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254" r:id="rId2"/>
    <p:sldId id="257" r:id="rId3"/>
    <p:sldId id="1209" r:id="rId4"/>
    <p:sldId id="1211" r:id="rId5"/>
    <p:sldId id="1248" r:id="rId6"/>
    <p:sldId id="1247" r:id="rId7"/>
    <p:sldId id="1212" r:id="rId8"/>
    <p:sldId id="1244" r:id="rId9"/>
    <p:sldId id="1222" r:id="rId10"/>
    <p:sldId id="1205" r:id="rId11"/>
    <p:sldId id="1245" r:id="rId12"/>
    <p:sldId id="1251" r:id="rId13"/>
    <p:sldId id="1206" r:id="rId14"/>
    <p:sldId id="1264" r:id="rId15"/>
    <p:sldId id="1263" r:id="rId16"/>
    <p:sldId id="1214" r:id="rId17"/>
    <p:sldId id="1208" r:id="rId18"/>
    <p:sldId id="1230" r:id="rId19"/>
    <p:sldId id="1252" r:id="rId20"/>
    <p:sldId id="1197" r:id="rId21"/>
    <p:sldId id="1226" r:id="rId22"/>
    <p:sldId id="1215" r:id="rId23"/>
    <p:sldId id="1266" r:id="rId24"/>
    <p:sldId id="12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29C"/>
    <a:srgbClr val="F0616C"/>
    <a:srgbClr val="C8E9F0"/>
    <a:srgbClr val="FBC7B8"/>
    <a:srgbClr val="2DBFCB"/>
    <a:srgbClr val="1EAAE2"/>
    <a:srgbClr val="FFFF00"/>
    <a:srgbClr val="4472C4"/>
    <a:srgbClr val="A3DB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131" autoAdjust="0"/>
  </p:normalViewPr>
  <p:slideViewPr>
    <p:cSldViewPr snapToGrid="0">
      <p:cViewPr varScale="1">
        <p:scale>
          <a:sx n="96" d="100"/>
          <a:sy n="96" d="100"/>
        </p:scale>
        <p:origin x="10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ADD09-F619-4CCA-8773-A413301AFCF8}" type="datetimeFigureOut">
              <a:rPr lang="en-GB" smtClean="0"/>
              <a:t>13/04/2026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1567-5B62-4645-8657-F572BD1CB592}" type="slidenum">
              <a:rPr lang="en-GB" smtClean="0"/>
              <a:t>‹#›</a:t>
            </a:fld>
            <a:endParaRPr lang="en-GB"/>
          </a:p>
        </p:txBody>
      </p:sp>
    </p:spTree>
    <p:extLst>
      <p:ext uri="{BB962C8B-B14F-4D97-AF65-F5344CB8AC3E}">
        <p14:creationId xmlns:p14="http://schemas.microsoft.com/office/powerpoint/2010/main" val="286135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47DA-4141-919F-DFE8-E08C4A457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43EFF-9833-ED17-58B7-1B92DCD59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4FB0B-DDF1-AE55-E192-F7685DBE4F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1EA3AA-81E0-DF25-2EED-0AA9835D8047}"/>
              </a:ext>
            </a:extLst>
          </p:cNvPr>
          <p:cNvSpPr>
            <a:spLocks noGrp="1"/>
          </p:cNvSpPr>
          <p:nvPr>
            <p:ph type="sldNum" sz="quarter" idx="5"/>
          </p:nvPr>
        </p:nvSpPr>
        <p:spPr/>
        <p:txBody>
          <a:bodyPr/>
          <a:lstStyle/>
          <a:p>
            <a:fld id="{92D21567-5B62-4645-8657-F572BD1CB592}" type="slidenum">
              <a:rPr lang="en-GB" smtClean="0"/>
              <a:t>1</a:t>
            </a:fld>
            <a:endParaRPr lang="en-GB"/>
          </a:p>
        </p:txBody>
      </p:sp>
    </p:spTree>
    <p:extLst>
      <p:ext uri="{BB962C8B-B14F-4D97-AF65-F5344CB8AC3E}">
        <p14:creationId xmlns:p14="http://schemas.microsoft.com/office/powerpoint/2010/main" val="52832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21651-9FE4-AA3D-0666-AC4DD4024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61232-4D04-3045-89B2-34350E216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40894-D65A-12C7-7ACF-F9A2C274F2B6}"/>
              </a:ext>
            </a:extLst>
          </p:cNvPr>
          <p:cNvSpPr>
            <a:spLocks noGrp="1"/>
          </p:cNvSpPr>
          <p:nvPr>
            <p:ph type="body" idx="1"/>
          </p:nvPr>
        </p:nvSpPr>
        <p:spPr/>
        <p:txBody>
          <a:bodyPr/>
          <a:lstStyle/>
          <a:p>
            <a:r>
              <a:rPr lang="en-GB" dirty="0"/>
              <a:t>Run through this example.</a:t>
            </a:r>
          </a:p>
          <a:p>
            <a:endParaRPr lang="en-GB" dirty="0"/>
          </a:p>
          <a:p>
            <a:r>
              <a:rPr lang="en-GB" dirty="0"/>
              <a:t>Want the students to have one (or more) sentence about why they want this experience/are suit to it and one sentence about the skills they have to offer.</a:t>
            </a:r>
          </a:p>
          <a:p>
            <a:endParaRPr lang="en-GB" dirty="0"/>
          </a:p>
          <a:p>
            <a:r>
              <a:rPr lang="en-GB" dirty="0"/>
              <a:t>Reiterate the need for caution when sharing personal information – check with the school about what they advise and do what school says.</a:t>
            </a:r>
          </a:p>
          <a:p>
            <a:endParaRPr lang="en-GB" dirty="0"/>
          </a:p>
        </p:txBody>
      </p:sp>
      <p:sp>
        <p:nvSpPr>
          <p:cNvPr id="4" name="Slide Number Placeholder 3">
            <a:extLst>
              <a:ext uri="{FF2B5EF4-FFF2-40B4-BE49-F238E27FC236}">
                <a16:creationId xmlns:a16="http://schemas.microsoft.com/office/drawing/2014/main" id="{025E4E33-9D89-FCA6-B71E-7A552012E048}"/>
              </a:ext>
            </a:extLst>
          </p:cNvPr>
          <p:cNvSpPr>
            <a:spLocks noGrp="1"/>
          </p:cNvSpPr>
          <p:nvPr>
            <p:ph type="sldNum" sz="quarter" idx="5"/>
          </p:nvPr>
        </p:nvSpPr>
        <p:spPr/>
        <p:txBody>
          <a:bodyPr/>
          <a:lstStyle/>
          <a:p>
            <a:fld id="{92D21567-5B62-4645-8657-F572BD1CB592}" type="slidenum">
              <a:rPr lang="en-GB" smtClean="0"/>
              <a:t>11</a:t>
            </a:fld>
            <a:endParaRPr lang="en-GB"/>
          </a:p>
        </p:txBody>
      </p:sp>
    </p:spTree>
    <p:extLst>
      <p:ext uri="{BB962C8B-B14F-4D97-AF65-F5344CB8AC3E}">
        <p14:creationId xmlns:p14="http://schemas.microsoft.com/office/powerpoint/2010/main" val="43507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96249-4611-0759-71E2-5C8BB4F20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05F78-CDB2-4E86-87FE-49274E4C5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F3603-4D88-456D-213D-84175EBE5010}"/>
              </a:ext>
            </a:extLst>
          </p:cNvPr>
          <p:cNvSpPr>
            <a:spLocks noGrp="1"/>
          </p:cNvSpPr>
          <p:nvPr>
            <p:ph type="body" idx="1"/>
          </p:nvPr>
        </p:nvSpPr>
        <p:spPr/>
        <p:txBody>
          <a:bodyPr/>
          <a:lstStyle/>
          <a:p>
            <a:r>
              <a:rPr lang="en-GB" dirty="0"/>
              <a:t>This is where the template will be on Career pilot, they should download and save to their area of school network. Show them that CV template is also here. </a:t>
            </a:r>
          </a:p>
        </p:txBody>
      </p:sp>
      <p:sp>
        <p:nvSpPr>
          <p:cNvPr id="4" name="Slide Number Placeholder 3">
            <a:extLst>
              <a:ext uri="{FF2B5EF4-FFF2-40B4-BE49-F238E27FC236}">
                <a16:creationId xmlns:a16="http://schemas.microsoft.com/office/drawing/2014/main" id="{D0C2A37F-D345-1C3A-2B81-19DCA5712FEC}"/>
              </a:ext>
            </a:extLst>
          </p:cNvPr>
          <p:cNvSpPr>
            <a:spLocks noGrp="1"/>
          </p:cNvSpPr>
          <p:nvPr>
            <p:ph type="sldNum" sz="quarter" idx="5"/>
          </p:nvPr>
        </p:nvSpPr>
        <p:spPr/>
        <p:txBody>
          <a:bodyPr/>
          <a:lstStyle/>
          <a:p>
            <a:fld id="{92D21567-5B62-4645-8657-F572BD1CB592}" type="slidenum">
              <a:rPr lang="en-GB" smtClean="0"/>
              <a:t>12</a:t>
            </a:fld>
            <a:endParaRPr lang="en-GB"/>
          </a:p>
        </p:txBody>
      </p:sp>
    </p:spTree>
    <p:extLst>
      <p:ext uri="{BB962C8B-B14F-4D97-AF65-F5344CB8AC3E}">
        <p14:creationId xmlns:p14="http://schemas.microsoft.com/office/powerpoint/2010/main" val="154942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should by now have a WEX placement in mind and have contact details, they can use this to create an Intro Email. Change the dates on this slide to reflect the school’s WEX dates.</a:t>
            </a:r>
          </a:p>
          <a:p>
            <a:r>
              <a:rPr lang="en-GB" dirty="0"/>
              <a:t>Suggest students use personal email and send it from home or with the permission of the school, not in the session.</a:t>
            </a:r>
          </a:p>
        </p:txBody>
      </p:sp>
      <p:sp>
        <p:nvSpPr>
          <p:cNvPr id="4" name="Slide Number Placeholder 3"/>
          <p:cNvSpPr>
            <a:spLocks noGrp="1"/>
          </p:cNvSpPr>
          <p:nvPr>
            <p:ph type="sldNum" sz="quarter" idx="5"/>
          </p:nvPr>
        </p:nvSpPr>
        <p:spPr/>
        <p:txBody>
          <a:bodyPr/>
          <a:lstStyle/>
          <a:p>
            <a:fld id="{92D21567-5B62-4645-8657-F572BD1CB592}" type="slidenum">
              <a:rPr lang="en-GB" smtClean="0"/>
              <a:t>13</a:t>
            </a:fld>
            <a:endParaRPr lang="en-GB"/>
          </a:p>
        </p:txBody>
      </p:sp>
    </p:spTree>
    <p:extLst>
      <p:ext uri="{BB962C8B-B14F-4D97-AF65-F5344CB8AC3E}">
        <p14:creationId xmlns:p14="http://schemas.microsoft.com/office/powerpoint/2010/main" val="271271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5A155-21A3-B149-4ABF-69C0B6223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CD660-5114-EA67-EDF2-6498A616F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FD34A-C177-306C-3215-F06D24D88105}"/>
              </a:ext>
            </a:extLst>
          </p:cNvPr>
          <p:cNvSpPr>
            <a:spLocks noGrp="1"/>
          </p:cNvSpPr>
          <p:nvPr>
            <p:ph type="body" idx="1"/>
          </p:nvPr>
        </p:nvSpPr>
        <p:spPr/>
        <p:txBody>
          <a:bodyPr/>
          <a:lstStyle/>
          <a:p>
            <a:r>
              <a:rPr lang="en-GB" dirty="0"/>
              <a:t>Could ask school where the students could print it out and get an envelope if they need to do the post option.</a:t>
            </a:r>
          </a:p>
        </p:txBody>
      </p:sp>
      <p:sp>
        <p:nvSpPr>
          <p:cNvPr id="4" name="Slide Number Placeholder 3">
            <a:extLst>
              <a:ext uri="{FF2B5EF4-FFF2-40B4-BE49-F238E27FC236}">
                <a16:creationId xmlns:a16="http://schemas.microsoft.com/office/drawing/2014/main" id="{AB0414CE-3580-83D6-0C12-7B8095F3B38B}"/>
              </a:ext>
            </a:extLst>
          </p:cNvPr>
          <p:cNvSpPr>
            <a:spLocks noGrp="1"/>
          </p:cNvSpPr>
          <p:nvPr>
            <p:ph type="sldNum" sz="quarter" idx="5"/>
          </p:nvPr>
        </p:nvSpPr>
        <p:spPr/>
        <p:txBody>
          <a:bodyPr/>
          <a:lstStyle/>
          <a:p>
            <a:fld id="{92D21567-5B62-4645-8657-F572BD1CB592}" type="slidenum">
              <a:rPr lang="en-GB" smtClean="0"/>
              <a:t>14</a:t>
            </a:fld>
            <a:endParaRPr lang="en-GB"/>
          </a:p>
        </p:txBody>
      </p:sp>
    </p:spTree>
    <p:extLst>
      <p:ext uri="{BB962C8B-B14F-4D97-AF65-F5344CB8AC3E}">
        <p14:creationId xmlns:p14="http://schemas.microsoft.com/office/powerpoint/2010/main" val="55221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8271F-10CF-227F-8A39-B71571E07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B10AC-57CC-4DA2-66E9-185349B4E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57B40-35B0-C739-8E66-82D81BB871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6F36F3-BAC6-CD62-7BE3-815C37889C28}"/>
              </a:ext>
            </a:extLst>
          </p:cNvPr>
          <p:cNvSpPr>
            <a:spLocks noGrp="1"/>
          </p:cNvSpPr>
          <p:nvPr>
            <p:ph type="sldNum" sz="quarter" idx="5"/>
          </p:nvPr>
        </p:nvSpPr>
        <p:spPr/>
        <p:txBody>
          <a:bodyPr/>
          <a:lstStyle/>
          <a:p>
            <a:fld id="{92D21567-5B62-4645-8657-F572BD1CB592}" type="slidenum">
              <a:rPr lang="en-GB" smtClean="0"/>
              <a:t>15</a:t>
            </a:fld>
            <a:endParaRPr lang="en-GB"/>
          </a:p>
        </p:txBody>
      </p:sp>
    </p:spTree>
    <p:extLst>
      <p:ext uri="{BB962C8B-B14F-4D97-AF65-F5344CB8AC3E}">
        <p14:creationId xmlns:p14="http://schemas.microsoft.com/office/powerpoint/2010/main" val="421504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can get them to come up with the things they need to do to be ready, if no time just tell them.</a:t>
            </a:r>
          </a:p>
          <a:p>
            <a:r>
              <a:rPr lang="en-GB" dirty="0"/>
              <a:t>If time, use the scenarios and for a bit of fun get them to say the worse thing a person could do and then the best thing.</a:t>
            </a:r>
          </a:p>
        </p:txBody>
      </p:sp>
      <p:sp>
        <p:nvSpPr>
          <p:cNvPr id="4" name="Slide Number Placeholder 3"/>
          <p:cNvSpPr>
            <a:spLocks noGrp="1"/>
          </p:cNvSpPr>
          <p:nvPr>
            <p:ph type="sldNum" sz="quarter" idx="5"/>
          </p:nvPr>
        </p:nvSpPr>
        <p:spPr/>
        <p:txBody>
          <a:bodyPr/>
          <a:lstStyle/>
          <a:p>
            <a:fld id="{92D21567-5B62-4645-8657-F572BD1CB592}" type="slidenum">
              <a:rPr lang="en-GB" smtClean="0"/>
              <a:t>16</a:t>
            </a:fld>
            <a:endParaRPr lang="en-GB"/>
          </a:p>
        </p:txBody>
      </p:sp>
    </p:spTree>
    <p:extLst>
      <p:ext uri="{BB962C8B-B14F-4D97-AF65-F5344CB8AC3E}">
        <p14:creationId xmlns:p14="http://schemas.microsoft.com/office/powerpoint/2010/main" val="170071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DO THIS IF THERE IS TIME _ ONLY A RUN THROUGH OF HOW IT WORKS NOT DOING IT IN THIS LESSON.</a:t>
            </a:r>
          </a:p>
          <a:p>
            <a:endParaRPr lang="en-GB" dirty="0"/>
          </a:p>
          <a:p>
            <a:r>
              <a:rPr lang="en-GB" dirty="0"/>
              <a:t>Explain hot tips and simple template</a:t>
            </a:r>
          </a:p>
        </p:txBody>
      </p:sp>
      <p:sp>
        <p:nvSpPr>
          <p:cNvPr id="4" name="Slide Number Placeholder 3"/>
          <p:cNvSpPr>
            <a:spLocks noGrp="1"/>
          </p:cNvSpPr>
          <p:nvPr>
            <p:ph type="sldNum" sz="quarter" idx="5"/>
          </p:nvPr>
        </p:nvSpPr>
        <p:spPr/>
        <p:txBody>
          <a:bodyPr/>
          <a:lstStyle/>
          <a:p>
            <a:fld id="{92D21567-5B62-4645-8657-F572BD1CB592}" type="slidenum">
              <a:rPr lang="en-GB" smtClean="0"/>
              <a:t>17</a:t>
            </a:fld>
            <a:endParaRPr lang="en-GB"/>
          </a:p>
        </p:txBody>
      </p:sp>
    </p:spTree>
    <p:extLst>
      <p:ext uri="{BB962C8B-B14F-4D97-AF65-F5344CB8AC3E}">
        <p14:creationId xmlns:p14="http://schemas.microsoft.com/office/powerpoint/2010/main" val="247685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B80F2-DBC5-F2EB-6892-62CFE9186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849C3-4155-8AE2-106C-DCB42147D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BA80F-7751-AFEB-6B0F-21A8ED94375E}"/>
              </a:ext>
            </a:extLst>
          </p:cNvPr>
          <p:cNvSpPr>
            <a:spLocks noGrp="1"/>
          </p:cNvSpPr>
          <p:nvPr>
            <p:ph type="body" idx="1"/>
          </p:nvPr>
        </p:nvSpPr>
        <p:spPr/>
        <p:txBody>
          <a:bodyPr/>
          <a:lstStyle/>
          <a:p>
            <a:r>
              <a:rPr lang="en-GB" dirty="0"/>
              <a:t>Explain personal profile and using active words enthusiastic, committed, organised, etc.</a:t>
            </a:r>
          </a:p>
        </p:txBody>
      </p:sp>
      <p:sp>
        <p:nvSpPr>
          <p:cNvPr id="4" name="Slide Number Placeholder 3">
            <a:extLst>
              <a:ext uri="{FF2B5EF4-FFF2-40B4-BE49-F238E27FC236}">
                <a16:creationId xmlns:a16="http://schemas.microsoft.com/office/drawing/2014/main" id="{BF675FF8-8113-A79F-92DD-AA6B8C9345F6}"/>
              </a:ext>
            </a:extLst>
          </p:cNvPr>
          <p:cNvSpPr>
            <a:spLocks noGrp="1"/>
          </p:cNvSpPr>
          <p:nvPr>
            <p:ph type="sldNum" sz="quarter" idx="5"/>
          </p:nvPr>
        </p:nvSpPr>
        <p:spPr/>
        <p:txBody>
          <a:bodyPr/>
          <a:lstStyle/>
          <a:p>
            <a:fld id="{92D21567-5B62-4645-8657-F572BD1CB592}" type="slidenum">
              <a:rPr lang="en-GB" smtClean="0"/>
              <a:t>18</a:t>
            </a:fld>
            <a:endParaRPr lang="en-GB"/>
          </a:p>
        </p:txBody>
      </p:sp>
    </p:spTree>
    <p:extLst>
      <p:ext uri="{BB962C8B-B14F-4D97-AF65-F5344CB8AC3E}">
        <p14:creationId xmlns:p14="http://schemas.microsoft.com/office/powerpoint/2010/main" val="2940291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9172-D7E0-A004-DF53-E6ED34EE4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5FB9E-C51C-FE47-E028-E747EFC58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D8ABF-9A70-8CC1-2D85-7DA19348F1C6}"/>
              </a:ext>
            </a:extLst>
          </p:cNvPr>
          <p:cNvSpPr>
            <a:spLocks noGrp="1"/>
          </p:cNvSpPr>
          <p:nvPr>
            <p:ph type="body" idx="1"/>
          </p:nvPr>
        </p:nvSpPr>
        <p:spPr/>
        <p:txBody>
          <a:bodyPr/>
          <a:lstStyle/>
          <a:p>
            <a:r>
              <a:rPr lang="en-GB" dirty="0"/>
              <a:t>Show them again where they can find Template on CP </a:t>
            </a:r>
          </a:p>
          <a:p>
            <a:r>
              <a:rPr lang="en-GB" dirty="0"/>
              <a:t>Reiterate the need for caution when sharing personal information</a:t>
            </a:r>
          </a:p>
        </p:txBody>
      </p:sp>
      <p:sp>
        <p:nvSpPr>
          <p:cNvPr id="4" name="Slide Number Placeholder 3">
            <a:extLst>
              <a:ext uri="{FF2B5EF4-FFF2-40B4-BE49-F238E27FC236}">
                <a16:creationId xmlns:a16="http://schemas.microsoft.com/office/drawing/2014/main" id="{D2F55982-D30F-0CE7-7601-D915591A7E1D}"/>
              </a:ext>
            </a:extLst>
          </p:cNvPr>
          <p:cNvSpPr>
            <a:spLocks noGrp="1"/>
          </p:cNvSpPr>
          <p:nvPr>
            <p:ph type="sldNum" sz="quarter" idx="5"/>
          </p:nvPr>
        </p:nvSpPr>
        <p:spPr/>
        <p:txBody>
          <a:bodyPr/>
          <a:lstStyle/>
          <a:p>
            <a:fld id="{92D21567-5B62-4645-8657-F572BD1CB592}" type="slidenum">
              <a:rPr lang="en-GB" smtClean="0"/>
              <a:t>19</a:t>
            </a:fld>
            <a:endParaRPr lang="en-GB"/>
          </a:p>
        </p:txBody>
      </p:sp>
    </p:spTree>
    <p:extLst>
      <p:ext uri="{BB962C8B-B14F-4D97-AF65-F5344CB8AC3E}">
        <p14:creationId xmlns:p14="http://schemas.microsoft.com/office/powerpoint/2010/main" val="359703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what we have done</a:t>
            </a:r>
          </a:p>
        </p:txBody>
      </p:sp>
      <p:sp>
        <p:nvSpPr>
          <p:cNvPr id="4" name="Slide Number Placeholder 3"/>
          <p:cNvSpPr>
            <a:spLocks noGrp="1"/>
          </p:cNvSpPr>
          <p:nvPr>
            <p:ph type="sldNum" sz="quarter" idx="5"/>
          </p:nvPr>
        </p:nvSpPr>
        <p:spPr/>
        <p:txBody>
          <a:bodyPr/>
          <a:lstStyle/>
          <a:p>
            <a:fld id="{92D21567-5B62-4645-8657-F572BD1CB592}" type="slidenum">
              <a:rPr lang="en-GB" smtClean="0"/>
              <a:t>20</a:t>
            </a:fld>
            <a:endParaRPr lang="en-GB"/>
          </a:p>
        </p:txBody>
      </p:sp>
    </p:spTree>
    <p:extLst>
      <p:ext uri="{BB962C8B-B14F-4D97-AF65-F5344CB8AC3E}">
        <p14:creationId xmlns:p14="http://schemas.microsoft.com/office/powerpoint/2010/main" val="303234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2</a:t>
            </a:fld>
            <a:endParaRPr lang="en-GB"/>
          </a:p>
        </p:txBody>
      </p:sp>
    </p:spTree>
    <p:extLst>
      <p:ext uri="{BB962C8B-B14F-4D97-AF65-F5344CB8AC3E}">
        <p14:creationId xmlns:p14="http://schemas.microsoft.com/office/powerpoint/2010/main" val="2676645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Survey to be completed. This is really important so be sure to leave 5 minutes at end to do it.</a:t>
            </a:r>
          </a:p>
          <a:p>
            <a:endParaRPr lang="en-GB" dirty="0"/>
          </a:p>
          <a:p>
            <a:r>
              <a:rPr lang="en-GB" dirty="0"/>
              <a:t>https://app.onlinesurveys.jisc.ac.uk/s/bathreg/next-step-ready-for-work-experience-student-survey-nssw</a:t>
            </a:r>
          </a:p>
        </p:txBody>
      </p:sp>
      <p:sp>
        <p:nvSpPr>
          <p:cNvPr id="4" name="Slide Number Placeholder 3"/>
          <p:cNvSpPr>
            <a:spLocks noGrp="1"/>
          </p:cNvSpPr>
          <p:nvPr>
            <p:ph type="sldNum" sz="quarter" idx="5"/>
          </p:nvPr>
        </p:nvSpPr>
        <p:spPr/>
        <p:txBody>
          <a:bodyPr/>
          <a:lstStyle/>
          <a:p>
            <a:fld id="{92D21567-5B62-4645-8657-F572BD1CB592}" type="slidenum">
              <a:rPr lang="en-GB" smtClean="0"/>
              <a:t>21</a:t>
            </a:fld>
            <a:endParaRPr lang="en-GB"/>
          </a:p>
        </p:txBody>
      </p:sp>
    </p:spTree>
    <p:extLst>
      <p:ext uri="{BB962C8B-B14F-4D97-AF65-F5344CB8AC3E}">
        <p14:creationId xmlns:p14="http://schemas.microsoft.com/office/powerpoint/2010/main" val="292975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can show this part of workbook.</a:t>
            </a:r>
          </a:p>
          <a:p>
            <a:r>
              <a:rPr lang="en-GB" dirty="0"/>
              <a:t>Explain they can say what skills they think they will use and record what they do use on WEX and then add them to Skills Profile</a:t>
            </a:r>
          </a:p>
          <a:p>
            <a:r>
              <a:rPr lang="en-GB" dirty="0"/>
              <a:t>If time they could tick off which skills they could use on their planned WEX.</a:t>
            </a:r>
          </a:p>
        </p:txBody>
      </p:sp>
      <p:sp>
        <p:nvSpPr>
          <p:cNvPr id="4" name="Slide Number Placeholder 3"/>
          <p:cNvSpPr>
            <a:spLocks noGrp="1"/>
          </p:cNvSpPr>
          <p:nvPr>
            <p:ph type="sldNum" sz="quarter" idx="5"/>
          </p:nvPr>
        </p:nvSpPr>
        <p:spPr/>
        <p:txBody>
          <a:bodyPr/>
          <a:lstStyle/>
          <a:p>
            <a:fld id="{92D21567-5B62-4645-8657-F572BD1CB592}" type="slidenum">
              <a:rPr lang="en-GB" smtClean="0"/>
              <a:t>22</a:t>
            </a:fld>
            <a:endParaRPr lang="en-GB"/>
          </a:p>
        </p:txBody>
      </p:sp>
    </p:spTree>
    <p:extLst>
      <p:ext uri="{BB962C8B-B14F-4D97-AF65-F5344CB8AC3E}">
        <p14:creationId xmlns:p14="http://schemas.microsoft.com/office/powerpoint/2010/main" val="1884316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0A19-7450-0E2D-DF70-08478C54F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14569-33CB-8E20-0961-343980728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AB7B2-47BD-5BE3-8BE4-333D85D7574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42B4FC-30B2-A11C-6BCD-48A194626FEF}"/>
              </a:ext>
            </a:extLst>
          </p:cNvPr>
          <p:cNvSpPr>
            <a:spLocks noGrp="1"/>
          </p:cNvSpPr>
          <p:nvPr>
            <p:ph type="sldNum" sz="quarter" idx="5"/>
          </p:nvPr>
        </p:nvSpPr>
        <p:spPr/>
        <p:txBody>
          <a:bodyPr/>
          <a:lstStyle/>
          <a:p>
            <a:fld id="{92D21567-5B62-4645-8657-F572BD1CB592}" type="slidenum">
              <a:rPr lang="en-GB" smtClean="0"/>
              <a:t>23</a:t>
            </a:fld>
            <a:endParaRPr lang="en-GB"/>
          </a:p>
        </p:txBody>
      </p:sp>
    </p:spTree>
    <p:extLst>
      <p:ext uri="{BB962C8B-B14F-4D97-AF65-F5344CB8AC3E}">
        <p14:creationId xmlns:p14="http://schemas.microsoft.com/office/powerpoint/2010/main" val="294052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F906C-5121-34E1-3C34-0736B0B68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C377B-0650-C555-C769-E8E052FE9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212FC-08FD-6B6D-C138-F27139CA70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18FB48-3204-CBC7-14CA-A8E5999C6669}"/>
              </a:ext>
            </a:extLst>
          </p:cNvPr>
          <p:cNvSpPr>
            <a:spLocks noGrp="1"/>
          </p:cNvSpPr>
          <p:nvPr>
            <p:ph type="sldNum" sz="quarter" idx="5"/>
          </p:nvPr>
        </p:nvSpPr>
        <p:spPr/>
        <p:txBody>
          <a:bodyPr/>
          <a:lstStyle/>
          <a:p>
            <a:fld id="{92D21567-5B62-4645-8657-F572BD1CB592}" type="slidenum">
              <a:rPr lang="en-GB" smtClean="0"/>
              <a:t>24</a:t>
            </a:fld>
            <a:endParaRPr lang="en-GB"/>
          </a:p>
        </p:txBody>
      </p:sp>
    </p:spTree>
    <p:extLst>
      <p:ext uri="{BB962C8B-B14F-4D97-AF65-F5344CB8AC3E}">
        <p14:creationId xmlns:p14="http://schemas.microsoft.com/office/powerpoint/2010/main" val="93293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3</a:t>
            </a:fld>
            <a:endParaRPr lang="en-GB"/>
          </a:p>
        </p:txBody>
      </p:sp>
    </p:spTree>
    <p:extLst>
      <p:ext uri="{BB962C8B-B14F-4D97-AF65-F5344CB8AC3E}">
        <p14:creationId xmlns:p14="http://schemas.microsoft.com/office/powerpoint/2010/main" val="328725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need to personalise this for your school.</a:t>
            </a:r>
          </a:p>
          <a:p>
            <a:r>
              <a:rPr lang="en-GB" dirty="0"/>
              <a:t>To be discussed</a:t>
            </a:r>
          </a:p>
        </p:txBody>
      </p:sp>
      <p:sp>
        <p:nvSpPr>
          <p:cNvPr id="4" name="Slide Number Placeholder 3"/>
          <p:cNvSpPr>
            <a:spLocks noGrp="1"/>
          </p:cNvSpPr>
          <p:nvPr>
            <p:ph type="sldNum" sz="quarter" idx="5"/>
          </p:nvPr>
        </p:nvSpPr>
        <p:spPr/>
        <p:txBody>
          <a:bodyPr/>
          <a:lstStyle/>
          <a:p>
            <a:fld id="{92D21567-5B62-4645-8657-F572BD1CB592}" type="slidenum">
              <a:rPr lang="en-GB" smtClean="0"/>
              <a:t>5</a:t>
            </a:fld>
            <a:endParaRPr lang="en-GB"/>
          </a:p>
        </p:txBody>
      </p:sp>
    </p:spTree>
    <p:extLst>
      <p:ext uri="{BB962C8B-B14F-4D97-AF65-F5344CB8AC3E}">
        <p14:creationId xmlns:p14="http://schemas.microsoft.com/office/powerpoint/2010/main" val="17976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 in, review Career Tools, review workbook.</a:t>
            </a:r>
          </a:p>
        </p:txBody>
      </p:sp>
      <p:sp>
        <p:nvSpPr>
          <p:cNvPr id="4" name="Slide Number Placeholder 3"/>
          <p:cNvSpPr>
            <a:spLocks noGrp="1"/>
          </p:cNvSpPr>
          <p:nvPr>
            <p:ph type="sldNum" sz="quarter" idx="5"/>
          </p:nvPr>
        </p:nvSpPr>
        <p:spPr/>
        <p:txBody>
          <a:bodyPr/>
          <a:lstStyle/>
          <a:p>
            <a:fld id="{92D21567-5B62-4645-8657-F572BD1CB592}" type="slidenum">
              <a:rPr lang="en-GB" smtClean="0"/>
              <a:t>6</a:t>
            </a:fld>
            <a:endParaRPr lang="en-GB"/>
          </a:p>
        </p:txBody>
      </p:sp>
    </p:spTree>
    <p:extLst>
      <p:ext uri="{BB962C8B-B14F-4D97-AF65-F5344CB8AC3E}">
        <p14:creationId xmlns:p14="http://schemas.microsoft.com/office/powerpoint/2010/main" val="241143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1BB0-52A9-1912-FC64-62F22A26B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D9B83-1292-33A0-E7A2-A9FE6B82C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F4393-73DF-F80F-B9A1-752D5BE1A64E}"/>
              </a:ext>
            </a:extLst>
          </p:cNvPr>
          <p:cNvSpPr>
            <a:spLocks noGrp="1"/>
          </p:cNvSpPr>
          <p:nvPr>
            <p:ph type="body" idx="1"/>
          </p:nvPr>
        </p:nvSpPr>
        <p:spPr/>
        <p:txBody>
          <a:bodyPr/>
          <a:lstStyle/>
          <a:p>
            <a:r>
              <a:rPr lang="en-GB" dirty="0"/>
              <a:t>Explain will be completing an email to send to an employer – which they can adapt later for a part time job request.</a:t>
            </a:r>
          </a:p>
          <a:p>
            <a:endParaRPr lang="en-GB" dirty="0"/>
          </a:p>
          <a:p>
            <a:r>
              <a:rPr lang="en-GB" dirty="0"/>
              <a:t>The CV isn’t needed for a Y10 WEX but they can get started now. Not going to do in lesson but will show them where to find an easy template.</a:t>
            </a:r>
          </a:p>
          <a:p>
            <a:endParaRPr lang="en-GB" dirty="0"/>
          </a:p>
          <a:p>
            <a:r>
              <a:rPr lang="en-GB" dirty="0"/>
              <a:t>Whenever talking to employers good to flag up the skills they have.</a:t>
            </a:r>
          </a:p>
        </p:txBody>
      </p:sp>
      <p:sp>
        <p:nvSpPr>
          <p:cNvPr id="4" name="Slide Number Placeholder 3">
            <a:extLst>
              <a:ext uri="{FF2B5EF4-FFF2-40B4-BE49-F238E27FC236}">
                <a16:creationId xmlns:a16="http://schemas.microsoft.com/office/drawing/2014/main" id="{B3D8BEE5-BA0A-6B30-16C1-920F5A92DD16}"/>
              </a:ext>
            </a:extLst>
          </p:cNvPr>
          <p:cNvSpPr>
            <a:spLocks noGrp="1"/>
          </p:cNvSpPr>
          <p:nvPr>
            <p:ph type="sldNum" sz="quarter" idx="5"/>
          </p:nvPr>
        </p:nvSpPr>
        <p:spPr/>
        <p:txBody>
          <a:bodyPr/>
          <a:lstStyle/>
          <a:p>
            <a:fld id="{92D21567-5B62-4645-8657-F572BD1CB592}" type="slidenum">
              <a:rPr lang="en-GB" smtClean="0"/>
              <a:t>7</a:t>
            </a:fld>
            <a:endParaRPr lang="en-GB"/>
          </a:p>
        </p:txBody>
      </p:sp>
    </p:spTree>
    <p:extLst>
      <p:ext uri="{BB962C8B-B14F-4D97-AF65-F5344CB8AC3E}">
        <p14:creationId xmlns:p14="http://schemas.microsoft.com/office/powerpoint/2010/main" val="17970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8B44A-A5C9-8A71-C375-6D8B3EA3C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8FF73-5931-0846-A4F1-FD72596EE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44038-0B16-7FC8-42F6-3240E924ACFB}"/>
              </a:ext>
            </a:extLst>
          </p:cNvPr>
          <p:cNvSpPr>
            <a:spLocks noGrp="1"/>
          </p:cNvSpPr>
          <p:nvPr>
            <p:ph type="body" idx="1"/>
          </p:nvPr>
        </p:nvSpPr>
        <p:spPr/>
        <p:txBody>
          <a:bodyPr/>
          <a:lstStyle/>
          <a:p>
            <a:r>
              <a:rPr lang="en-GB" dirty="0"/>
              <a:t>Following session 2 they all have some skills they can mention that match to the sort of job they might do on WEX.</a:t>
            </a:r>
          </a:p>
          <a:p>
            <a:r>
              <a:rPr lang="en-GB" dirty="0"/>
              <a:t>Remind students of this activity from session 2. Ask a few students to say their job role and which 3 or 4 skills they have that the job wants. Get them all to look at this information in their workbooks. </a:t>
            </a:r>
          </a:p>
        </p:txBody>
      </p:sp>
      <p:sp>
        <p:nvSpPr>
          <p:cNvPr id="4" name="Slide Number Placeholder 3">
            <a:extLst>
              <a:ext uri="{FF2B5EF4-FFF2-40B4-BE49-F238E27FC236}">
                <a16:creationId xmlns:a16="http://schemas.microsoft.com/office/drawing/2014/main" id="{91F5ACE7-15C3-76EF-D6B4-D14BBA06C091}"/>
              </a:ext>
            </a:extLst>
          </p:cNvPr>
          <p:cNvSpPr>
            <a:spLocks noGrp="1"/>
          </p:cNvSpPr>
          <p:nvPr>
            <p:ph type="sldNum" sz="quarter" idx="5"/>
          </p:nvPr>
        </p:nvSpPr>
        <p:spPr/>
        <p:txBody>
          <a:bodyPr/>
          <a:lstStyle/>
          <a:p>
            <a:fld id="{92D21567-5B62-4645-8657-F572BD1CB592}" type="slidenum">
              <a:rPr lang="en-GB" smtClean="0"/>
              <a:t>8</a:t>
            </a:fld>
            <a:endParaRPr lang="en-GB"/>
          </a:p>
        </p:txBody>
      </p:sp>
    </p:spTree>
    <p:extLst>
      <p:ext uri="{BB962C8B-B14F-4D97-AF65-F5344CB8AC3E}">
        <p14:creationId xmlns:p14="http://schemas.microsoft.com/office/powerpoint/2010/main" val="424756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them how they can see the examples they have for each skills, useful when they want to write more about evidencing their skills (although in this session just listing their skills will do).</a:t>
            </a:r>
          </a:p>
        </p:txBody>
      </p:sp>
      <p:sp>
        <p:nvSpPr>
          <p:cNvPr id="4" name="Slide Number Placeholder 3"/>
          <p:cNvSpPr>
            <a:spLocks noGrp="1"/>
          </p:cNvSpPr>
          <p:nvPr>
            <p:ph type="sldNum" sz="quarter" idx="5"/>
          </p:nvPr>
        </p:nvSpPr>
        <p:spPr/>
        <p:txBody>
          <a:bodyPr/>
          <a:lstStyle/>
          <a:p>
            <a:fld id="{92D21567-5B62-4645-8657-F572BD1CB592}" type="slidenum">
              <a:rPr lang="en-GB" smtClean="0"/>
              <a:t>9</a:t>
            </a:fld>
            <a:endParaRPr lang="en-GB"/>
          </a:p>
        </p:txBody>
      </p:sp>
    </p:spTree>
    <p:extLst>
      <p:ext uri="{BB962C8B-B14F-4D97-AF65-F5344CB8AC3E}">
        <p14:creationId xmlns:p14="http://schemas.microsoft.com/office/powerpoint/2010/main" val="345474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chat about employers –  </a:t>
            </a:r>
            <a:r>
              <a:rPr lang="en-GB" dirty="0" err="1"/>
              <a:t>e.g</a:t>
            </a:r>
            <a:r>
              <a:rPr lang="en-GB" dirty="0"/>
              <a:t> what is you are the manager of the local B&amp;Q/Morrisons, etc, what are you doing day-to-day? Explain the pressures they have, why they might not respond, how you have to engage them clearly, politely, positively and professionally.</a:t>
            </a:r>
          </a:p>
          <a:p>
            <a:endParaRPr lang="en-GB" dirty="0"/>
          </a:p>
          <a:p>
            <a:r>
              <a:rPr lang="en-GB" dirty="0"/>
              <a:t>Then run through the example intro email/ covering letter</a:t>
            </a:r>
          </a:p>
        </p:txBody>
      </p:sp>
      <p:sp>
        <p:nvSpPr>
          <p:cNvPr id="4" name="Slide Number Placeholder 3"/>
          <p:cNvSpPr>
            <a:spLocks noGrp="1"/>
          </p:cNvSpPr>
          <p:nvPr>
            <p:ph type="sldNum" sz="quarter" idx="5"/>
          </p:nvPr>
        </p:nvSpPr>
        <p:spPr/>
        <p:txBody>
          <a:bodyPr/>
          <a:lstStyle/>
          <a:p>
            <a:fld id="{92D21567-5B62-4645-8657-F572BD1CB592}" type="slidenum">
              <a:rPr lang="en-GB" smtClean="0"/>
              <a:t>10</a:t>
            </a:fld>
            <a:endParaRPr lang="en-GB"/>
          </a:p>
        </p:txBody>
      </p:sp>
    </p:spTree>
    <p:extLst>
      <p:ext uri="{BB962C8B-B14F-4D97-AF65-F5344CB8AC3E}">
        <p14:creationId xmlns:p14="http://schemas.microsoft.com/office/powerpoint/2010/main" val="405313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A282-B394-F7FD-EED1-1D9DA1663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00A1B-DB30-CE24-269D-A57E9EE7F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7E8572-F01B-0BCC-100B-19EFF73A98C5}"/>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58D30990-5465-36CE-8E74-095997780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AA2E3-B3C7-F4D0-501D-6AC89E154076}"/>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214596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C12C-7445-1C83-CFAA-B80EC8102F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B5DA22-C3FF-219A-8211-23BF50631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E0B977-4CAD-7EB7-1184-BF68D09CE96E}"/>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954D47ED-4FC6-9126-A755-7FB18B130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BDFB4-CCB2-B266-902A-A6CB2E74BE41}"/>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11289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364EF-8108-C9D6-9364-EE679091D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DCCE8-6C4E-0CF6-696D-23C207732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A8148-FC94-6BA5-3D0B-1A99780A9556}"/>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F9442800-59EE-8A00-E4F9-352834DAB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3DFD2-AA8F-5382-BC6B-FE0A8D1C9028}"/>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6706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C25A-75BD-2B87-8106-9E66B4FFC8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6C5A61-50A3-DBA0-942F-5F9F4A0E7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586D22-5517-0D1C-AF17-BF3A2A46F015}"/>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A9BB4A65-30F6-39C5-FACC-E7906AC80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B3329-D670-D4A9-5B53-676CD86F396E}"/>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76187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B49C-0A6C-7E10-C674-67EC1AA47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EA4450-DE69-0C83-A763-CD1211833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71BC41-6963-1261-CE52-95A74ECF75B9}"/>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C92BA369-6CC6-4BA6-9C0B-855895508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46FA-5BD0-EE81-0E43-1BA430C83EB5}"/>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21844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5C9B-EACF-33EB-2E3B-CEB032D88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40444-FC31-4DB0-E628-6AF52DE65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1DCC6C-970C-993E-5A35-A5192CD48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FC935F-B973-8D30-E54B-45850865EDD8}"/>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6" name="Footer Placeholder 5">
            <a:extLst>
              <a:ext uri="{FF2B5EF4-FFF2-40B4-BE49-F238E27FC236}">
                <a16:creationId xmlns:a16="http://schemas.microsoft.com/office/drawing/2014/main" id="{7738B408-CAED-641D-342D-3D63F8454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F52F6-9884-53BE-2B4E-5FB69E3AFDF7}"/>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7513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6B47-45FC-68A8-2717-ED84A27E27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E6B09E-72BC-FD49-D5A7-90B912F5F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FDDEE-D63B-50BF-0CDB-6DBFA86C7D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28579B-AD2A-F643-098D-C66068EE7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1115C-46C1-DFE1-9FFE-8F596950E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B53ED9-21BF-B26E-FA48-C94DCF3539F1}"/>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8" name="Footer Placeholder 7">
            <a:extLst>
              <a:ext uri="{FF2B5EF4-FFF2-40B4-BE49-F238E27FC236}">
                <a16:creationId xmlns:a16="http://schemas.microsoft.com/office/drawing/2014/main" id="{CA3793B1-C8C8-8907-3D3A-ED0355C683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E9C70E-E814-B8FA-5355-6529C575DA77}"/>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228003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3E5B-8B66-8FD2-2721-B9EE3BAE8C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5FFE03-8BCE-7D0D-EF24-96B0ADD84C83}"/>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4" name="Footer Placeholder 3">
            <a:extLst>
              <a:ext uri="{FF2B5EF4-FFF2-40B4-BE49-F238E27FC236}">
                <a16:creationId xmlns:a16="http://schemas.microsoft.com/office/drawing/2014/main" id="{A7FA8928-4700-DC73-5456-BB7A94F5B3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691F06-BD04-8D83-C258-49030E671451}"/>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401451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73D76-56A8-1909-17C3-29ECC15227C6}"/>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3" name="Footer Placeholder 2">
            <a:extLst>
              <a:ext uri="{FF2B5EF4-FFF2-40B4-BE49-F238E27FC236}">
                <a16:creationId xmlns:a16="http://schemas.microsoft.com/office/drawing/2014/main" id="{BBE13BE7-8BD7-62C1-FE85-FD411EE0C4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17E96-2E17-BDAD-A878-23F920DFEB83}"/>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16844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72E5-0021-2595-2403-8F492D9B2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C0C192-8703-2119-DE6A-C1F0C0EC9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397376-6A1A-72ED-F5F1-FB2C5A1E9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75F9C-92D2-55E8-21D8-FFB028E05021}"/>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6" name="Footer Placeholder 5">
            <a:extLst>
              <a:ext uri="{FF2B5EF4-FFF2-40B4-BE49-F238E27FC236}">
                <a16:creationId xmlns:a16="http://schemas.microsoft.com/office/drawing/2014/main" id="{916E0CE8-05D5-C82C-8448-7FC920FD0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9C20C6-DEE4-A414-B56C-DAB49D7AE59A}"/>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7174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0D58-B49C-69D2-AC86-C4E5A5375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E44CBA-BFE8-18C1-55E0-3A5F23914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921DAF-AA2E-C2AA-BBF7-0957D7C48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E1472-2204-E164-D604-93CE2CCFCC30}"/>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6" name="Footer Placeholder 5">
            <a:extLst>
              <a:ext uri="{FF2B5EF4-FFF2-40B4-BE49-F238E27FC236}">
                <a16:creationId xmlns:a16="http://schemas.microsoft.com/office/drawing/2014/main" id="{F33923CA-67BD-9230-646B-018E5358BF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F56D24-CE11-08F6-AF9B-DCCF3FF31ECD}"/>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40628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1024C-57A1-E902-E499-9954EF572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2C35FA-45FE-DE94-A89E-FA44FECF7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939E8-94BA-3F49-6FCE-A414F6382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0B16778A-83E4-5BCB-E579-57284A697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9C3457-FE3E-D3F8-CE79-1A166F377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D78C-50B0-45AF-BB04-D5B2765D6205}" type="slidenum">
              <a:rPr lang="en-GB" smtClean="0"/>
              <a:t>‹#›</a:t>
            </a:fld>
            <a:endParaRPr lang="en-GB"/>
          </a:p>
        </p:txBody>
      </p:sp>
    </p:spTree>
    <p:extLst>
      <p:ext uri="{BB962C8B-B14F-4D97-AF65-F5344CB8AC3E}">
        <p14:creationId xmlns:p14="http://schemas.microsoft.com/office/powerpoint/2010/main" val="17586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1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5.svg"/><Relationship Id="rId5" Type="http://schemas.openxmlformats.org/officeDocument/2006/relationships/image" Target="../media/image44.png"/><Relationship Id="rId10" Type="http://schemas.openxmlformats.org/officeDocument/2006/relationships/image" Target="../media/image14.png"/><Relationship Id="rId4" Type="http://schemas.openxmlformats.org/officeDocument/2006/relationships/image" Target="../media/image4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png"/><Relationship Id="rId5" Type="http://schemas.openxmlformats.org/officeDocument/2006/relationships/image" Target="../media/image1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3.png"/><Relationship Id="rId12"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hyperlink" Target="http://www.careerpilot.org.uk/" TargetMode="Externa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2.png"/><Relationship Id="rId5" Type="http://schemas.openxmlformats.org/officeDocument/2006/relationships/image" Target="../media/image59.png"/><Relationship Id="rId10" Type="http://schemas.openxmlformats.org/officeDocument/2006/relationships/image" Target="../media/image61.png"/><Relationship Id="rId4" Type="http://schemas.openxmlformats.org/officeDocument/2006/relationships/hyperlink" Target="http://www.careerpilot.org.uk/"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hyperlink" Target="http://www.careerpilot.org.uk/" TargetMode="Externa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5.sv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15.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15.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28F25-5AE2-1D03-FA9C-865FA841B5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E57EC6-7E86-AAC4-1BCD-841B50849C93}"/>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771E77D0-6963-3E1E-CB22-C43C9BE3B2B2}"/>
              </a:ext>
            </a:extLst>
          </p:cNvPr>
          <p:cNvSpPr/>
          <p:nvPr/>
        </p:nvSpPr>
        <p:spPr>
          <a:xfrm>
            <a:off x="182531" y="6460690"/>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32C3856E-6C98-8289-50BB-E2D22A6E6CC2}"/>
              </a:ext>
            </a:extLst>
          </p:cNvPr>
          <p:cNvSpPr/>
          <p:nvPr/>
        </p:nvSpPr>
        <p:spPr>
          <a:xfrm>
            <a:off x="182531" y="150831"/>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F9E4EE8-C543-6D0B-ACFC-0CB673E94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5" y="221091"/>
            <a:ext cx="886349" cy="886349"/>
          </a:xfrm>
          <a:prstGeom prst="rect">
            <a:avLst/>
          </a:prstGeom>
          <a:ln w="28575">
            <a:solidFill>
              <a:srgbClr val="57DDDD"/>
            </a:solidFill>
          </a:ln>
        </p:spPr>
      </p:pic>
      <p:pic>
        <p:nvPicPr>
          <p:cNvPr id="30" name="Picture 29" descr="A blue text on a black background&#10;&#10;AI-generated content may be incorrect.">
            <a:extLst>
              <a:ext uri="{FF2B5EF4-FFF2-40B4-BE49-F238E27FC236}">
                <a16:creationId xmlns:a16="http://schemas.microsoft.com/office/drawing/2014/main" id="{64B23FDB-3960-D4CE-D534-D348A35D5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42" name="Rectangle 41">
            <a:extLst>
              <a:ext uri="{FF2B5EF4-FFF2-40B4-BE49-F238E27FC236}">
                <a16:creationId xmlns:a16="http://schemas.microsoft.com/office/drawing/2014/main" id="{13D3A8F7-C8D7-DEA8-5FAA-10AFD69E56CC}"/>
              </a:ext>
            </a:extLst>
          </p:cNvPr>
          <p:cNvSpPr/>
          <p:nvPr/>
        </p:nvSpPr>
        <p:spPr>
          <a:xfrm>
            <a:off x="7162800" y="221091"/>
            <a:ext cx="4741195" cy="886349"/>
          </a:xfrm>
          <a:prstGeom prst="rect">
            <a:avLst/>
          </a:prstGeom>
          <a:solidFill>
            <a:srgbClr val="1EA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Delivery Notes</a:t>
            </a:r>
          </a:p>
        </p:txBody>
      </p:sp>
      <p:graphicFrame>
        <p:nvGraphicFramePr>
          <p:cNvPr id="44" name="Table 43">
            <a:extLst>
              <a:ext uri="{FF2B5EF4-FFF2-40B4-BE49-F238E27FC236}">
                <a16:creationId xmlns:a16="http://schemas.microsoft.com/office/drawing/2014/main" id="{C06F0879-9C4C-82A0-2C73-979A04E3AFC4}"/>
              </a:ext>
            </a:extLst>
          </p:cNvPr>
          <p:cNvGraphicFramePr>
            <a:graphicFrameLocks noGrp="1"/>
          </p:cNvGraphicFramePr>
          <p:nvPr>
            <p:extLst>
              <p:ext uri="{D42A27DB-BD31-4B8C-83A1-F6EECF244321}">
                <p14:modId xmlns:p14="http://schemas.microsoft.com/office/powerpoint/2010/main" val="1936233806"/>
              </p:ext>
            </p:extLst>
          </p:nvPr>
        </p:nvGraphicFramePr>
        <p:xfrm>
          <a:off x="340745" y="2155827"/>
          <a:ext cx="11563249" cy="3437897"/>
        </p:xfrm>
        <a:graphic>
          <a:graphicData uri="http://schemas.openxmlformats.org/drawingml/2006/table">
            <a:tbl>
              <a:tblPr firstRow="1" bandRow="1">
                <a:tableStyleId>{5C22544A-7EE6-4342-B048-85BDC9FD1C3A}</a:tableStyleId>
              </a:tblPr>
              <a:tblGrid>
                <a:gridCol w="1124689">
                  <a:extLst>
                    <a:ext uri="{9D8B030D-6E8A-4147-A177-3AD203B41FA5}">
                      <a16:colId xmlns:a16="http://schemas.microsoft.com/office/drawing/2014/main" val="1713712011"/>
                    </a:ext>
                  </a:extLst>
                </a:gridCol>
                <a:gridCol w="895906">
                  <a:extLst>
                    <a:ext uri="{9D8B030D-6E8A-4147-A177-3AD203B41FA5}">
                      <a16:colId xmlns:a16="http://schemas.microsoft.com/office/drawing/2014/main" val="2083162537"/>
                    </a:ext>
                  </a:extLst>
                </a:gridCol>
                <a:gridCol w="6879937">
                  <a:extLst>
                    <a:ext uri="{9D8B030D-6E8A-4147-A177-3AD203B41FA5}">
                      <a16:colId xmlns:a16="http://schemas.microsoft.com/office/drawing/2014/main" val="3642786991"/>
                    </a:ext>
                  </a:extLst>
                </a:gridCol>
                <a:gridCol w="1381327">
                  <a:extLst>
                    <a:ext uri="{9D8B030D-6E8A-4147-A177-3AD203B41FA5}">
                      <a16:colId xmlns:a16="http://schemas.microsoft.com/office/drawing/2014/main" val="3789936262"/>
                    </a:ext>
                  </a:extLst>
                </a:gridCol>
                <a:gridCol w="1281390">
                  <a:extLst>
                    <a:ext uri="{9D8B030D-6E8A-4147-A177-3AD203B41FA5}">
                      <a16:colId xmlns:a16="http://schemas.microsoft.com/office/drawing/2014/main" val="2042857047"/>
                    </a:ext>
                  </a:extLst>
                </a:gridCol>
              </a:tblGrid>
              <a:tr h="351495">
                <a:tc>
                  <a:txBody>
                    <a:bodyPr/>
                    <a:lstStyle/>
                    <a:p>
                      <a:r>
                        <a:rPr lang="en-GB" dirty="0"/>
                        <a:t>Timings</a:t>
                      </a:r>
                    </a:p>
                  </a:txBody>
                  <a:tcPr>
                    <a:solidFill>
                      <a:srgbClr val="29629C"/>
                    </a:solidFill>
                  </a:tcPr>
                </a:tc>
                <a:tc>
                  <a:txBody>
                    <a:bodyPr/>
                    <a:lstStyle/>
                    <a:p>
                      <a:r>
                        <a:rPr lang="en-GB" dirty="0"/>
                        <a:t>Slides</a:t>
                      </a:r>
                    </a:p>
                  </a:txBody>
                  <a:tcPr>
                    <a:solidFill>
                      <a:srgbClr val="29629C"/>
                    </a:solidFill>
                  </a:tcPr>
                </a:tc>
                <a:tc>
                  <a:txBody>
                    <a:bodyPr/>
                    <a:lstStyle/>
                    <a:p>
                      <a:r>
                        <a:rPr lang="en-GB" dirty="0"/>
                        <a:t>Activity</a:t>
                      </a:r>
                    </a:p>
                  </a:txBody>
                  <a:tcPr>
                    <a:solidFill>
                      <a:srgbClr val="29629C"/>
                    </a:solidFill>
                  </a:tcPr>
                </a:tc>
                <a:tc>
                  <a:txBody>
                    <a:bodyPr/>
                    <a:lstStyle/>
                    <a:p>
                      <a:r>
                        <a:rPr lang="en-GB" dirty="0"/>
                        <a:t>Notes</a:t>
                      </a:r>
                    </a:p>
                  </a:txBody>
                  <a:tcPr>
                    <a:solidFill>
                      <a:srgbClr val="29629C"/>
                    </a:solidFill>
                  </a:tcPr>
                </a:tc>
                <a:tc>
                  <a:txBody>
                    <a:bodyPr/>
                    <a:lstStyle/>
                    <a:p>
                      <a:r>
                        <a:rPr lang="en-GB" dirty="0"/>
                        <a:t>Key task </a:t>
                      </a:r>
                    </a:p>
                  </a:txBody>
                  <a:tcPr>
                    <a:solidFill>
                      <a:srgbClr val="29629C"/>
                    </a:solidFill>
                  </a:tcPr>
                </a:tc>
                <a:extLst>
                  <a:ext uri="{0D108BD9-81ED-4DB2-BD59-A6C34878D82A}">
                    <a16:rowId xmlns:a16="http://schemas.microsoft.com/office/drawing/2014/main" val="215290139"/>
                  </a:ext>
                </a:extLst>
              </a:tr>
              <a:tr h="615116">
                <a:tc>
                  <a:txBody>
                    <a:bodyPr/>
                    <a:lstStyle/>
                    <a:p>
                      <a:r>
                        <a:rPr lang="en-GB" dirty="0"/>
                        <a:t>5 mins</a:t>
                      </a:r>
                    </a:p>
                  </a:txBody>
                  <a:tcPr/>
                </a:tc>
                <a:tc>
                  <a:txBody>
                    <a:bodyPr/>
                    <a:lstStyle/>
                    <a:p>
                      <a:r>
                        <a:rPr lang="en-GB" dirty="0"/>
                        <a:t>1 - 6</a:t>
                      </a:r>
                    </a:p>
                  </a:txBody>
                  <a:tcPr/>
                </a:tc>
                <a:tc>
                  <a:txBody>
                    <a:bodyPr/>
                    <a:lstStyle/>
                    <a:p>
                      <a:r>
                        <a:rPr lang="en-GB" dirty="0"/>
                        <a:t>Refresh and sign 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Workbook </a:t>
                      </a:r>
                    </a:p>
                    <a:p>
                      <a:endParaRPr lang="en-GB" dirty="0"/>
                    </a:p>
                  </a:txBody>
                  <a:tcPr/>
                </a:tc>
                <a:tc>
                  <a:txBody>
                    <a:bodyPr/>
                    <a:lstStyle/>
                    <a:p>
                      <a:endParaRPr lang="en-GB" dirty="0"/>
                    </a:p>
                  </a:txBody>
                  <a:tcPr/>
                </a:tc>
                <a:extLst>
                  <a:ext uri="{0D108BD9-81ED-4DB2-BD59-A6C34878D82A}">
                    <a16:rowId xmlns:a16="http://schemas.microsoft.com/office/drawing/2014/main" val="778723276"/>
                  </a:ext>
                </a:extLst>
              </a:tr>
              <a:tr h="665091">
                <a:tc>
                  <a:txBody>
                    <a:bodyPr/>
                    <a:lstStyle/>
                    <a:p>
                      <a:r>
                        <a:rPr lang="en-GB" dirty="0"/>
                        <a:t>20 mins</a:t>
                      </a:r>
                    </a:p>
                  </a:txBody>
                  <a:tcPr/>
                </a:tc>
                <a:tc>
                  <a:txBody>
                    <a:bodyPr/>
                    <a:lstStyle/>
                    <a:p>
                      <a:r>
                        <a:rPr lang="en-GB" dirty="0"/>
                        <a:t>7 - 15</a:t>
                      </a:r>
                    </a:p>
                  </a:txBody>
                  <a:tcPr/>
                </a:tc>
                <a:tc>
                  <a:txBody>
                    <a:bodyPr/>
                    <a:lstStyle/>
                    <a:p>
                      <a:r>
                        <a:rPr lang="en-GB" dirty="0"/>
                        <a:t>Composing an email to send to an employer, how to get it to them and following 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0616C"/>
                          </a:solidFill>
                        </a:rPr>
                        <a:t>Yes</a:t>
                      </a:r>
                    </a:p>
                  </a:txBody>
                  <a:tcPr/>
                </a:tc>
                <a:extLst>
                  <a:ext uri="{0D108BD9-81ED-4DB2-BD59-A6C34878D82A}">
                    <a16:rowId xmlns:a16="http://schemas.microsoft.com/office/drawing/2014/main" val="729904762"/>
                  </a:ext>
                </a:extLst>
              </a:tr>
              <a:tr h="370274">
                <a:tc>
                  <a:txBody>
                    <a:bodyPr/>
                    <a:lstStyle/>
                    <a:p>
                      <a:r>
                        <a:rPr lang="en-GB" dirty="0"/>
                        <a:t>10 mins</a:t>
                      </a:r>
                    </a:p>
                  </a:txBody>
                  <a:tcPr/>
                </a:tc>
                <a:tc>
                  <a:txBody>
                    <a:bodyPr/>
                    <a:lstStyle/>
                    <a:p>
                      <a:r>
                        <a:rPr lang="en-GB" dirty="0"/>
                        <a:t>16</a:t>
                      </a:r>
                    </a:p>
                  </a:txBody>
                  <a:tcPr/>
                </a:tc>
                <a:tc>
                  <a:txBody>
                    <a:bodyPr/>
                    <a:lstStyle/>
                    <a:p>
                      <a:r>
                        <a:rPr lang="en-GB" dirty="0"/>
                        <a:t>Logistics and scenarios</a:t>
                      </a:r>
                    </a:p>
                  </a:txBody>
                  <a:tcPr/>
                </a:tc>
                <a:tc>
                  <a:txBody>
                    <a:bodyPr/>
                    <a:lstStyle/>
                    <a:p>
                      <a:endParaRPr lang="en-GB" dirty="0"/>
                    </a:p>
                  </a:txBody>
                  <a:tcPr/>
                </a:tc>
                <a:tc>
                  <a:txBody>
                    <a:bodyPr/>
                    <a:lstStyle/>
                    <a:p>
                      <a:r>
                        <a:rPr lang="en-GB" b="1" dirty="0">
                          <a:solidFill>
                            <a:srgbClr val="F0616C"/>
                          </a:solidFill>
                        </a:rPr>
                        <a:t>Yes</a:t>
                      </a:r>
                    </a:p>
                  </a:txBody>
                  <a:tcPr/>
                </a:tc>
                <a:extLst>
                  <a:ext uri="{0D108BD9-81ED-4DB2-BD59-A6C34878D82A}">
                    <a16:rowId xmlns:a16="http://schemas.microsoft.com/office/drawing/2014/main" val="2594997991"/>
                  </a:ext>
                </a:extLst>
              </a:tr>
              <a:tr h="465564">
                <a:tc>
                  <a:txBody>
                    <a:bodyPr/>
                    <a:lstStyle/>
                    <a:p>
                      <a:r>
                        <a:rPr lang="en-GB" dirty="0"/>
                        <a:t>5 mins</a:t>
                      </a:r>
                    </a:p>
                  </a:txBody>
                  <a:tcPr/>
                </a:tc>
                <a:tc>
                  <a:txBody>
                    <a:bodyPr/>
                    <a:lstStyle/>
                    <a:p>
                      <a:r>
                        <a:rPr lang="en-GB" dirty="0"/>
                        <a:t>17 – 19 </a:t>
                      </a:r>
                    </a:p>
                  </a:txBody>
                  <a:tcPr/>
                </a:tc>
                <a:tc>
                  <a:txBody>
                    <a:bodyPr/>
                    <a:lstStyle/>
                    <a:p>
                      <a:r>
                        <a:rPr lang="en-GB" dirty="0"/>
                        <a:t>Quick intro to CV and where to find the template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F0616C"/>
                        </a:solidFill>
                      </a:endParaRPr>
                    </a:p>
                  </a:txBody>
                  <a:tcPr/>
                </a:tc>
                <a:extLst>
                  <a:ext uri="{0D108BD9-81ED-4DB2-BD59-A6C34878D82A}">
                    <a16:rowId xmlns:a16="http://schemas.microsoft.com/office/drawing/2014/main" val="4138130153"/>
                  </a:ext>
                </a:extLst>
              </a:tr>
              <a:tr h="465564">
                <a:tc>
                  <a:txBody>
                    <a:bodyPr/>
                    <a:lstStyle/>
                    <a:p>
                      <a:r>
                        <a:rPr lang="en-GB" dirty="0"/>
                        <a:t>10 mins</a:t>
                      </a:r>
                    </a:p>
                  </a:txBody>
                  <a:tcPr/>
                </a:tc>
                <a:tc>
                  <a:txBody>
                    <a:bodyPr/>
                    <a:lstStyle/>
                    <a:p>
                      <a:r>
                        <a:rPr lang="en-GB" dirty="0"/>
                        <a:t>20 - 21</a:t>
                      </a:r>
                    </a:p>
                  </a:txBody>
                  <a:tcPr/>
                </a:tc>
                <a:tc>
                  <a:txBody>
                    <a:bodyPr/>
                    <a:lstStyle/>
                    <a:p>
                      <a:r>
                        <a:rPr lang="en-GB" dirty="0"/>
                        <a:t>Recap and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0616C"/>
                          </a:solidFill>
                        </a:rPr>
                        <a:t>Yes</a:t>
                      </a:r>
                    </a:p>
                  </a:txBody>
                  <a:tcPr/>
                </a:tc>
                <a:extLst>
                  <a:ext uri="{0D108BD9-81ED-4DB2-BD59-A6C34878D82A}">
                    <a16:rowId xmlns:a16="http://schemas.microsoft.com/office/drawing/2014/main" val="2711175842"/>
                  </a:ext>
                </a:extLst>
              </a:tr>
              <a:tr h="465564">
                <a:tc>
                  <a:txBody>
                    <a:bodyPr/>
                    <a:lstStyle/>
                    <a:p>
                      <a:r>
                        <a:rPr lang="en-GB" dirty="0"/>
                        <a:t>5 mins</a:t>
                      </a:r>
                    </a:p>
                  </a:txBody>
                  <a:tcPr/>
                </a:tc>
                <a:tc>
                  <a:txBody>
                    <a:bodyPr/>
                    <a:lstStyle/>
                    <a:p>
                      <a:r>
                        <a:rPr lang="en-GB" dirty="0"/>
                        <a:t>22 - 24</a:t>
                      </a:r>
                    </a:p>
                  </a:txBody>
                  <a:tcPr/>
                </a:tc>
                <a:tc>
                  <a:txBody>
                    <a:bodyPr/>
                    <a:lstStyle/>
                    <a:p>
                      <a:r>
                        <a:rPr lang="en-GB" dirty="0"/>
                        <a:t>Wrap up</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5656130"/>
                  </a:ext>
                </a:extLst>
              </a:tr>
            </a:tbl>
          </a:graphicData>
        </a:graphic>
      </p:graphicFrame>
      <p:sp>
        <p:nvSpPr>
          <p:cNvPr id="45" name="TextBox 44">
            <a:extLst>
              <a:ext uri="{FF2B5EF4-FFF2-40B4-BE49-F238E27FC236}">
                <a16:creationId xmlns:a16="http://schemas.microsoft.com/office/drawing/2014/main" id="{3A765CA7-E559-79EF-5FA6-064CA5CC58BA}"/>
              </a:ext>
            </a:extLst>
          </p:cNvPr>
          <p:cNvSpPr txBox="1"/>
          <p:nvPr/>
        </p:nvSpPr>
        <p:spPr>
          <a:xfrm>
            <a:off x="288005" y="1232496"/>
            <a:ext cx="11615990" cy="830997"/>
          </a:xfrm>
          <a:prstGeom prst="rect">
            <a:avLst/>
          </a:prstGeom>
          <a:noFill/>
        </p:spPr>
        <p:txBody>
          <a:bodyPr wrap="square" rtlCol="0">
            <a:spAutoFit/>
          </a:bodyPr>
          <a:lstStyle/>
          <a:p>
            <a:r>
              <a:rPr lang="en-GB" sz="1600" dirty="0"/>
              <a:t>Before session 3, ensure the students will be able to download the templates.</a:t>
            </a:r>
          </a:p>
          <a:p>
            <a:r>
              <a:rPr lang="en-GB" sz="1600" dirty="0"/>
              <a:t>All students to have own computer with Internet access.</a:t>
            </a:r>
          </a:p>
          <a:p>
            <a:r>
              <a:rPr lang="en-GB" sz="1600" dirty="0"/>
              <a:t>Deliverer to have whiteboard for presentation.</a:t>
            </a:r>
          </a:p>
        </p:txBody>
      </p:sp>
      <p:sp>
        <p:nvSpPr>
          <p:cNvPr id="46" name="TextBox 45">
            <a:extLst>
              <a:ext uri="{FF2B5EF4-FFF2-40B4-BE49-F238E27FC236}">
                <a16:creationId xmlns:a16="http://schemas.microsoft.com/office/drawing/2014/main" id="{DDF8DAF0-2E67-A9C4-098A-843288DA3EB8}"/>
              </a:ext>
            </a:extLst>
          </p:cNvPr>
          <p:cNvSpPr txBox="1"/>
          <p:nvPr/>
        </p:nvSpPr>
        <p:spPr>
          <a:xfrm>
            <a:off x="288005" y="5625504"/>
            <a:ext cx="11615990" cy="338554"/>
          </a:xfrm>
          <a:prstGeom prst="rect">
            <a:avLst/>
          </a:prstGeom>
          <a:noFill/>
        </p:spPr>
        <p:txBody>
          <a:bodyPr wrap="square" rtlCol="0">
            <a:spAutoFit/>
          </a:bodyPr>
          <a:lstStyle/>
          <a:p>
            <a:r>
              <a:rPr lang="en-GB" sz="1600" dirty="0"/>
              <a:t>After session 3, send school summary of what was covered and Digital Postcard for session 3 to send to each students. </a:t>
            </a:r>
          </a:p>
        </p:txBody>
      </p:sp>
      <p:pic>
        <p:nvPicPr>
          <p:cNvPr id="3" name="Picture 2">
            <a:extLst>
              <a:ext uri="{FF2B5EF4-FFF2-40B4-BE49-F238E27FC236}">
                <a16:creationId xmlns:a16="http://schemas.microsoft.com/office/drawing/2014/main" id="{A9377BB0-3377-A69E-2E23-CFB1329E5B0E}"/>
              </a:ext>
            </a:extLst>
          </p:cNvPr>
          <p:cNvPicPr>
            <a:picLocks noChangeAspect="1"/>
          </p:cNvPicPr>
          <p:nvPr/>
        </p:nvPicPr>
        <p:blipFill>
          <a:blip r:embed="rId6"/>
          <a:stretch>
            <a:fillRect/>
          </a:stretch>
        </p:blipFill>
        <p:spPr>
          <a:xfrm>
            <a:off x="1279828" y="221091"/>
            <a:ext cx="5714132" cy="941151"/>
          </a:xfrm>
          <a:prstGeom prst="rect">
            <a:avLst/>
          </a:prstGeom>
        </p:spPr>
      </p:pic>
    </p:spTree>
    <p:extLst>
      <p:ext uri="{BB962C8B-B14F-4D97-AF65-F5344CB8AC3E}">
        <p14:creationId xmlns:p14="http://schemas.microsoft.com/office/powerpoint/2010/main" val="377963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E6F7F-0E37-DFBA-0489-6AF55A4E437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3429BC-9118-CBC8-C3DB-786743CC3D78}"/>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E9DAD5A2-42A4-1650-8415-A8E5DCB1CD18}"/>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62F3F2C3-594D-7F68-ACC6-D35709C81E6F}"/>
              </a:ext>
            </a:extLst>
          </p:cNvPr>
          <p:cNvSpPr/>
          <p:nvPr/>
        </p:nvSpPr>
        <p:spPr>
          <a:xfrm>
            <a:off x="135611"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58C3333-3BFC-346F-A092-48EF1B436ACD}"/>
              </a:ext>
            </a:extLst>
          </p:cNvPr>
          <p:cNvSpPr/>
          <p:nvPr/>
        </p:nvSpPr>
        <p:spPr>
          <a:xfrm>
            <a:off x="0" y="0"/>
            <a:ext cx="12178309" cy="63668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Contacting Employers</a:t>
            </a:r>
          </a:p>
        </p:txBody>
      </p:sp>
      <p:sp>
        <p:nvSpPr>
          <p:cNvPr id="41" name="Rectangle 1">
            <a:extLst>
              <a:ext uri="{FF2B5EF4-FFF2-40B4-BE49-F238E27FC236}">
                <a16:creationId xmlns:a16="http://schemas.microsoft.com/office/drawing/2014/main" id="{2ABB64A9-3D62-FF72-679F-B9E8724DA2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a:extLst>
              <a:ext uri="{FF2B5EF4-FFF2-40B4-BE49-F238E27FC236}">
                <a16:creationId xmlns:a16="http://schemas.microsoft.com/office/drawing/2014/main" id="{632AFEEA-070D-155B-04CD-13DFFDB3416D}"/>
              </a:ext>
            </a:extLst>
          </p:cNvPr>
          <p:cNvPicPr>
            <a:picLocks noChangeAspect="1"/>
          </p:cNvPicPr>
          <p:nvPr/>
        </p:nvPicPr>
        <p:blipFill>
          <a:blip r:embed="rId4">
            <a:extLst>
              <a:ext uri="{28A0092B-C50C-407E-A947-70E740481C1C}">
                <a14:useLocalDpi xmlns:a14="http://schemas.microsoft.com/office/drawing/2010/main" val="0"/>
              </a:ext>
            </a:extLst>
          </a:blip>
          <a:srcRect l="10983" r="14849"/>
          <a:stretch>
            <a:fillRect/>
          </a:stretch>
        </p:blipFill>
        <p:spPr>
          <a:xfrm>
            <a:off x="298359" y="822910"/>
            <a:ext cx="3838575" cy="3450336"/>
          </a:xfrm>
          <a:prstGeom prst="rect">
            <a:avLst/>
          </a:prstGeom>
        </p:spPr>
      </p:pic>
      <p:sp>
        <p:nvSpPr>
          <p:cNvPr id="12" name="Rectangle 11">
            <a:extLst>
              <a:ext uri="{FF2B5EF4-FFF2-40B4-BE49-F238E27FC236}">
                <a16:creationId xmlns:a16="http://schemas.microsoft.com/office/drawing/2014/main" id="{69CC20B1-094E-253F-1F1B-D1A9568FA810}"/>
              </a:ext>
            </a:extLst>
          </p:cNvPr>
          <p:cNvSpPr/>
          <p:nvPr/>
        </p:nvSpPr>
        <p:spPr>
          <a:xfrm>
            <a:off x="298359" y="4282875"/>
            <a:ext cx="3829050" cy="169545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What’s life like for an employer?</a:t>
            </a:r>
          </a:p>
        </p:txBody>
      </p:sp>
      <p:sp>
        <p:nvSpPr>
          <p:cNvPr id="13" name="Rectangle 12">
            <a:extLst>
              <a:ext uri="{FF2B5EF4-FFF2-40B4-BE49-F238E27FC236}">
                <a16:creationId xmlns:a16="http://schemas.microsoft.com/office/drawing/2014/main" id="{4D65FCDB-9F97-9935-12D7-6F5ACB221E98}"/>
              </a:ext>
            </a:extLst>
          </p:cNvPr>
          <p:cNvSpPr/>
          <p:nvPr/>
        </p:nvSpPr>
        <p:spPr>
          <a:xfrm>
            <a:off x="4249332" y="708602"/>
            <a:ext cx="7644310" cy="5426992"/>
          </a:xfrm>
          <a:prstGeom prst="rect">
            <a:avLst/>
          </a:prstGeom>
          <a:no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CA70A6-1D9D-1744-875A-2DCEF29AB475}"/>
              </a:ext>
            </a:extLst>
          </p:cNvPr>
          <p:cNvSpPr txBox="1"/>
          <p:nvPr/>
        </p:nvSpPr>
        <p:spPr>
          <a:xfrm>
            <a:off x="4393096" y="811243"/>
            <a:ext cx="7151701" cy="5909310"/>
          </a:xfrm>
          <a:prstGeom prst="rect">
            <a:avLst/>
          </a:prstGeom>
          <a:noFill/>
        </p:spPr>
        <p:txBody>
          <a:bodyPr wrap="square" rtlCol="0">
            <a:spAutoFit/>
          </a:bodyPr>
          <a:lstStyle/>
          <a:p>
            <a:r>
              <a:rPr lang="en-GB" b="1" dirty="0"/>
              <a:t>Your contact with them needs to be clear and say exactly what you want and also tells them about YOU:</a:t>
            </a:r>
          </a:p>
          <a:p>
            <a:endParaRPr lang="en-GB" dirty="0"/>
          </a:p>
          <a:p>
            <a:r>
              <a:rPr lang="en-GB" dirty="0"/>
              <a:t>Your email/covering letter will be the first time they have heard of you.</a:t>
            </a:r>
          </a:p>
          <a:p>
            <a:endParaRPr lang="en-GB" dirty="0"/>
          </a:p>
          <a:p>
            <a:r>
              <a:rPr lang="en-GB" dirty="0"/>
              <a:t>Sample email:</a:t>
            </a:r>
          </a:p>
          <a:p>
            <a:r>
              <a:rPr lang="en-GB" dirty="0"/>
              <a:t>Dear Sir/Madam (or to Human Resources)</a:t>
            </a:r>
          </a:p>
          <a:p>
            <a:r>
              <a:rPr lang="en-GB" dirty="0"/>
              <a:t> </a:t>
            </a:r>
          </a:p>
          <a:p>
            <a:r>
              <a:rPr lang="en-GB" dirty="0"/>
              <a:t>My name is XX. I am 15 year old and in Year 10 at XX school.</a:t>
            </a:r>
          </a:p>
          <a:p>
            <a:r>
              <a:rPr lang="en-GB" dirty="0"/>
              <a:t>I am looking for a work experience placement from XX to XX..</a:t>
            </a:r>
          </a:p>
          <a:p>
            <a:endParaRPr lang="en-GB" b="1" dirty="0">
              <a:solidFill>
                <a:srgbClr val="FF0000"/>
              </a:solidFill>
            </a:endParaRPr>
          </a:p>
          <a:p>
            <a:r>
              <a:rPr lang="en-GB" b="1" dirty="0">
                <a:solidFill>
                  <a:srgbClr val="FF0000"/>
                </a:solidFill>
              </a:rPr>
              <a:t>I am interested in a role in sales/sports/animal care because XX. </a:t>
            </a:r>
          </a:p>
          <a:p>
            <a:r>
              <a:rPr lang="en-GB" b="1" dirty="0">
                <a:solidFill>
                  <a:srgbClr val="FF0000"/>
                </a:solidFill>
              </a:rPr>
              <a:t>I have the following skills that would be useful in this role XX.</a:t>
            </a:r>
          </a:p>
          <a:p>
            <a:endParaRPr lang="en-GB" dirty="0"/>
          </a:p>
          <a:p>
            <a:r>
              <a:rPr lang="en-GB" dirty="0"/>
              <a:t>I would be grateful to hear of any opportunities you might be able to offer</a:t>
            </a:r>
            <a:endParaRPr lang="en-GB" b="1" dirty="0">
              <a:solidFill>
                <a:srgbClr val="FF0000"/>
              </a:solidFill>
            </a:endParaRPr>
          </a:p>
          <a:p>
            <a:endParaRPr lang="en-GB" dirty="0"/>
          </a:p>
          <a:p>
            <a:r>
              <a:rPr lang="en-GB" dirty="0"/>
              <a:t>You can contact me by email XX</a:t>
            </a:r>
          </a:p>
          <a:p>
            <a:r>
              <a:rPr lang="en-GB" dirty="0"/>
              <a:t>Thanks for your time and I look forward to hearing from you.</a:t>
            </a:r>
          </a:p>
          <a:p>
            <a:r>
              <a:rPr lang="en-GB" dirty="0"/>
              <a:t>First and last name</a:t>
            </a:r>
          </a:p>
          <a:p>
            <a:endParaRPr lang="en-GB" dirty="0"/>
          </a:p>
          <a:p>
            <a:endParaRPr lang="en-GB" dirty="0"/>
          </a:p>
        </p:txBody>
      </p:sp>
      <p:pic>
        <p:nvPicPr>
          <p:cNvPr id="7" name="Graphic 6" descr="Badge 3 with solid fill">
            <a:extLst>
              <a:ext uri="{FF2B5EF4-FFF2-40B4-BE49-F238E27FC236}">
                <a16:creationId xmlns:a16="http://schemas.microsoft.com/office/drawing/2014/main" id="{55EE8B90-E0AE-2324-DCAE-B5D36A3856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689" y="9630"/>
            <a:ext cx="646331" cy="646331"/>
          </a:xfrm>
          <a:prstGeom prst="rect">
            <a:avLst/>
          </a:prstGeom>
        </p:spPr>
      </p:pic>
      <p:pic>
        <p:nvPicPr>
          <p:cNvPr id="8" name="Picture 7" descr="A blue text on a black background&#10;&#10;AI-generated content may be incorrect.">
            <a:extLst>
              <a:ext uri="{FF2B5EF4-FFF2-40B4-BE49-F238E27FC236}">
                <a16:creationId xmlns:a16="http://schemas.microsoft.com/office/drawing/2014/main" id="{BAD01A32-D318-FA73-5EEC-80EFD7EDB0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6208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D2313-D52A-F90F-B7C4-909DE7EB03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64D353-D639-5DB8-350F-9856C250DC84}"/>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F1BC33D5-0679-A8A1-8A70-1AF08B4A1E7E}"/>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C1A20942-2695-42EA-D1C7-47167020F5AA}"/>
              </a:ext>
            </a:extLst>
          </p:cNvPr>
          <p:cNvSpPr/>
          <p:nvPr/>
        </p:nvSpPr>
        <p:spPr>
          <a:xfrm>
            <a:off x="135611"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041E46E-15C5-B091-D8CB-73E19B0D2914}"/>
              </a:ext>
            </a:extLst>
          </p:cNvPr>
          <p:cNvSpPr/>
          <p:nvPr/>
        </p:nvSpPr>
        <p:spPr>
          <a:xfrm>
            <a:off x="-16656" y="-13586"/>
            <a:ext cx="2789673" cy="6325481"/>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Contacting Employers using an easy template</a:t>
            </a:r>
          </a:p>
        </p:txBody>
      </p:sp>
      <p:sp>
        <p:nvSpPr>
          <p:cNvPr id="41" name="Rectangle 1">
            <a:extLst>
              <a:ext uri="{FF2B5EF4-FFF2-40B4-BE49-F238E27FC236}">
                <a16:creationId xmlns:a16="http://schemas.microsoft.com/office/drawing/2014/main" id="{B3443B52-6CDB-8A13-4014-932FD5690E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Badge 3 with solid fill">
            <a:extLst>
              <a:ext uri="{FF2B5EF4-FFF2-40B4-BE49-F238E27FC236}">
                <a16:creationId xmlns:a16="http://schemas.microsoft.com/office/drawing/2014/main" id="{71CB317C-6CE7-035B-304F-08A71BDB74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89" y="9630"/>
            <a:ext cx="646331" cy="646331"/>
          </a:xfrm>
          <a:prstGeom prst="rect">
            <a:avLst/>
          </a:prstGeom>
        </p:spPr>
      </p:pic>
      <p:sp>
        <p:nvSpPr>
          <p:cNvPr id="8" name="Rectangle: Rounded Corners 7">
            <a:extLst>
              <a:ext uri="{FF2B5EF4-FFF2-40B4-BE49-F238E27FC236}">
                <a16:creationId xmlns:a16="http://schemas.microsoft.com/office/drawing/2014/main" id="{7C29A061-F43F-18BD-042D-5299DA3181F6}"/>
              </a:ext>
            </a:extLst>
          </p:cNvPr>
          <p:cNvSpPr/>
          <p:nvPr/>
        </p:nvSpPr>
        <p:spPr>
          <a:xfrm>
            <a:off x="8793019" y="410872"/>
            <a:ext cx="2968675" cy="5614387"/>
          </a:xfrm>
          <a:prstGeom prst="roundRect">
            <a:avLst/>
          </a:prstGeom>
          <a:solidFill>
            <a:srgbClr val="A3DBFF"/>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When giving out any personal information you must be careful so always check with your school or parent/guardian that it is okay </a:t>
            </a:r>
          </a:p>
        </p:txBody>
      </p:sp>
      <p:pic>
        <p:nvPicPr>
          <p:cNvPr id="12" name="Picture 11">
            <a:extLst>
              <a:ext uri="{FF2B5EF4-FFF2-40B4-BE49-F238E27FC236}">
                <a16:creationId xmlns:a16="http://schemas.microsoft.com/office/drawing/2014/main" id="{9AFCE1AA-79D9-DE9C-A2D1-71DB0E715FB6}"/>
              </a:ext>
            </a:extLst>
          </p:cNvPr>
          <p:cNvPicPr>
            <a:picLocks noChangeAspect="1"/>
          </p:cNvPicPr>
          <p:nvPr/>
        </p:nvPicPr>
        <p:blipFill>
          <a:blip r:embed="rId6"/>
          <a:stretch>
            <a:fillRect/>
          </a:stretch>
        </p:blipFill>
        <p:spPr>
          <a:xfrm>
            <a:off x="2894939" y="307703"/>
            <a:ext cx="5682320" cy="5777312"/>
          </a:xfrm>
          <a:prstGeom prst="rect">
            <a:avLst/>
          </a:prstGeom>
          <a:ln>
            <a:solidFill>
              <a:schemeClr val="tx1"/>
            </a:solidFill>
          </a:ln>
        </p:spPr>
      </p:pic>
      <p:sp>
        <p:nvSpPr>
          <p:cNvPr id="10" name="Rectangle: Rounded Corners 9">
            <a:extLst>
              <a:ext uri="{FF2B5EF4-FFF2-40B4-BE49-F238E27FC236}">
                <a16:creationId xmlns:a16="http://schemas.microsoft.com/office/drawing/2014/main" id="{F7AA8C25-2002-82CB-7B6D-92E9ED143E13}"/>
              </a:ext>
            </a:extLst>
          </p:cNvPr>
          <p:cNvSpPr/>
          <p:nvPr/>
        </p:nvSpPr>
        <p:spPr>
          <a:xfrm>
            <a:off x="2988777" y="2412522"/>
            <a:ext cx="5469423" cy="1791730"/>
          </a:xfrm>
          <a:prstGeom prst="roundRect">
            <a:avLst/>
          </a:prstGeom>
          <a:no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ue text on a black background&#10;&#10;AI-generated content may be incorrect.">
            <a:extLst>
              <a:ext uri="{FF2B5EF4-FFF2-40B4-BE49-F238E27FC236}">
                <a16:creationId xmlns:a16="http://schemas.microsoft.com/office/drawing/2014/main" id="{A7241269-B568-1B52-1871-9F58B76849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36206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2A06B-DE3A-5086-5DEE-187E2670C6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C3766E-951D-53F6-DC14-83A972B10C3C}"/>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20222537-79CA-598D-4D92-0EB54D3A51A4}"/>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5CBFF4CD-4FC1-AFEA-7802-75B44F101A0D}"/>
              </a:ext>
            </a:extLst>
          </p:cNvPr>
          <p:cNvSpPr/>
          <p:nvPr/>
        </p:nvSpPr>
        <p:spPr>
          <a:xfrm>
            <a:off x="182531" y="235968"/>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26863C0-FEB6-043C-110D-3069EBF029F3}"/>
              </a:ext>
            </a:extLst>
          </p:cNvPr>
          <p:cNvSpPr/>
          <p:nvPr/>
        </p:nvSpPr>
        <p:spPr>
          <a:xfrm>
            <a:off x="-27381" y="-9855"/>
            <a:ext cx="12191999" cy="66559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Download Template</a:t>
            </a:r>
          </a:p>
        </p:txBody>
      </p:sp>
      <p:sp>
        <p:nvSpPr>
          <p:cNvPr id="41" name="Rectangle 1">
            <a:extLst>
              <a:ext uri="{FF2B5EF4-FFF2-40B4-BE49-F238E27FC236}">
                <a16:creationId xmlns:a16="http://schemas.microsoft.com/office/drawing/2014/main" id="{E6BA541D-094E-EED3-E341-C78FFABEFE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Badge 3 with solid fill">
            <a:extLst>
              <a:ext uri="{FF2B5EF4-FFF2-40B4-BE49-F238E27FC236}">
                <a16:creationId xmlns:a16="http://schemas.microsoft.com/office/drawing/2014/main" id="{0AA6DAD8-FB0B-C17B-418E-47A9EA89E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89" y="9630"/>
            <a:ext cx="646331" cy="646331"/>
          </a:xfrm>
          <a:prstGeom prst="rect">
            <a:avLst/>
          </a:prstGeom>
        </p:spPr>
      </p:pic>
      <p:pic>
        <p:nvPicPr>
          <p:cNvPr id="8" name="Picture 7">
            <a:extLst>
              <a:ext uri="{FF2B5EF4-FFF2-40B4-BE49-F238E27FC236}">
                <a16:creationId xmlns:a16="http://schemas.microsoft.com/office/drawing/2014/main" id="{1C7036B5-42D2-BB39-936C-5FDF70AA299D}"/>
              </a:ext>
            </a:extLst>
          </p:cNvPr>
          <p:cNvPicPr>
            <a:picLocks noChangeAspect="1"/>
          </p:cNvPicPr>
          <p:nvPr/>
        </p:nvPicPr>
        <p:blipFill>
          <a:blip r:embed="rId6"/>
          <a:stretch>
            <a:fillRect/>
          </a:stretch>
        </p:blipFill>
        <p:spPr>
          <a:xfrm>
            <a:off x="279866" y="885444"/>
            <a:ext cx="8315325" cy="1038225"/>
          </a:xfrm>
          <a:prstGeom prst="rect">
            <a:avLst/>
          </a:prstGeom>
          <a:ln>
            <a:noFill/>
          </a:ln>
          <a:effectLst>
            <a:outerShdw blurRad="190500" algn="tl" rotWithShape="0">
              <a:srgbClr val="000000">
                <a:alpha val="70000"/>
              </a:srgbClr>
            </a:outerShdw>
          </a:effectLst>
        </p:spPr>
      </p:pic>
      <p:pic>
        <p:nvPicPr>
          <p:cNvPr id="9" name="Picture 10" descr="Loop">
            <a:extLst>
              <a:ext uri="{FF2B5EF4-FFF2-40B4-BE49-F238E27FC236}">
                <a16:creationId xmlns:a16="http://schemas.microsoft.com/office/drawing/2014/main" id="{B660FE96-E68A-9EE2-9A0D-8BA990680D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124" y="755817"/>
            <a:ext cx="1663494" cy="6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9D6B114-1A89-C1FA-88E8-B36DC96442A2}"/>
              </a:ext>
            </a:extLst>
          </p:cNvPr>
          <p:cNvPicPr>
            <a:picLocks noChangeAspect="1"/>
          </p:cNvPicPr>
          <p:nvPr/>
        </p:nvPicPr>
        <p:blipFill>
          <a:blip r:embed="rId8"/>
          <a:stretch>
            <a:fillRect/>
          </a:stretch>
        </p:blipFill>
        <p:spPr>
          <a:xfrm>
            <a:off x="279866" y="2065101"/>
            <a:ext cx="1827400" cy="1948859"/>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7DF17EE4-6102-357C-D44E-A43BD5ACB238}"/>
              </a:ext>
            </a:extLst>
          </p:cNvPr>
          <p:cNvPicPr>
            <a:picLocks noChangeAspect="1"/>
          </p:cNvPicPr>
          <p:nvPr/>
        </p:nvPicPr>
        <p:blipFill>
          <a:blip r:embed="rId9"/>
          <a:stretch>
            <a:fillRect/>
          </a:stretch>
        </p:blipFill>
        <p:spPr>
          <a:xfrm>
            <a:off x="3866322" y="785743"/>
            <a:ext cx="7866663" cy="4962137"/>
          </a:xfrm>
          <a:prstGeom prst="rect">
            <a:avLst/>
          </a:prstGeom>
          <a:ln>
            <a:noFill/>
          </a:ln>
          <a:effectLst>
            <a:outerShdw blurRad="190500" algn="tl" rotWithShape="0">
              <a:srgbClr val="000000">
                <a:alpha val="70000"/>
              </a:srgbClr>
            </a:outerShdw>
          </a:effectLst>
        </p:spPr>
      </p:pic>
      <p:pic>
        <p:nvPicPr>
          <p:cNvPr id="14" name="Picture 10" descr="Loop">
            <a:extLst>
              <a:ext uri="{FF2B5EF4-FFF2-40B4-BE49-F238E27FC236}">
                <a16:creationId xmlns:a16="http://schemas.microsoft.com/office/drawing/2014/main" id="{64A7534C-8AEC-928A-5A9F-F6C7F8F81E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1173" y="3894954"/>
            <a:ext cx="2772710" cy="57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op">
            <a:extLst>
              <a:ext uri="{FF2B5EF4-FFF2-40B4-BE49-F238E27FC236}">
                <a16:creationId xmlns:a16="http://schemas.microsoft.com/office/drawing/2014/main" id="{CA95773B-8BBA-70EC-4AEC-7D82D38DD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2330" y="1128416"/>
            <a:ext cx="2160494" cy="270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67DECF9-AF41-0B31-3480-76BF4EFB6C5A}"/>
              </a:ext>
            </a:extLst>
          </p:cNvPr>
          <p:cNvPicPr>
            <a:picLocks noChangeAspect="1"/>
          </p:cNvPicPr>
          <p:nvPr/>
        </p:nvPicPr>
        <p:blipFill>
          <a:blip r:embed="rId10"/>
          <a:srcRect t="14398" r="40212" b="14082"/>
          <a:stretch>
            <a:fillRect/>
          </a:stretch>
        </p:blipFill>
        <p:spPr>
          <a:xfrm>
            <a:off x="4988287" y="5435600"/>
            <a:ext cx="6744698" cy="791221"/>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9DA6B8D1-FA0F-EE9D-235F-0B62B0519FDD}"/>
              </a:ext>
            </a:extLst>
          </p:cNvPr>
          <p:cNvPicPr>
            <a:picLocks noChangeAspect="1"/>
          </p:cNvPicPr>
          <p:nvPr/>
        </p:nvPicPr>
        <p:blipFill>
          <a:blip r:embed="rId11"/>
          <a:srcRect t="76344" r="25132"/>
          <a:stretch>
            <a:fillRect/>
          </a:stretch>
        </p:blipFill>
        <p:spPr>
          <a:xfrm>
            <a:off x="5001978" y="4507403"/>
            <a:ext cx="6744698" cy="874129"/>
          </a:xfrm>
          <a:prstGeom prst="rect">
            <a:avLst/>
          </a:prstGeom>
          <a:effectLst>
            <a:outerShdw blurRad="63500" sx="102000" sy="102000" algn="ctr" rotWithShape="0">
              <a:prstClr val="black">
                <a:alpha val="40000"/>
              </a:prstClr>
            </a:outerShdw>
          </a:effectLst>
        </p:spPr>
      </p:pic>
      <p:pic>
        <p:nvPicPr>
          <p:cNvPr id="12" name="Picture 11" descr="A blue text on a black background&#10;&#10;AI-generated content may be incorrect.">
            <a:extLst>
              <a:ext uri="{FF2B5EF4-FFF2-40B4-BE49-F238E27FC236}">
                <a16:creationId xmlns:a16="http://schemas.microsoft.com/office/drawing/2014/main" id="{AA52CD5F-D53B-ECEB-8156-A5F1ECAF0C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10531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91F7-DA7E-3899-9F53-BA21A6663D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35A461-C2B4-0791-B1C4-57ECA451C0BA}"/>
              </a:ext>
            </a:extLst>
          </p:cNvPr>
          <p:cNvSpPr/>
          <p:nvPr/>
        </p:nvSpPr>
        <p:spPr>
          <a:xfrm>
            <a:off x="-20065" y="29204"/>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35" name="Rectangle 34">
            <a:extLst>
              <a:ext uri="{FF2B5EF4-FFF2-40B4-BE49-F238E27FC236}">
                <a16:creationId xmlns:a16="http://schemas.microsoft.com/office/drawing/2014/main" id="{FB2C863C-BC2A-5781-4EE8-72D41A256233}"/>
              </a:ext>
            </a:extLst>
          </p:cNvPr>
          <p:cNvSpPr/>
          <p:nvPr/>
        </p:nvSpPr>
        <p:spPr>
          <a:xfrm>
            <a:off x="182531" y="161768"/>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3">
            <a:extLst>
              <a:ext uri="{FF2B5EF4-FFF2-40B4-BE49-F238E27FC236}">
                <a16:creationId xmlns:a16="http://schemas.microsoft.com/office/drawing/2014/main" id="{D39F9B55-86EE-8BFD-8F8C-2069311F4D76}"/>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6" name="Rectangle 5">
            <a:extLst>
              <a:ext uri="{FF2B5EF4-FFF2-40B4-BE49-F238E27FC236}">
                <a16:creationId xmlns:a16="http://schemas.microsoft.com/office/drawing/2014/main" id="{61987FCA-641B-7EF2-78E5-E2A9116878E9}"/>
              </a:ext>
            </a:extLst>
          </p:cNvPr>
          <p:cNvSpPr/>
          <p:nvPr/>
        </p:nvSpPr>
        <p:spPr>
          <a:xfrm>
            <a:off x="-6845" y="-158"/>
            <a:ext cx="12205690" cy="719581"/>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Try it</a:t>
            </a:r>
          </a:p>
        </p:txBody>
      </p:sp>
      <p:sp>
        <p:nvSpPr>
          <p:cNvPr id="41" name="Rectangle 1">
            <a:extLst>
              <a:ext uri="{FF2B5EF4-FFF2-40B4-BE49-F238E27FC236}">
                <a16:creationId xmlns:a16="http://schemas.microsoft.com/office/drawing/2014/main" id="{551E2EDC-1237-53E3-41A9-AC04F1D2A9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Rectangle: Rounded Corners 18">
            <a:extLst>
              <a:ext uri="{FF2B5EF4-FFF2-40B4-BE49-F238E27FC236}">
                <a16:creationId xmlns:a16="http://schemas.microsoft.com/office/drawing/2014/main" id="{D79F34CB-BA3F-1EFE-4912-B0FFC98687A0}"/>
              </a:ext>
            </a:extLst>
          </p:cNvPr>
          <p:cNvSpPr/>
          <p:nvPr/>
        </p:nvSpPr>
        <p:spPr>
          <a:xfrm>
            <a:off x="293411" y="4012163"/>
            <a:ext cx="11628470" cy="691802"/>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Your work experience dates are </a:t>
            </a:r>
            <a:r>
              <a:rPr lang="en-GB" sz="2800" dirty="0">
                <a:solidFill>
                  <a:schemeClr val="tx1"/>
                </a:solidFill>
                <a:highlight>
                  <a:srgbClr val="FFFF00"/>
                </a:highlight>
              </a:rPr>
              <a:t>Monday July 6</a:t>
            </a:r>
            <a:r>
              <a:rPr lang="en-GB" sz="2800" baseline="30000" dirty="0">
                <a:solidFill>
                  <a:schemeClr val="tx1"/>
                </a:solidFill>
                <a:highlight>
                  <a:srgbClr val="FFFF00"/>
                </a:highlight>
              </a:rPr>
              <a:t>th</a:t>
            </a:r>
            <a:r>
              <a:rPr lang="en-GB" sz="2800" dirty="0">
                <a:solidFill>
                  <a:schemeClr val="tx1"/>
                </a:solidFill>
                <a:highlight>
                  <a:srgbClr val="FFFF00"/>
                </a:highlight>
              </a:rPr>
              <a:t> to Friday 10</a:t>
            </a:r>
            <a:r>
              <a:rPr lang="en-GB" sz="2800" baseline="30000" dirty="0">
                <a:solidFill>
                  <a:schemeClr val="tx1"/>
                </a:solidFill>
                <a:highlight>
                  <a:srgbClr val="FFFF00"/>
                </a:highlight>
              </a:rPr>
              <a:t>th</a:t>
            </a:r>
            <a:r>
              <a:rPr lang="en-GB" sz="2800" dirty="0">
                <a:solidFill>
                  <a:schemeClr val="tx1"/>
                </a:solidFill>
                <a:highlight>
                  <a:srgbClr val="FFFF00"/>
                </a:highlight>
              </a:rPr>
              <a:t> 2026 </a:t>
            </a:r>
          </a:p>
        </p:txBody>
      </p:sp>
      <p:sp>
        <p:nvSpPr>
          <p:cNvPr id="14" name="Rectangle: Rounded Corners 13">
            <a:extLst>
              <a:ext uri="{FF2B5EF4-FFF2-40B4-BE49-F238E27FC236}">
                <a16:creationId xmlns:a16="http://schemas.microsoft.com/office/drawing/2014/main" id="{E471AEFC-DBD9-F735-C34C-73B7D54EA69C}"/>
              </a:ext>
            </a:extLst>
          </p:cNvPr>
          <p:cNvSpPr/>
          <p:nvPr/>
        </p:nvSpPr>
        <p:spPr>
          <a:xfrm>
            <a:off x="379934" y="1689308"/>
            <a:ext cx="11445821" cy="2189637"/>
          </a:xfrm>
          <a:prstGeom prst="roundRect">
            <a:avLst/>
          </a:prstGeom>
          <a:solidFill>
            <a:srgbClr val="C8E9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BDAA5D-97B4-0F2C-592F-6CE6D50AFA20}"/>
              </a:ext>
            </a:extLst>
          </p:cNvPr>
          <p:cNvSpPr/>
          <p:nvPr/>
        </p:nvSpPr>
        <p:spPr>
          <a:xfrm>
            <a:off x="811390" y="1744794"/>
            <a:ext cx="10725589" cy="1923939"/>
          </a:xfrm>
          <a:prstGeom prst="rect">
            <a:avLst/>
          </a:prstGeom>
          <a:solidFill>
            <a:srgbClr val="C8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Choose the job you found last time (or a job you know you will be doing for work experience).</a:t>
            </a:r>
          </a:p>
          <a:p>
            <a:pPr algn="ctr"/>
            <a:endParaRPr lang="en-GB" sz="2800" dirty="0">
              <a:solidFill>
                <a:schemeClr val="tx1"/>
              </a:solidFill>
            </a:endParaRPr>
          </a:p>
          <a:p>
            <a:pPr algn="ctr"/>
            <a:r>
              <a:rPr lang="en-GB" sz="2800" dirty="0">
                <a:solidFill>
                  <a:schemeClr val="tx1"/>
                </a:solidFill>
              </a:rPr>
              <a:t>Fill in the gaps on the email template or CV</a:t>
            </a:r>
          </a:p>
        </p:txBody>
      </p:sp>
      <p:sp>
        <p:nvSpPr>
          <p:cNvPr id="36" name="Star: 32 Points 35">
            <a:extLst>
              <a:ext uri="{FF2B5EF4-FFF2-40B4-BE49-F238E27FC236}">
                <a16:creationId xmlns:a16="http://schemas.microsoft.com/office/drawing/2014/main" id="{D668E66F-383C-DEBD-B2F3-F4A5C2E85AB9}"/>
              </a:ext>
            </a:extLst>
          </p:cNvPr>
          <p:cNvSpPr/>
          <p:nvPr/>
        </p:nvSpPr>
        <p:spPr>
          <a:xfrm>
            <a:off x="10201269" y="4766260"/>
            <a:ext cx="1808200" cy="1324066"/>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15 mins</a:t>
            </a:r>
          </a:p>
        </p:txBody>
      </p:sp>
      <p:pic>
        <p:nvPicPr>
          <p:cNvPr id="5" name="Graphic 4" descr="Badge 3 with solid fill">
            <a:extLst>
              <a:ext uri="{FF2B5EF4-FFF2-40B4-BE49-F238E27FC236}">
                <a16:creationId xmlns:a16="http://schemas.microsoft.com/office/drawing/2014/main" id="{62C2638B-0FEF-82A9-951B-4253D72764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066" y="7421"/>
            <a:ext cx="646331" cy="646331"/>
          </a:xfrm>
          <a:prstGeom prst="rect">
            <a:avLst/>
          </a:prstGeom>
        </p:spPr>
      </p:pic>
      <p:sp>
        <p:nvSpPr>
          <p:cNvPr id="7" name="Rectangle: Rounded Corners 6">
            <a:extLst>
              <a:ext uri="{FF2B5EF4-FFF2-40B4-BE49-F238E27FC236}">
                <a16:creationId xmlns:a16="http://schemas.microsoft.com/office/drawing/2014/main" id="{6FEF4810-CB02-0A1F-4BBC-94641D613351}"/>
              </a:ext>
            </a:extLst>
          </p:cNvPr>
          <p:cNvSpPr/>
          <p:nvPr/>
        </p:nvSpPr>
        <p:spPr>
          <a:xfrm>
            <a:off x="293410" y="841231"/>
            <a:ext cx="11628471" cy="691802"/>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Open and then save it to your WEX folder</a:t>
            </a:r>
          </a:p>
        </p:txBody>
      </p:sp>
      <p:pic>
        <p:nvPicPr>
          <p:cNvPr id="8" name="Picture 7" descr="A blue text on a black background&#10;&#10;AI-generated content may be incorrect.">
            <a:extLst>
              <a:ext uri="{FF2B5EF4-FFF2-40B4-BE49-F238E27FC236}">
                <a16:creationId xmlns:a16="http://schemas.microsoft.com/office/drawing/2014/main" id="{32EFC4C8-8DED-0E44-B8BA-EAD3FDCB3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13878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36"/>
                                        </p:tgtEl>
                                        <p:attrNameLst>
                                          <p:attrName>style.color</p:attrName>
                                        </p:attrNameLst>
                                      </p:cBhvr>
                                      <p:to>
                                        <a:schemeClr val="bg1"/>
                                      </p:to>
                                    </p:animClr>
                                    <p:animClr clrSpc="rgb" dir="cw">
                                      <p:cBhvr>
                                        <p:cTn id="12" dur="250" autoRev="1" fill="remove"/>
                                        <p:tgtEl>
                                          <p:spTgt spid="36"/>
                                        </p:tgtEl>
                                        <p:attrNameLst>
                                          <p:attrName>fillcolor</p:attrName>
                                        </p:attrNameLst>
                                      </p:cBhvr>
                                      <p:to>
                                        <a:schemeClr val="bg1"/>
                                      </p:to>
                                    </p:animClr>
                                    <p:set>
                                      <p:cBhvr>
                                        <p:cTn id="13" dur="250" autoRev="1" fill="remove"/>
                                        <p:tgtEl>
                                          <p:spTgt spid="36"/>
                                        </p:tgtEl>
                                        <p:attrNameLst>
                                          <p:attrName>fill.type</p:attrName>
                                        </p:attrNameLst>
                                      </p:cBhvr>
                                      <p:to>
                                        <p:strVal val="solid"/>
                                      </p:to>
                                    </p:set>
                                    <p:set>
                                      <p:cBhvr>
                                        <p:cTn id="14" dur="250" autoRev="1" fill="remove"/>
                                        <p:tgtEl>
                                          <p:spTgt spid="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A1DA-687F-36D3-A244-38207BC7C7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B4E155-F42E-8CA0-78A0-C241969C06AE}"/>
              </a:ext>
            </a:extLst>
          </p:cNvPr>
          <p:cNvSpPr/>
          <p:nvPr/>
        </p:nvSpPr>
        <p:spPr>
          <a:xfrm>
            <a:off x="-20065" y="29204"/>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35" name="Rectangle 34">
            <a:extLst>
              <a:ext uri="{FF2B5EF4-FFF2-40B4-BE49-F238E27FC236}">
                <a16:creationId xmlns:a16="http://schemas.microsoft.com/office/drawing/2014/main" id="{64B1DFAC-9C98-30FB-3D8C-722101789531}"/>
              </a:ext>
            </a:extLst>
          </p:cNvPr>
          <p:cNvSpPr/>
          <p:nvPr/>
        </p:nvSpPr>
        <p:spPr>
          <a:xfrm>
            <a:off x="182531" y="161768"/>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3">
            <a:extLst>
              <a:ext uri="{FF2B5EF4-FFF2-40B4-BE49-F238E27FC236}">
                <a16:creationId xmlns:a16="http://schemas.microsoft.com/office/drawing/2014/main" id="{54DC1FE3-B8F7-81E8-309C-8316BE64D79E}"/>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6" name="Rectangle 5">
            <a:extLst>
              <a:ext uri="{FF2B5EF4-FFF2-40B4-BE49-F238E27FC236}">
                <a16:creationId xmlns:a16="http://schemas.microsoft.com/office/drawing/2014/main" id="{1C89E6A9-847E-9F18-9794-C4EC166174C1}"/>
              </a:ext>
            </a:extLst>
          </p:cNvPr>
          <p:cNvSpPr/>
          <p:nvPr/>
        </p:nvSpPr>
        <p:spPr>
          <a:xfrm>
            <a:off x="-6845" y="-158"/>
            <a:ext cx="12205690" cy="719581"/>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Getting it to an employer</a:t>
            </a:r>
          </a:p>
        </p:txBody>
      </p:sp>
      <p:sp>
        <p:nvSpPr>
          <p:cNvPr id="41" name="Rectangle 1">
            <a:extLst>
              <a:ext uri="{FF2B5EF4-FFF2-40B4-BE49-F238E27FC236}">
                <a16:creationId xmlns:a16="http://schemas.microsoft.com/office/drawing/2014/main" id="{EB33D5C6-3D4B-640A-F376-6103627155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0" name="Group 9">
            <a:extLst>
              <a:ext uri="{FF2B5EF4-FFF2-40B4-BE49-F238E27FC236}">
                <a16:creationId xmlns:a16="http://schemas.microsoft.com/office/drawing/2014/main" id="{F8E6565E-68BC-415E-A495-74F1EB712F86}"/>
              </a:ext>
            </a:extLst>
          </p:cNvPr>
          <p:cNvGrpSpPr/>
          <p:nvPr/>
        </p:nvGrpSpPr>
        <p:grpSpPr>
          <a:xfrm>
            <a:off x="293410" y="2282229"/>
            <a:ext cx="11532345" cy="1319190"/>
            <a:chOff x="293410" y="2282229"/>
            <a:chExt cx="11532345" cy="1319190"/>
          </a:xfrm>
        </p:grpSpPr>
        <p:sp>
          <p:nvSpPr>
            <p:cNvPr id="14" name="Rectangle: Rounded Corners 13">
              <a:extLst>
                <a:ext uri="{FF2B5EF4-FFF2-40B4-BE49-F238E27FC236}">
                  <a16:creationId xmlns:a16="http://schemas.microsoft.com/office/drawing/2014/main" id="{81CA2A1B-3668-05F4-DB55-89F095C960A0}"/>
                </a:ext>
              </a:extLst>
            </p:cNvPr>
            <p:cNvSpPr/>
            <p:nvPr/>
          </p:nvSpPr>
          <p:spPr>
            <a:xfrm>
              <a:off x="293410" y="2282229"/>
              <a:ext cx="11532345" cy="1319190"/>
            </a:xfrm>
            <a:prstGeom prst="roundRect">
              <a:avLst/>
            </a:prstGeom>
            <a:solidFill>
              <a:srgbClr val="C8E9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FC73C1-1970-95E0-0537-885563E3C0CD}"/>
                </a:ext>
              </a:extLst>
            </p:cNvPr>
            <p:cNvSpPr/>
            <p:nvPr/>
          </p:nvSpPr>
          <p:spPr>
            <a:xfrm>
              <a:off x="659307" y="2440657"/>
              <a:ext cx="10833253" cy="1002333"/>
            </a:xfrm>
            <a:prstGeom prst="rect">
              <a:avLst/>
            </a:prstGeom>
            <a:solidFill>
              <a:srgbClr val="C8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Print it out and take it into the place you are applying to - but make sure your parent/carer or a teacher know you are doing it </a:t>
              </a:r>
            </a:p>
          </p:txBody>
        </p:sp>
      </p:grpSp>
      <p:pic>
        <p:nvPicPr>
          <p:cNvPr id="5" name="Graphic 4" descr="Badge 3 with solid fill">
            <a:extLst>
              <a:ext uri="{FF2B5EF4-FFF2-40B4-BE49-F238E27FC236}">
                <a16:creationId xmlns:a16="http://schemas.microsoft.com/office/drawing/2014/main" id="{61CDFF0A-C450-764A-515B-0639AA4CA8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066" y="7421"/>
            <a:ext cx="646331" cy="646331"/>
          </a:xfrm>
          <a:prstGeom prst="rect">
            <a:avLst/>
          </a:prstGeom>
        </p:spPr>
      </p:pic>
      <p:sp>
        <p:nvSpPr>
          <p:cNvPr id="7" name="Rectangle: Rounded Corners 6">
            <a:extLst>
              <a:ext uri="{FF2B5EF4-FFF2-40B4-BE49-F238E27FC236}">
                <a16:creationId xmlns:a16="http://schemas.microsoft.com/office/drawing/2014/main" id="{0D37CFBF-EABC-9BBA-7319-8E2BFABC19EB}"/>
              </a:ext>
            </a:extLst>
          </p:cNvPr>
          <p:cNvSpPr/>
          <p:nvPr/>
        </p:nvSpPr>
        <p:spPr>
          <a:xfrm>
            <a:off x="293410" y="841231"/>
            <a:ext cx="11532345" cy="1319190"/>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Send it in an email – but make sure your parent/carer or a teacher know you are doing it. </a:t>
            </a:r>
          </a:p>
        </p:txBody>
      </p:sp>
      <p:pic>
        <p:nvPicPr>
          <p:cNvPr id="8" name="Picture 7" descr="A blue text on a black background&#10;&#10;AI-generated content may be incorrect.">
            <a:extLst>
              <a:ext uri="{FF2B5EF4-FFF2-40B4-BE49-F238E27FC236}">
                <a16:creationId xmlns:a16="http://schemas.microsoft.com/office/drawing/2014/main" id="{301743BE-3301-BF45-ACFA-B3629B392F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Rectangle: Rounded Corners 2">
            <a:extLst>
              <a:ext uri="{FF2B5EF4-FFF2-40B4-BE49-F238E27FC236}">
                <a16:creationId xmlns:a16="http://schemas.microsoft.com/office/drawing/2014/main" id="{081FC981-4C8E-5F88-3B84-7239AE3C8B7D}"/>
              </a:ext>
            </a:extLst>
          </p:cNvPr>
          <p:cNvSpPr/>
          <p:nvPr/>
        </p:nvSpPr>
        <p:spPr>
          <a:xfrm>
            <a:off x="293410" y="3759847"/>
            <a:ext cx="11537209" cy="1319190"/>
          </a:xfrm>
          <a:prstGeom prst="roundRect">
            <a:avLst/>
          </a:prstGeom>
          <a:solidFill>
            <a:srgbClr val="1EA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Send it in the post – would have to print it out, put it in an envelope with the address and get a stamp.</a:t>
            </a:r>
          </a:p>
        </p:txBody>
      </p:sp>
    </p:spTree>
    <p:extLst>
      <p:ext uri="{BB962C8B-B14F-4D97-AF65-F5344CB8AC3E}">
        <p14:creationId xmlns:p14="http://schemas.microsoft.com/office/powerpoint/2010/main" val="42652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B5FB-7A78-A465-DC88-FC8EBCE426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F50CA2-2928-3BE6-A341-9002CCABE429}"/>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949D80AA-1FC0-099B-CBA1-190FB989C6B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D0098E4E-62B7-13BB-C814-3E488E98866D}"/>
              </a:ext>
            </a:extLst>
          </p:cNvPr>
          <p:cNvSpPr/>
          <p:nvPr/>
        </p:nvSpPr>
        <p:spPr>
          <a:xfrm>
            <a:off x="147272" y="221217"/>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a:extLst>
              <a:ext uri="{FF2B5EF4-FFF2-40B4-BE49-F238E27FC236}">
                <a16:creationId xmlns:a16="http://schemas.microsoft.com/office/drawing/2014/main" id="{FC5FBF58-3195-3C88-3808-8EF528F50B97}"/>
              </a:ext>
            </a:extLst>
          </p:cNvPr>
          <p:cNvSpPr/>
          <p:nvPr/>
        </p:nvSpPr>
        <p:spPr>
          <a:xfrm>
            <a:off x="-42104" y="-1"/>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Follow-Up after sending the email/letter/CV</a:t>
            </a:r>
          </a:p>
        </p:txBody>
      </p:sp>
      <p:sp>
        <p:nvSpPr>
          <p:cNvPr id="41" name="Rectangle 1">
            <a:extLst>
              <a:ext uri="{FF2B5EF4-FFF2-40B4-BE49-F238E27FC236}">
                <a16:creationId xmlns:a16="http://schemas.microsoft.com/office/drawing/2014/main" id="{D4BE88C6-F35E-0D33-8CBF-3AA5D26BBFA5}"/>
              </a:ext>
            </a:extLst>
          </p:cNvPr>
          <p:cNvSpPr>
            <a:spLocks noChangeArrowheads="1"/>
          </p:cNvSpPr>
          <p:nvPr/>
        </p:nvSpPr>
        <p:spPr bwMode="auto">
          <a:xfrm>
            <a:off x="0" y="0"/>
            <a:ext cx="12192000" cy="0"/>
          </a:xfrm>
          <a:prstGeom prst="rect">
            <a:avLst/>
          </a:prstGeom>
          <a:solidFill>
            <a:srgbClr val="F0616C"/>
          </a:solidFill>
          <a:ln>
            <a:noFill/>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Rounded Corners 9">
            <a:extLst>
              <a:ext uri="{FF2B5EF4-FFF2-40B4-BE49-F238E27FC236}">
                <a16:creationId xmlns:a16="http://schemas.microsoft.com/office/drawing/2014/main" id="{C0A28542-28C7-A939-CE61-816C1ECFF11A}"/>
              </a:ext>
            </a:extLst>
          </p:cNvPr>
          <p:cNvSpPr/>
          <p:nvPr/>
        </p:nvSpPr>
        <p:spPr>
          <a:xfrm>
            <a:off x="367862" y="888123"/>
            <a:ext cx="11351171" cy="4204869"/>
          </a:xfrm>
          <a:prstGeom prst="roundRect">
            <a:avLst/>
          </a:prstGeom>
          <a:solidFill>
            <a:srgbClr val="1EA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t>About a week after sending the email, follow-up. </a:t>
            </a:r>
          </a:p>
          <a:p>
            <a:r>
              <a:rPr lang="en-GB" sz="2800" dirty="0"/>
              <a:t>Just a quick email:</a:t>
            </a:r>
          </a:p>
          <a:p>
            <a:endParaRPr lang="en-GB" sz="3200" dirty="0"/>
          </a:p>
          <a:p>
            <a:r>
              <a:rPr lang="en-GB" sz="2800" dirty="0">
                <a:solidFill>
                  <a:schemeClr val="tx1"/>
                </a:solidFill>
              </a:rPr>
              <a:t>Dear Sir/Madam</a:t>
            </a:r>
          </a:p>
          <a:p>
            <a:r>
              <a:rPr lang="en-GB" sz="2800" dirty="0">
                <a:solidFill>
                  <a:schemeClr val="tx1"/>
                </a:solidFill>
              </a:rPr>
              <a:t>Hope you received my email dated XX. Just following up to see if you require additional information about my request for a work experience placement from July 6</a:t>
            </a:r>
            <a:r>
              <a:rPr lang="en-GB" sz="2800" baseline="30000" dirty="0">
                <a:solidFill>
                  <a:schemeClr val="tx1"/>
                </a:solidFill>
              </a:rPr>
              <a:t>th</a:t>
            </a:r>
            <a:r>
              <a:rPr lang="en-GB" sz="2800" dirty="0">
                <a:solidFill>
                  <a:schemeClr val="tx1"/>
                </a:solidFill>
              </a:rPr>
              <a:t> to July 10th.</a:t>
            </a:r>
          </a:p>
          <a:p>
            <a:r>
              <a:rPr lang="en-GB" sz="2800" dirty="0">
                <a:solidFill>
                  <a:schemeClr val="tx1"/>
                </a:solidFill>
              </a:rPr>
              <a:t>Best wishes</a:t>
            </a:r>
          </a:p>
          <a:p>
            <a:r>
              <a:rPr lang="en-GB" sz="2800" dirty="0">
                <a:solidFill>
                  <a:schemeClr val="tx1"/>
                </a:solidFill>
              </a:rPr>
              <a:t>Macie Jones</a:t>
            </a:r>
          </a:p>
        </p:txBody>
      </p:sp>
      <p:sp>
        <p:nvSpPr>
          <p:cNvPr id="16" name="Rectangle: Rounded Corners 15">
            <a:extLst>
              <a:ext uri="{FF2B5EF4-FFF2-40B4-BE49-F238E27FC236}">
                <a16:creationId xmlns:a16="http://schemas.microsoft.com/office/drawing/2014/main" id="{D034D83D-B779-00C4-E6FA-55AF0352D32A}"/>
              </a:ext>
            </a:extLst>
          </p:cNvPr>
          <p:cNvSpPr/>
          <p:nvPr/>
        </p:nvSpPr>
        <p:spPr>
          <a:xfrm>
            <a:off x="367862" y="5208103"/>
            <a:ext cx="11351171" cy="888857"/>
          </a:xfrm>
          <a:prstGeom prst="roundRect">
            <a:avLst/>
          </a:prstGeom>
          <a:solidFill>
            <a:srgbClr val="73CC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Send more emails to other companies.</a:t>
            </a:r>
          </a:p>
        </p:txBody>
      </p:sp>
      <p:pic>
        <p:nvPicPr>
          <p:cNvPr id="7" name="Picture 6" descr="A blue text on a black background&#10;&#10;AI-generated content may be incorrect.">
            <a:extLst>
              <a:ext uri="{FF2B5EF4-FFF2-40B4-BE49-F238E27FC236}">
                <a16:creationId xmlns:a16="http://schemas.microsoft.com/office/drawing/2014/main" id="{47DBC1EA-27BD-CBDF-6B27-250A3BBD9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698" y="6249504"/>
            <a:ext cx="1737360" cy="662533"/>
          </a:xfrm>
          <a:prstGeom prst="rect">
            <a:avLst/>
          </a:prstGeom>
        </p:spPr>
      </p:pic>
    </p:spTree>
    <p:extLst>
      <p:ext uri="{BB962C8B-B14F-4D97-AF65-F5344CB8AC3E}">
        <p14:creationId xmlns:p14="http://schemas.microsoft.com/office/powerpoint/2010/main" val="2915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63ABD-ECEB-B0B6-0EE6-B7BCCD97D8B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AADA36-AC76-284E-6502-4B07B6036D77}"/>
              </a:ext>
            </a:extLst>
          </p:cNvPr>
          <p:cNvSpPr/>
          <p:nvPr/>
        </p:nvSpPr>
        <p:spPr>
          <a:xfrm>
            <a:off x="-6845" y="24477"/>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a:extLst>
              <a:ext uri="{FF2B5EF4-FFF2-40B4-BE49-F238E27FC236}">
                <a16:creationId xmlns:a16="http://schemas.microsoft.com/office/drawing/2014/main" id="{F2D70301-CF24-83EB-FD67-B700E4D38373}"/>
              </a:ext>
            </a:extLst>
          </p:cNvPr>
          <p:cNvSpPr/>
          <p:nvPr/>
        </p:nvSpPr>
        <p:spPr>
          <a:xfrm>
            <a:off x="182531" y="113399"/>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1E7EE5B-ADFC-1E8A-038B-D6BAFBB6FE99}"/>
              </a:ext>
            </a:extLst>
          </p:cNvPr>
          <p:cNvSpPr/>
          <p:nvPr/>
        </p:nvSpPr>
        <p:spPr>
          <a:xfrm>
            <a:off x="-13690" y="0"/>
            <a:ext cx="12205690" cy="65121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Logistics and support</a:t>
            </a:r>
          </a:p>
        </p:txBody>
      </p:sp>
      <p:sp>
        <p:nvSpPr>
          <p:cNvPr id="41" name="Rectangle 1">
            <a:extLst>
              <a:ext uri="{FF2B5EF4-FFF2-40B4-BE49-F238E27FC236}">
                <a16:creationId xmlns:a16="http://schemas.microsoft.com/office/drawing/2014/main" id="{679E07D4-1B41-F933-AA43-966E0DBC33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4EC8F79E-5AA7-B238-F99C-9DF2774196C3}"/>
              </a:ext>
            </a:extLst>
          </p:cNvPr>
          <p:cNvSpPr/>
          <p:nvPr/>
        </p:nvSpPr>
        <p:spPr>
          <a:xfrm>
            <a:off x="290512" y="764037"/>
            <a:ext cx="11610975"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Be Ready!</a:t>
            </a:r>
          </a:p>
        </p:txBody>
      </p:sp>
      <p:sp>
        <p:nvSpPr>
          <p:cNvPr id="8" name="Rectangle 7">
            <a:extLst>
              <a:ext uri="{FF2B5EF4-FFF2-40B4-BE49-F238E27FC236}">
                <a16:creationId xmlns:a16="http://schemas.microsoft.com/office/drawing/2014/main" id="{EB47A1D0-BB76-32E7-9B80-C94E8ECEF7D8}"/>
              </a:ext>
            </a:extLst>
          </p:cNvPr>
          <p:cNvSpPr/>
          <p:nvPr/>
        </p:nvSpPr>
        <p:spPr>
          <a:xfrm>
            <a:off x="974036" y="1458107"/>
            <a:ext cx="2469252" cy="990326"/>
          </a:xfrm>
          <a:prstGeom prst="rect">
            <a:avLst/>
          </a:prstGeom>
          <a:solidFill>
            <a:srgbClr val="AAE57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Address, route, time it will take, costs</a:t>
            </a:r>
          </a:p>
        </p:txBody>
      </p:sp>
      <p:sp>
        <p:nvSpPr>
          <p:cNvPr id="10" name="Rectangle 9">
            <a:extLst>
              <a:ext uri="{FF2B5EF4-FFF2-40B4-BE49-F238E27FC236}">
                <a16:creationId xmlns:a16="http://schemas.microsoft.com/office/drawing/2014/main" id="{F0DFCB6C-2DE6-4F15-4EE1-D756800450DE}"/>
              </a:ext>
            </a:extLst>
          </p:cNvPr>
          <p:cNvSpPr/>
          <p:nvPr/>
        </p:nvSpPr>
        <p:spPr>
          <a:xfrm>
            <a:off x="3637232" y="1458107"/>
            <a:ext cx="2469252" cy="990326"/>
          </a:xfrm>
          <a:prstGeom prst="rect">
            <a:avLst/>
          </a:prstGeom>
          <a:solidFill>
            <a:srgbClr val="AAE57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Times start/end and have lunch</a:t>
            </a:r>
          </a:p>
        </p:txBody>
      </p:sp>
      <p:sp>
        <p:nvSpPr>
          <p:cNvPr id="16" name="Rectangle 15">
            <a:extLst>
              <a:ext uri="{FF2B5EF4-FFF2-40B4-BE49-F238E27FC236}">
                <a16:creationId xmlns:a16="http://schemas.microsoft.com/office/drawing/2014/main" id="{850E0D56-AD99-8B99-116E-9B6A006FA4C2}"/>
              </a:ext>
            </a:extLst>
          </p:cNvPr>
          <p:cNvSpPr/>
          <p:nvPr/>
        </p:nvSpPr>
        <p:spPr>
          <a:xfrm>
            <a:off x="6300428" y="1458107"/>
            <a:ext cx="2469252" cy="990326"/>
          </a:xfrm>
          <a:prstGeom prst="rect">
            <a:avLst/>
          </a:prstGeom>
          <a:solidFill>
            <a:srgbClr val="AAE57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Who to ask for</a:t>
            </a:r>
          </a:p>
        </p:txBody>
      </p:sp>
      <p:sp>
        <p:nvSpPr>
          <p:cNvPr id="17" name="Rectangle 16">
            <a:extLst>
              <a:ext uri="{FF2B5EF4-FFF2-40B4-BE49-F238E27FC236}">
                <a16:creationId xmlns:a16="http://schemas.microsoft.com/office/drawing/2014/main" id="{505233D6-5E30-7634-C99A-A04E0A63F9A1}"/>
              </a:ext>
            </a:extLst>
          </p:cNvPr>
          <p:cNvSpPr/>
          <p:nvPr/>
        </p:nvSpPr>
        <p:spPr>
          <a:xfrm>
            <a:off x="8963624" y="1477157"/>
            <a:ext cx="2469252" cy="990326"/>
          </a:xfrm>
          <a:prstGeom prst="rect">
            <a:avLst/>
          </a:prstGeom>
          <a:solidFill>
            <a:srgbClr val="AAE57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Lunch arrangement, what to wear</a:t>
            </a:r>
          </a:p>
        </p:txBody>
      </p:sp>
      <p:sp>
        <p:nvSpPr>
          <p:cNvPr id="18" name="Rectangle: Rounded Corners 17">
            <a:extLst>
              <a:ext uri="{FF2B5EF4-FFF2-40B4-BE49-F238E27FC236}">
                <a16:creationId xmlns:a16="http://schemas.microsoft.com/office/drawing/2014/main" id="{55BFE561-4117-2E7E-AD1A-7B693D9C2E28}"/>
              </a:ext>
            </a:extLst>
          </p:cNvPr>
          <p:cNvSpPr/>
          <p:nvPr/>
        </p:nvSpPr>
        <p:spPr>
          <a:xfrm>
            <a:off x="384804" y="3226147"/>
            <a:ext cx="3495675" cy="261882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400" dirty="0">
                <a:solidFill>
                  <a:schemeClr val="tx1"/>
                </a:solidFill>
              </a:rPr>
              <a:t>Scenario 1:</a:t>
            </a:r>
          </a:p>
          <a:p>
            <a:pPr algn="ctr"/>
            <a:r>
              <a:rPr lang="en-GB" sz="2400" dirty="0">
                <a:solidFill>
                  <a:schemeClr val="tx1"/>
                </a:solidFill>
              </a:rPr>
              <a:t>What would you do if you miss the bus and are going to be late?</a:t>
            </a:r>
          </a:p>
        </p:txBody>
      </p:sp>
      <p:sp>
        <p:nvSpPr>
          <p:cNvPr id="19" name="Rectangle 18">
            <a:extLst>
              <a:ext uri="{FF2B5EF4-FFF2-40B4-BE49-F238E27FC236}">
                <a16:creationId xmlns:a16="http://schemas.microsoft.com/office/drawing/2014/main" id="{505B034D-DCC0-823A-9A4C-4BCE76D3405D}"/>
              </a:ext>
            </a:extLst>
          </p:cNvPr>
          <p:cNvSpPr/>
          <p:nvPr/>
        </p:nvSpPr>
        <p:spPr>
          <a:xfrm>
            <a:off x="300995" y="2593685"/>
            <a:ext cx="11527167"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Being the best</a:t>
            </a:r>
          </a:p>
        </p:txBody>
      </p:sp>
      <p:sp>
        <p:nvSpPr>
          <p:cNvPr id="20" name="Rectangle: Rounded Corners 19">
            <a:extLst>
              <a:ext uri="{FF2B5EF4-FFF2-40B4-BE49-F238E27FC236}">
                <a16:creationId xmlns:a16="http://schemas.microsoft.com/office/drawing/2014/main" id="{ACDA56E9-BD0D-DD05-8190-760307528545}"/>
              </a:ext>
            </a:extLst>
          </p:cNvPr>
          <p:cNvSpPr/>
          <p:nvPr/>
        </p:nvSpPr>
        <p:spPr>
          <a:xfrm>
            <a:off x="4236737" y="3226147"/>
            <a:ext cx="3495675" cy="2618826"/>
          </a:xfrm>
          <a:prstGeom prst="roundRect">
            <a:avLst/>
          </a:prstGeom>
          <a:solidFill>
            <a:srgbClr val="009EDE"/>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400" dirty="0"/>
              <a:t>Scenario 2:</a:t>
            </a:r>
          </a:p>
          <a:p>
            <a:pPr algn="ctr"/>
            <a:r>
              <a:rPr lang="en-GB" sz="2400" dirty="0"/>
              <a:t>What do you do if you are not sure what you are supposed to be doing?</a:t>
            </a:r>
          </a:p>
        </p:txBody>
      </p:sp>
      <p:sp>
        <p:nvSpPr>
          <p:cNvPr id="21" name="Rectangle: Rounded Corners 20">
            <a:extLst>
              <a:ext uri="{FF2B5EF4-FFF2-40B4-BE49-F238E27FC236}">
                <a16:creationId xmlns:a16="http://schemas.microsoft.com/office/drawing/2014/main" id="{E37A6CB2-1BE6-6999-B939-9D7DB0C1631A}"/>
              </a:ext>
            </a:extLst>
          </p:cNvPr>
          <p:cNvSpPr/>
          <p:nvPr/>
        </p:nvSpPr>
        <p:spPr>
          <a:xfrm>
            <a:off x="8332487" y="3226147"/>
            <a:ext cx="3495675" cy="2618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Scenario 3:</a:t>
            </a:r>
          </a:p>
          <a:p>
            <a:pPr algn="ctr"/>
            <a:r>
              <a:rPr lang="en-GB" sz="2400" dirty="0"/>
              <a:t>What would you do if you were bored?</a:t>
            </a:r>
          </a:p>
        </p:txBody>
      </p:sp>
      <p:sp>
        <p:nvSpPr>
          <p:cNvPr id="22" name="Freeform 13">
            <a:extLst>
              <a:ext uri="{FF2B5EF4-FFF2-40B4-BE49-F238E27FC236}">
                <a16:creationId xmlns:a16="http://schemas.microsoft.com/office/drawing/2014/main" id="{39CC943F-F47F-6A46-BAC2-BDDECB2326CE}"/>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pic>
        <p:nvPicPr>
          <p:cNvPr id="4" name="Graphic 3" descr="Badge 3 with solid fill">
            <a:extLst>
              <a:ext uri="{FF2B5EF4-FFF2-40B4-BE49-F238E27FC236}">
                <a16:creationId xmlns:a16="http://schemas.microsoft.com/office/drawing/2014/main" id="{2B7C8B3A-DE64-985E-683D-8A36FCFFE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91" y="24477"/>
            <a:ext cx="646331" cy="646331"/>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CFC43E7B-052D-1333-B72D-EB685B3AFD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0698" y="6249504"/>
            <a:ext cx="1737360" cy="662533"/>
          </a:xfrm>
          <a:prstGeom prst="rect">
            <a:avLst/>
          </a:prstGeom>
        </p:spPr>
      </p:pic>
    </p:spTree>
    <p:extLst>
      <p:ext uri="{BB962C8B-B14F-4D97-AF65-F5344CB8AC3E}">
        <p14:creationId xmlns:p14="http://schemas.microsoft.com/office/powerpoint/2010/main" val="15989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43AE-5CEB-99B3-9F18-10E9817058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0AB5DC-A49C-26FC-224F-B2A2055721CF}"/>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27983EA9-4270-9B53-2683-2512EDD574E9}"/>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035119C7-3BD1-07E5-C455-F6282383AE28}"/>
              </a:ext>
            </a:extLst>
          </p:cNvPr>
          <p:cNvSpPr/>
          <p:nvPr/>
        </p:nvSpPr>
        <p:spPr>
          <a:xfrm>
            <a:off x="161862" y="113400"/>
            <a:ext cx="11826938" cy="60814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68F129-FCA1-BC75-9777-BB34776E0FE0}"/>
              </a:ext>
            </a:extLst>
          </p:cNvPr>
          <p:cNvSpPr/>
          <p:nvPr/>
        </p:nvSpPr>
        <p:spPr>
          <a:xfrm>
            <a:off x="-13690" y="-1"/>
            <a:ext cx="2937865" cy="6308233"/>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Quick intro to an easy CV</a:t>
            </a:r>
          </a:p>
        </p:txBody>
      </p:sp>
      <p:sp>
        <p:nvSpPr>
          <p:cNvPr id="41" name="Rectangle 1">
            <a:extLst>
              <a:ext uri="{FF2B5EF4-FFF2-40B4-BE49-F238E27FC236}">
                <a16:creationId xmlns:a16="http://schemas.microsoft.com/office/drawing/2014/main" id="{227B50CD-958C-3AC1-7EC9-D35B554AA1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3B0A6171-D4A4-8DA1-6B7C-FD121EC3E992}"/>
              </a:ext>
            </a:extLst>
          </p:cNvPr>
          <p:cNvPicPr>
            <a:picLocks noChangeAspect="1"/>
          </p:cNvPicPr>
          <p:nvPr/>
        </p:nvPicPr>
        <p:blipFill>
          <a:blip r:embed="rId4"/>
          <a:stretch>
            <a:fillRect/>
          </a:stretch>
        </p:blipFill>
        <p:spPr>
          <a:xfrm>
            <a:off x="5536656" y="193996"/>
            <a:ext cx="4120519" cy="5933872"/>
          </a:xfrm>
          <a:prstGeom prst="rect">
            <a:avLst/>
          </a:prstGeom>
          <a:effectLst>
            <a:outerShdw blurRad="63500" sx="102000" sy="102000" algn="ctr" rotWithShape="0">
              <a:prstClr val="black">
                <a:alpha val="40000"/>
              </a:prstClr>
            </a:outerShdw>
          </a:effectLst>
        </p:spPr>
      </p:pic>
      <p:grpSp>
        <p:nvGrpSpPr>
          <p:cNvPr id="11" name="Group 10">
            <a:extLst>
              <a:ext uri="{FF2B5EF4-FFF2-40B4-BE49-F238E27FC236}">
                <a16:creationId xmlns:a16="http://schemas.microsoft.com/office/drawing/2014/main" id="{28239149-B67D-D94A-6510-6E4A70716911}"/>
              </a:ext>
            </a:extLst>
          </p:cNvPr>
          <p:cNvGrpSpPr/>
          <p:nvPr/>
        </p:nvGrpSpPr>
        <p:grpSpPr>
          <a:xfrm>
            <a:off x="3099727" y="190956"/>
            <a:ext cx="2589518" cy="1652818"/>
            <a:chOff x="7767" y="783149"/>
            <a:chExt cx="2589518" cy="1652818"/>
          </a:xfrm>
        </p:grpSpPr>
        <p:sp>
          <p:nvSpPr>
            <p:cNvPr id="12" name="Speech Bubble: Rectangle with Corners Rounded 11">
              <a:extLst>
                <a:ext uri="{FF2B5EF4-FFF2-40B4-BE49-F238E27FC236}">
                  <a16:creationId xmlns:a16="http://schemas.microsoft.com/office/drawing/2014/main" id="{487E9067-820D-A26C-8CF0-3E6029F94CDF}"/>
                </a:ext>
              </a:extLst>
            </p:cNvPr>
            <p:cNvSpPr/>
            <p:nvPr/>
          </p:nvSpPr>
          <p:spPr>
            <a:xfrm>
              <a:off x="7767" y="783149"/>
              <a:ext cx="2326871" cy="1652818"/>
            </a:xfrm>
            <a:prstGeom prst="wedgeRound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t>It does not need to be a fancy design, people read from top to bottom</a:t>
              </a:r>
            </a:p>
          </p:txBody>
        </p:sp>
        <p:cxnSp>
          <p:nvCxnSpPr>
            <p:cNvPr id="13" name="Straight Arrow Connector 12">
              <a:extLst>
                <a:ext uri="{FF2B5EF4-FFF2-40B4-BE49-F238E27FC236}">
                  <a16:creationId xmlns:a16="http://schemas.microsoft.com/office/drawing/2014/main" id="{CE33BEE9-E461-8FDC-C16B-C8E9E7475F92}"/>
                </a:ext>
              </a:extLst>
            </p:cNvPr>
            <p:cNvCxnSpPr/>
            <p:nvPr/>
          </p:nvCxnSpPr>
          <p:spPr>
            <a:xfrm>
              <a:off x="2169268" y="1449421"/>
              <a:ext cx="428017" cy="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A638073-3906-E77A-53DD-11F38B5A7EB1}"/>
              </a:ext>
            </a:extLst>
          </p:cNvPr>
          <p:cNvGrpSpPr/>
          <p:nvPr/>
        </p:nvGrpSpPr>
        <p:grpSpPr>
          <a:xfrm>
            <a:off x="8314760" y="256063"/>
            <a:ext cx="3629791" cy="1453641"/>
            <a:chOff x="5321030" y="847409"/>
            <a:chExt cx="3629791" cy="1453641"/>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grpSpPr>
        <p:sp>
          <p:nvSpPr>
            <p:cNvPr id="15" name="Speech Bubble: Rectangle with Corners Rounded 14">
              <a:extLst>
                <a:ext uri="{FF2B5EF4-FFF2-40B4-BE49-F238E27FC236}">
                  <a16:creationId xmlns:a16="http://schemas.microsoft.com/office/drawing/2014/main" id="{5F4C12B3-CC66-7A46-C36D-087A3F71BB77}"/>
                </a:ext>
              </a:extLst>
            </p:cNvPr>
            <p:cNvSpPr/>
            <p:nvPr/>
          </p:nvSpPr>
          <p:spPr>
            <a:xfrm>
              <a:off x="6762098" y="847409"/>
              <a:ext cx="2188723" cy="1453641"/>
            </a:xfrm>
            <a:prstGeom prst="wedgeRoundRectCallou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t>DO NOT add address, town should be enough</a:t>
              </a:r>
            </a:p>
          </p:txBody>
        </p:sp>
        <p:cxnSp>
          <p:nvCxnSpPr>
            <p:cNvPr id="16" name="Straight Arrow Connector 15">
              <a:extLst>
                <a:ext uri="{FF2B5EF4-FFF2-40B4-BE49-F238E27FC236}">
                  <a16:creationId xmlns:a16="http://schemas.microsoft.com/office/drawing/2014/main" id="{365AA5E7-A7F6-7C66-378D-88B8DCBF1D33}"/>
                </a:ext>
              </a:extLst>
            </p:cNvPr>
            <p:cNvCxnSpPr>
              <a:cxnSpLocks/>
            </p:cNvCxnSpPr>
            <p:nvPr/>
          </p:nvCxnSpPr>
          <p:spPr>
            <a:xfrm flipH="1">
              <a:off x="5321030" y="1300263"/>
              <a:ext cx="1526859" cy="149158"/>
            </a:xfrm>
            <a:prstGeom prst="straightConnector1">
              <a:avLst/>
            </a:prstGeom>
            <a:grpFill/>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73F17FE-54F5-C3C5-595E-EF7D466452B1}"/>
              </a:ext>
            </a:extLst>
          </p:cNvPr>
          <p:cNvGrpSpPr/>
          <p:nvPr/>
        </p:nvGrpSpPr>
        <p:grpSpPr>
          <a:xfrm>
            <a:off x="3099728" y="2177047"/>
            <a:ext cx="2785708" cy="1679352"/>
            <a:chOff x="15858" y="2761375"/>
            <a:chExt cx="2785708" cy="1679352"/>
          </a:xfrm>
        </p:grpSpPr>
        <p:sp>
          <p:nvSpPr>
            <p:cNvPr id="18" name="Speech Bubble: Rectangle with Corners Rounded 17">
              <a:extLst>
                <a:ext uri="{FF2B5EF4-FFF2-40B4-BE49-F238E27FC236}">
                  <a16:creationId xmlns:a16="http://schemas.microsoft.com/office/drawing/2014/main" id="{7B271277-79E7-9355-85FF-0E92250EF66D}"/>
                </a:ext>
              </a:extLst>
            </p:cNvPr>
            <p:cNvSpPr/>
            <p:nvPr/>
          </p:nvSpPr>
          <p:spPr>
            <a:xfrm>
              <a:off x="15858" y="2761375"/>
              <a:ext cx="2307812" cy="1679352"/>
            </a:xfrm>
            <a:prstGeom prst="wedgeRoundRectCallou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t>Put ‘pending’ and the date you will be doing exams</a:t>
              </a:r>
              <a:r>
                <a:rPr lang="en-GB" sz="2400" dirty="0"/>
                <a:t>.</a:t>
              </a:r>
            </a:p>
          </p:txBody>
        </p:sp>
        <p:cxnSp>
          <p:nvCxnSpPr>
            <p:cNvPr id="19" name="Straight Arrow Connector 18">
              <a:extLst>
                <a:ext uri="{FF2B5EF4-FFF2-40B4-BE49-F238E27FC236}">
                  <a16:creationId xmlns:a16="http://schemas.microsoft.com/office/drawing/2014/main" id="{EC9A139B-52DD-D1E2-80CF-9A76C1A75A59}"/>
                </a:ext>
              </a:extLst>
            </p:cNvPr>
            <p:cNvCxnSpPr>
              <a:cxnSpLocks/>
            </p:cNvCxnSpPr>
            <p:nvPr/>
          </p:nvCxnSpPr>
          <p:spPr>
            <a:xfrm>
              <a:off x="2140084" y="2985623"/>
              <a:ext cx="661482" cy="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1E82FEB-8BF6-6998-723E-DB24E1C570F3}"/>
              </a:ext>
            </a:extLst>
          </p:cNvPr>
          <p:cNvGrpSpPr/>
          <p:nvPr/>
        </p:nvGrpSpPr>
        <p:grpSpPr>
          <a:xfrm>
            <a:off x="3099728" y="4189672"/>
            <a:ext cx="2761768" cy="1694293"/>
            <a:chOff x="15857" y="4740101"/>
            <a:chExt cx="2761768" cy="1694293"/>
          </a:xfrm>
        </p:grpSpPr>
        <p:sp>
          <p:nvSpPr>
            <p:cNvPr id="21" name="Speech Bubble: Rectangle with Corners Rounded 20">
              <a:extLst>
                <a:ext uri="{FF2B5EF4-FFF2-40B4-BE49-F238E27FC236}">
                  <a16:creationId xmlns:a16="http://schemas.microsoft.com/office/drawing/2014/main" id="{FAE05414-941A-73F2-7ACC-F703129409CF}"/>
                </a:ext>
              </a:extLst>
            </p:cNvPr>
            <p:cNvSpPr/>
            <p:nvPr/>
          </p:nvSpPr>
          <p:spPr>
            <a:xfrm>
              <a:off x="15857" y="4740101"/>
              <a:ext cx="2307812" cy="1694293"/>
            </a:xfrm>
            <a:prstGeom prst="wedgeRoundRectCallout">
              <a:avLst/>
            </a:prstGeom>
            <a:gradFill flip="none" rotWithShape="1">
              <a:gsLst>
                <a:gs pos="0">
                  <a:srgbClr val="7D3FAE">
                    <a:shade val="30000"/>
                    <a:satMod val="115000"/>
                  </a:srgbClr>
                </a:gs>
                <a:gs pos="50000">
                  <a:srgbClr val="7D3FAE">
                    <a:shade val="67500"/>
                    <a:satMod val="115000"/>
                  </a:srgbClr>
                </a:gs>
                <a:gs pos="100000">
                  <a:srgbClr val="7D3FAE">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t>If you do not have work experience already just take this out</a:t>
              </a:r>
            </a:p>
          </p:txBody>
        </p:sp>
        <p:cxnSp>
          <p:nvCxnSpPr>
            <p:cNvPr id="22" name="Straight Arrow Connector 21">
              <a:extLst>
                <a:ext uri="{FF2B5EF4-FFF2-40B4-BE49-F238E27FC236}">
                  <a16:creationId xmlns:a16="http://schemas.microsoft.com/office/drawing/2014/main" id="{66D8B82A-524D-7628-FF91-9D079E40A589}"/>
                </a:ext>
              </a:extLst>
            </p:cNvPr>
            <p:cNvCxnSpPr>
              <a:cxnSpLocks/>
            </p:cNvCxnSpPr>
            <p:nvPr/>
          </p:nvCxnSpPr>
          <p:spPr>
            <a:xfrm>
              <a:off x="2116143" y="5706126"/>
              <a:ext cx="661482" cy="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3117E8C9-120C-B6EC-7BC3-D044E9847A06}"/>
              </a:ext>
            </a:extLst>
          </p:cNvPr>
          <p:cNvPicPr>
            <a:picLocks noChangeAspect="1"/>
          </p:cNvPicPr>
          <p:nvPr/>
        </p:nvPicPr>
        <p:blipFill>
          <a:blip r:embed="rId5"/>
          <a:stretch>
            <a:fillRect/>
          </a:stretch>
        </p:blipFill>
        <p:spPr>
          <a:xfrm>
            <a:off x="5854573" y="2199976"/>
            <a:ext cx="3743325" cy="781050"/>
          </a:xfrm>
          <a:prstGeom prst="rect">
            <a:avLst/>
          </a:prstGeom>
        </p:spPr>
      </p:pic>
      <p:pic>
        <p:nvPicPr>
          <p:cNvPr id="24" name="Picture 23">
            <a:extLst>
              <a:ext uri="{FF2B5EF4-FFF2-40B4-BE49-F238E27FC236}">
                <a16:creationId xmlns:a16="http://schemas.microsoft.com/office/drawing/2014/main" id="{2228687C-0805-4F79-E4C1-61386CB7F2A5}"/>
              </a:ext>
            </a:extLst>
          </p:cNvPr>
          <p:cNvPicPr>
            <a:picLocks noChangeAspect="1"/>
          </p:cNvPicPr>
          <p:nvPr/>
        </p:nvPicPr>
        <p:blipFill>
          <a:blip r:embed="rId6"/>
          <a:stretch>
            <a:fillRect/>
          </a:stretch>
        </p:blipFill>
        <p:spPr>
          <a:xfrm>
            <a:off x="5845048" y="3118726"/>
            <a:ext cx="3676650" cy="1238250"/>
          </a:xfrm>
          <a:prstGeom prst="rect">
            <a:avLst/>
          </a:prstGeom>
          <a:solidFill>
            <a:srgbClr val="FFFF00"/>
          </a:solidFill>
        </p:spPr>
      </p:pic>
      <p:pic>
        <p:nvPicPr>
          <p:cNvPr id="25" name="Picture 24">
            <a:extLst>
              <a:ext uri="{FF2B5EF4-FFF2-40B4-BE49-F238E27FC236}">
                <a16:creationId xmlns:a16="http://schemas.microsoft.com/office/drawing/2014/main" id="{AC23D1E2-E6B8-1569-C386-E19EB8C13039}"/>
              </a:ext>
            </a:extLst>
          </p:cNvPr>
          <p:cNvPicPr>
            <a:picLocks noChangeAspect="1"/>
          </p:cNvPicPr>
          <p:nvPr/>
        </p:nvPicPr>
        <p:blipFill>
          <a:blip r:embed="rId7"/>
          <a:stretch>
            <a:fillRect/>
          </a:stretch>
        </p:blipFill>
        <p:spPr>
          <a:xfrm>
            <a:off x="5854573" y="4936706"/>
            <a:ext cx="3657600" cy="428625"/>
          </a:xfrm>
          <a:prstGeom prst="rect">
            <a:avLst/>
          </a:prstGeom>
        </p:spPr>
      </p:pic>
      <p:pic>
        <p:nvPicPr>
          <p:cNvPr id="26" name="Picture 25">
            <a:extLst>
              <a:ext uri="{FF2B5EF4-FFF2-40B4-BE49-F238E27FC236}">
                <a16:creationId xmlns:a16="http://schemas.microsoft.com/office/drawing/2014/main" id="{DAB26A8D-8E16-5085-5DE6-745C9D479B02}"/>
              </a:ext>
            </a:extLst>
          </p:cNvPr>
          <p:cNvPicPr>
            <a:picLocks noChangeAspect="1"/>
          </p:cNvPicPr>
          <p:nvPr/>
        </p:nvPicPr>
        <p:blipFill>
          <a:blip r:embed="rId8"/>
          <a:srcRect b="11740"/>
          <a:stretch>
            <a:fillRect/>
          </a:stretch>
        </p:blipFill>
        <p:spPr>
          <a:xfrm>
            <a:off x="5795296" y="5488956"/>
            <a:ext cx="3695700" cy="638911"/>
          </a:xfrm>
          <a:prstGeom prst="rect">
            <a:avLst/>
          </a:prstGeom>
        </p:spPr>
      </p:pic>
      <p:pic>
        <p:nvPicPr>
          <p:cNvPr id="27" name="Picture 26">
            <a:extLst>
              <a:ext uri="{FF2B5EF4-FFF2-40B4-BE49-F238E27FC236}">
                <a16:creationId xmlns:a16="http://schemas.microsoft.com/office/drawing/2014/main" id="{574BBEA6-3F65-D9BD-0762-ACFD15DD64C0}"/>
              </a:ext>
            </a:extLst>
          </p:cNvPr>
          <p:cNvPicPr>
            <a:picLocks noChangeAspect="1"/>
          </p:cNvPicPr>
          <p:nvPr/>
        </p:nvPicPr>
        <p:blipFill>
          <a:blip r:embed="rId9"/>
          <a:stretch>
            <a:fillRect/>
          </a:stretch>
        </p:blipFill>
        <p:spPr>
          <a:xfrm>
            <a:off x="5787898" y="1172116"/>
            <a:ext cx="3724275" cy="1038225"/>
          </a:xfrm>
          <a:prstGeom prst="rect">
            <a:avLst/>
          </a:prstGeom>
        </p:spPr>
      </p:pic>
      <p:grpSp>
        <p:nvGrpSpPr>
          <p:cNvPr id="28" name="Group 27">
            <a:extLst>
              <a:ext uri="{FF2B5EF4-FFF2-40B4-BE49-F238E27FC236}">
                <a16:creationId xmlns:a16="http://schemas.microsoft.com/office/drawing/2014/main" id="{C282B089-7456-EE6F-258A-9A96F3306736}"/>
              </a:ext>
            </a:extLst>
          </p:cNvPr>
          <p:cNvGrpSpPr/>
          <p:nvPr/>
        </p:nvGrpSpPr>
        <p:grpSpPr>
          <a:xfrm>
            <a:off x="9365347" y="1826764"/>
            <a:ext cx="2586791" cy="1602235"/>
            <a:chOff x="6418880" y="2084735"/>
            <a:chExt cx="2586791" cy="1602235"/>
          </a:xfrm>
        </p:grpSpPr>
        <p:sp>
          <p:nvSpPr>
            <p:cNvPr id="29" name="Speech Bubble: Rectangle with Corners Rounded 28">
              <a:extLst>
                <a:ext uri="{FF2B5EF4-FFF2-40B4-BE49-F238E27FC236}">
                  <a16:creationId xmlns:a16="http://schemas.microsoft.com/office/drawing/2014/main" id="{5038FC35-91AC-D787-A34C-025D03B38AA2}"/>
                </a:ext>
              </a:extLst>
            </p:cNvPr>
            <p:cNvSpPr/>
            <p:nvPr/>
          </p:nvSpPr>
          <p:spPr>
            <a:xfrm>
              <a:off x="6816948" y="2206211"/>
              <a:ext cx="2188723" cy="1480759"/>
            </a:xfrm>
            <a:prstGeom prst="wedgeRoundRectCallou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t>Write the ‘personal profile’ at the end.</a:t>
              </a:r>
            </a:p>
          </p:txBody>
        </p:sp>
        <p:cxnSp>
          <p:nvCxnSpPr>
            <p:cNvPr id="30" name="Straight Arrow Connector 29">
              <a:extLst>
                <a:ext uri="{FF2B5EF4-FFF2-40B4-BE49-F238E27FC236}">
                  <a16:creationId xmlns:a16="http://schemas.microsoft.com/office/drawing/2014/main" id="{1488EE68-1FC1-5749-EC4F-6EA1928D708A}"/>
                </a:ext>
              </a:extLst>
            </p:cNvPr>
            <p:cNvCxnSpPr>
              <a:cxnSpLocks/>
            </p:cNvCxnSpPr>
            <p:nvPr/>
          </p:nvCxnSpPr>
          <p:spPr>
            <a:xfrm flipH="1" flipV="1">
              <a:off x="6418880" y="2084735"/>
              <a:ext cx="581409" cy="270757"/>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9890F25-6E91-5E7D-BFD1-45ACF90F7DC1}"/>
              </a:ext>
            </a:extLst>
          </p:cNvPr>
          <p:cNvGrpSpPr/>
          <p:nvPr/>
        </p:nvGrpSpPr>
        <p:grpSpPr>
          <a:xfrm>
            <a:off x="9284550" y="3720912"/>
            <a:ext cx="2647678" cy="1434786"/>
            <a:chOff x="6371617" y="4288753"/>
            <a:chExt cx="2647678" cy="1434786"/>
          </a:xfrm>
        </p:grpSpPr>
        <p:sp>
          <p:nvSpPr>
            <p:cNvPr id="32" name="Speech Bubble: Rectangle with Corners Rounded 31">
              <a:extLst>
                <a:ext uri="{FF2B5EF4-FFF2-40B4-BE49-F238E27FC236}">
                  <a16:creationId xmlns:a16="http://schemas.microsoft.com/office/drawing/2014/main" id="{9CE1CAF9-D016-962D-CC1B-AFC5058A6359}"/>
                </a:ext>
              </a:extLst>
            </p:cNvPr>
            <p:cNvSpPr/>
            <p:nvPr/>
          </p:nvSpPr>
          <p:spPr>
            <a:xfrm>
              <a:off x="6830572" y="4288753"/>
              <a:ext cx="2188723" cy="1434786"/>
            </a:xfrm>
            <a:prstGeom prst="wedgeRoundRectCallou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t>This is the most important bit – give examples</a:t>
              </a:r>
            </a:p>
          </p:txBody>
        </p:sp>
        <p:cxnSp>
          <p:nvCxnSpPr>
            <p:cNvPr id="33" name="Straight Arrow Connector 32">
              <a:extLst>
                <a:ext uri="{FF2B5EF4-FFF2-40B4-BE49-F238E27FC236}">
                  <a16:creationId xmlns:a16="http://schemas.microsoft.com/office/drawing/2014/main" id="{F0661693-6C9F-5E84-2301-E83FD51A1981}"/>
                </a:ext>
              </a:extLst>
            </p:cNvPr>
            <p:cNvCxnSpPr>
              <a:cxnSpLocks/>
            </p:cNvCxnSpPr>
            <p:nvPr/>
          </p:nvCxnSpPr>
          <p:spPr>
            <a:xfrm flipH="1">
              <a:off x="6371617" y="4424240"/>
              <a:ext cx="628672" cy="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Graphic 6" descr="Badge 3 with solid fill">
            <a:extLst>
              <a:ext uri="{FF2B5EF4-FFF2-40B4-BE49-F238E27FC236}">
                <a16:creationId xmlns:a16="http://schemas.microsoft.com/office/drawing/2014/main" id="{C39015F8-9A22-52EA-0E58-32C140C701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2413" y="86926"/>
            <a:ext cx="646331" cy="646331"/>
          </a:xfrm>
          <a:prstGeom prst="rect">
            <a:avLst/>
          </a:prstGeom>
        </p:spPr>
      </p:pic>
      <p:sp>
        <p:nvSpPr>
          <p:cNvPr id="8" name="Rectangle 7">
            <a:extLst>
              <a:ext uri="{FF2B5EF4-FFF2-40B4-BE49-F238E27FC236}">
                <a16:creationId xmlns:a16="http://schemas.microsoft.com/office/drawing/2014/main" id="{24E48B35-1EA4-955C-A875-1BEE570C0053}"/>
              </a:ext>
            </a:extLst>
          </p:cNvPr>
          <p:cNvSpPr/>
          <p:nvPr/>
        </p:nvSpPr>
        <p:spPr>
          <a:xfrm>
            <a:off x="5689245" y="3154115"/>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6F71A2-6606-6C7C-0BCE-592B1F0DDAF2}"/>
              </a:ext>
            </a:extLst>
          </p:cNvPr>
          <p:cNvSpPr/>
          <p:nvPr/>
        </p:nvSpPr>
        <p:spPr>
          <a:xfrm>
            <a:off x="5795296" y="3094425"/>
            <a:ext cx="3774709" cy="12625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 blue text on a black background&#10;&#10;AI-generated content may be incorrect.">
            <a:extLst>
              <a:ext uri="{FF2B5EF4-FFF2-40B4-BE49-F238E27FC236}">
                <a16:creationId xmlns:a16="http://schemas.microsoft.com/office/drawing/2014/main" id="{A61650F3-5278-F019-D793-A36EDECCC5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6773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C548A-F510-20BD-FE6E-C574128617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76C260-A9F6-58A6-7ABB-E79A6470E0EF}"/>
              </a:ext>
            </a:extLst>
          </p:cNvPr>
          <p:cNvSpPr/>
          <p:nvPr/>
        </p:nvSpPr>
        <p:spPr>
          <a:xfrm>
            <a:off x="0" y="0"/>
            <a:ext cx="1217830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C9A26304-A518-61B2-1122-E2BB7662ECC8}"/>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435DD6B3-352A-412B-2FB9-E96873130297}"/>
              </a:ext>
            </a:extLst>
          </p:cNvPr>
          <p:cNvSpPr/>
          <p:nvPr/>
        </p:nvSpPr>
        <p:spPr>
          <a:xfrm>
            <a:off x="161862" y="136865"/>
            <a:ext cx="11809444" cy="60381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1B88E7F-08A5-8F20-050E-8D875642909E}"/>
              </a:ext>
            </a:extLst>
          </p:cNvPr>
          <p:cNvSpPr/>
          <p:nvPr/>
        </p:nvSpPr>
        <p:spPr>
          <a:xfrm>
            <a:off x="0" y="0"/>
            <a:ext cx="2662834" cy="6300023"/>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Your ‘personal statement’ is at the top of the CV</a:t>
            </a:r>
          </a:p>
        </p:txBody>
      </p:sp>
      <p:pic>
        <p:nvPicPr>
          <p:cNvPr id="9" name="Graphic 8" descr="Badge 3 with solid fill">
            <a:extLst>
              <a:ext uri="{FF2B5EF4-FFF2-40B4-BE49-F238E27FC236}">
                <a16:creationId xmlns:a16="http://schemas.microsoft.com/office/drawing/2014/main" id="{573E36F5-57A4-B4BD-88CE-AF57E37483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2413" y="86926"/>
            <a:ext cx="646331" cy="646331"/>
          </a:xfrm>
          <a:prstGeom prst="rect">
            <a:avLst/>
          </a:prstGeom>
        </p:spPr>
      </p:pic>
      <p:sp>
        <p:nvSpPr>
          <p:cNvPr id="26" name="Rectangle: Rounded Corners 25">
            <a:extLst>
              <a:ext uri="{FF2B5EF4-FFF2-40B4-BE49-F238E27FC236}">
                <a16:creationId xmlns:a16="http://schemas.microsoft.com/office/drawing/2014/main" id="{75EDE9A0-481E-9C7E-1DFD-4E102CFC877D}"/>
              </a:ext>
            </a:extLst>
          </p:cNvPr>
          <p:cNvSpPr/>
          <p:nvPr/>
        </p:nvSpPr>
        <p:spPr>
          <a:xfrm>
            <a:off x="2782284" y="2912165"/>
            <a:ext cx="9015724" cy="310359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Imagine that is the only bit an employer reads.</a:t>
            </a:r>
          </a:p>
          <a:p>
            <a:pPr algn="ctr"/>
            <a:endParaRPr lang="en-GB" sz="3200" dirty="0"/>
          </a:p>
          <a:p>
            <a:pPr algn="ctr"/>
            <a:r>
              <a:rPr lang="en-GB" sz="3200" dirty="0"/>
              <a:t>Use active words </a:t>
            </a:r>
            <a:r>
              <a:rPr lang="en-GB" sz="3200" dirty="0" err="1"/>
              <a:t>e.g</a:t>
            </a:r>
            <a:r>
              <a:rPr lang="en-GB" sz="3200" dirty="0"/>
              <a:t> enthusiastic, organised, etc.</a:t>
            </a:r>
          </a:p>
          <a:p>
            <a:pPr algn="ctr"/>
            <a:endParaRPr lang="en-GB" sz="3200" dirty="0"/>
          </a:p>
          <a:p>
            <a:pPr algn="ctr"/>
            <a:r>
              <a:rPr lang="en-GB" sz="3200" dirty="0"/>
              <a:t>Think about what the employer wants from someone in this role.</a:t>
            </a:r>
          </a:p>
        </p:txBody>
      </p:sp>
      <p:pic>
        <p:nvPicPr>
          <p:cNvPr id="8" name="Picture 7" descr="A blue text on a black background&#10;&#10;AI-generated content may be incorrect.">
            <a:extLst>
              <a:ext uri="{FF2B5EF4-FFF2-40B4-BE49-F238E27FC236}">
                <a16:creationId xmlns:a16="http://schemas.microsoft.com/office/drawing/2014/main" id="{BBD0AC15-D353-E283-5FD3-D68593AB80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pic>
        <p:nvPicPr>
          <p:cNvPr id="10" name="Picture 9">
            <a:extLst>
              <a:ext uri="{FF2B5EF4-FFF2-40B4-BE49-F238E27FC236}">
                <a16:creationId xmlns:a16="http://schemas.microsoft.com/office/drawing/2014/main" id="{7C2D1AD4-9C92-3C5C-9082-6A0425196133}"/>
              </a:ext>
            </a:extLst>
          </p:cNvPr>
          <p:cNvPicPr>
            <a:picLocks noChangeAspect="1"/>
          </p:cNvPicPr>
          <p:nvPr/>
        </p:nvPicPr>
        <p:blipFill>
          <a:blip r:embed="rId7"/>
          <a:stretch>
            <a:fillRect/>
          </a:stretch>
        </p:blipFill>
        <p:spPr>
          <a:xfrm>
            <a:off x="2995140" y="215148"/>
            <a:ext cx="8643860" cy="2462127"/>
          </a:xfrm>
          <a:prstGeom prst="rect">
            <a:avLst/>
          </a:prstGeom>
          <a:ln w="28575">
            <a:solidFill>
              <a:srgbClr val="FF0000"/>
            </a:solidFill>
          </a:ln>
        </p:spPr>
      </p:pic>
    </p:spTree>
    <p:extLst>
      <p:ext uri="{BB962C8B-B14F-4D97-AF65-F5344CB8AC3E}">
        <p14:creationId xmlns:p14="http://schemas.microsoft.com/office/powerpoint/2010/main" val="420364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4323-8777-BDB7-4DCD-D935E4EA7A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AD9144-D790-893F-2626-3F15A7B5065A}"/>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6E238093-154A-72A7-3352-F7A5DE50A1FE}"/>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ECEFA86C-D9C0-90F6-713F-99234AA66AFF}"/>
              </a:ext>
            </a:extLst>
          </p:cNvPr>
          <p:cNvSpPr/>
          <p:nvPr/>
        </p:nvSpPr>
        <p:spPr>
          <a:xfrm>
            <a:off x="135611"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3EE6210-0F04-A686-6806-2D72E6BAA75F}"/>
              </a:ext>
            </a:extLst>
          </p:cNvPr>
          <p:cNvSpPr/>
          <p:nvPr/>
        </p:nvSpPr>
        <p:spPr>
          <a:xfrm>
            <a:off x="0" y="1"/>
            <a:ext cx="12191999" cy="66559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Download Template</a:t>
            </a:r>
          </a:p>
        </p:txBody>
      </p:sp>
      <p:sp>
        <p:nvSpPr>
          <p:cNvPr id="41" name="Rectangle 1">
            <a:extLst>
              <a:ext uri="{FF2B5EF4-FFF2-40B4-BE49-F238E27FC236}">
                <a16:creationId xmlns:a16="http://schemas.microsoft.com/office/drawing/2014/main" id="{253C3E14-7578-1275-DDF7-8AEE36171C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Badge 3 with solid fill">
            <a:extLst>
              <a:ext uri="{FF2B5EF4-FFF2-40B4-BE49-F238E27FC236}">
                <a16:creationId xmlns:a16="http://schemas.microsoft.com/office/drawing/2014/main" id="{87B5198C-C93C-5079-BB55-284F1E4A75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89" y="9630"/>
            <a:ext cx="646331" cy="646331"/>
          </a:xfrm>
          <a:prstGeom prst="rect">
            <a:avLst/>
          </a:prstGeom>
        </p:spPr>
      </p:pic>
      <p:sp>
        <p:nvSpPr>
          <p:cNvPr id="8" name="Rectangle: Rounded Corners 7">
            <a:extLst>
              <a:ext uri="{FF2B5EF4-FFF2-40B4-BE49-F238E27FC236}">
                <a16:creationId xmlns:a16="http://schemas.microsoft.com/office/drawing/2014/main" id="{04D31ED3-4F30-0E8E-A1F8-7117B58C4ED0}"/>
              </a:ext>
            </a:extLst>
          </p:cNvPr>
          <p:cNvSpPr/>
          <p:nvPr/>
        </p:nvSpPr>
        <p:spPr>
          <a:xfrm>
            <a:off x="229451" y="5729583"/>
            <a:ext cx="11628471" cy="401365"/>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Open and then save it to your WEX folder</a:t>
            </a:r>
          </a:p>
        </p:txBody>
      </p:sp>
      <p:pic>
        <p:nvPicPr>
          <p:cNvPr id="10" name="Picture 9">
            <a:extLst>
              <a:ext uri="{FF2B5EF4-FFF2-40B4-BE49-F238E27FC236}">
                <a16:creationId xmlns:a16="http://schemas.microsoft.com/office/drawing/2014/main" id="{896C7D81-C8F7-92CA-D5C2-E860B3CB9DA7}"/>
              </a:ext>
            </a:extLst>
          </p:cNvPr>
          <p:cNvPicPr>
            <a:picLocks noChangeAspect="1"/>
          </p:cNvPicPr>
          <p:nvPr/>
        </p:nvPicPr>
        <p:blipFill>
          <a:blip r:embed="rId6"/>
          <a:stretch>
            <a:fillRect/>
          </a:stretch>
        </p:blipFill>
        <p:spPr>
          <a:xfrm>
            <a:off x="279866" y="885444"/>
            <a:ext cx="8315325" cy="1038225"/>
          </a:xfrm>
          <a:prstGeom prst="rect">
            <a:avLst/>
          </a:prstGeom>
          <a:ln>
            <a:noFill/>
          </a:ln>
          <a:effectLst>
            <a:outerShdw blurRad="190500" algn="tl" rotWithShape="0">
              <a:srgbClr val="000000">
                <a:alpha val="70000"/>
              </a:srgbClr>
            </a:outerShdw>
          </a:effectLst>
        </p:spPr>
      </p:pic>
      <p:pic>
        <p:nvPicPr>
          <p:cNvPr id="12" name="Picture 10" descr="Loop">
            <a:extLst>
              <a:ext uri="{FF2B5EF4-FFF2-40B4-BE49-F238E27FC236}">
                <a16:creationId xmlns:a16="http://schemas.microsoft.com/office/drawing/2014/main" id="{D3C80E5F-A1B0-DC24-0E9E-F72DB7B873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248" y="741828"/>
            <a:ext cx="1663494" cy="6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F7879FC-AFEE-28AA-6ED4-A3DE62B040A1}"/>
              </a:ext>
            </a:extLst>
          </p:cNvPr>
          <p:cNvPicPr>
            <a:picLocks noChangeAspect="1"/>
          </p:cNvPicPr>
          <p:nvPr/>
        </p:nvPicPr>
        <p:blipFill>
          <a:blip r:embed="rId8"/>
          <a:stretch>
            <a:fillRect/>
          </a:stretch>
        </p:blipFill>
        <p:spPr>
          <a:xfrm>
            <a:off x="279866" y="2065101"/>
            <a:ext cx="1827400" cy="194885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4C2D4259-AE99-3D0D-44C2-7CEB9561110A}"/>
              </a:ext>
            </a:extLst>
          </p:cNvPr>
          <p:cNvPicPr>
            <a:picLocks noChangeAspect="1"/>
          </p:cNvPicPr>
          <p:nvPr/>
        </p:nvPicPr>
        <p:blipFill>
          <a:blip r:embed="rId9"/>
          <a:stretch>
            <a:fillRect/>
          </a:stretch>
        </p:blipFill>
        <p:spPr>
          <a:xfrm>
            <a:off x="4359974" y="754827"/>
            <a:ext cx="7407960" cy="4672796"/>
          </a:xfrm>
          <a:prstGeom prst="rect">
            <a:avLst/>
          </a:prstGeom>
          <a:ln>
            <a:noFill/>
          </a:ln>
          <a:effectLst>
            <a:outerShdw blurRad="190500" algn="tl" rotWithShape="0">
              <a:srgbClr val="000000">
                <a:alpha val="70000"/>
              </a:srgbClr>
            </a:outerShdw>
          </a:effectLst>
        </p:spPr>
      </p:pic>
      <p:pic>
        <p:nvPicPr>
          <p:cNvPr id="23" name="Picture 10" descr="Loop">
            <a:extLst>
              <a:ext uri="{FF2B5EF4-FFF2-40B4-BE49-F238E27FC236}">
                <a16:creationId xmlns:a16="http://schemas.microsoft.com/office/drawing/2014/main" id="{AAA8A6EA-49CB-EC05-759B-55E26466FB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904" y="3661061"/>
            <a:ext cx="3329340" cy="6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op">
            <a:extLst>
              <a:ext uri="{FF2B5EF4-FFF2-40B4-BE49-F238E27FC236}">
                <a16:creationId xmlns:a16="http://schemas.microsoft.com/office/drawing/2014/main" id="{8C552094-B18B-A78A-BF4A-6F6A4436A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2330" y="1128416"/>
            <a:ext cx="2160494" cy="270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6FFCA39-36F2-56E3-24E6-B979D8674BF2}"/>
              </a:ext>
            </a:extLst>
          </p:cNvPr>
          <p:cNvPicPr>
            <a:picLocks noChangeAspect="1"/>
          </p:cNvPicPr>
          <p:nvPr/>
        </p:nvPicPr>
        <p:blipFill>
          <a:blip r:embed="rId10"/>
          <a:srcRect r="40212"/>
          <a:stretch>
            <a:fillRect/>
          </a:stretch>
        </p:blipFill>
        <p:spPr>
          <a:xfrm>
            <a:off x="6703339" y="4746780"/>
            <a:ext cx="4885084" cy="730155"/>
          </a:xfrm>
          <a:prstGeom prst="rect">
            <a:avLst/>
          </a:prstGeom>
        </p:spPr>
      </p:pic>
      <p:pic>
        <p:nvPicPr>
          <p:cNvPr id="22" name="Picture 10" descr="Loop">
            <a:extLst>
              <a:ext uri="{FF2B5EF4-FFF2-40B4-BE49-F238E27FC236}">
                <a16:creationId xmlns:a16="http://schemas.microsoft.com/office/drawing/2014/main" id="{219F9500-FF1F-94A4-B9DC-7689F82207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9213" y="4868367"/>
            <a:ext cx="4296822" cy="54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text on a black background&#10;&#10;AI-generated content may be incorrect.">
            <a:extLst>
              <a:ext uri="{FF2B5EF4-FFF2-40B4-BE49-F238E27FC236}">
                <a16:creationId xmlns:a16="http://schemas.microsoft.com/office/drawing/2014/main" id="{C47CE1BB-9E7C-CDEF-4C34-09A32183D5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2155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77585A-D4F1-C700-2AE3-D322F3506F76}"/>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D782C8BD-6350-0AD5-1DEE-CDD54FE24D59}"/>
              </a:ext>
            </a:extLst>
          </p:cNvPr>
          <p:cNvSpPr/>
          <p:nvPr/>
        </p:nvSpPr>
        <p:spPr>
          <a:xfrm>
            <a:off x="182531" y="6460690"/>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E9AB809E-4020-9CC6-3101-6EC3BA0162E2}"/>
              </a:ext>
            </a:extLst>
          </p:cNvPr>
          <p:cNvSpPr/>
          <p:nvPr/>
        </p:nvSpPr>
        <p:spPr>
          <a:xfrm>
            <a:off x="182531" y="138663"/>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2F25E31-5B6E-9C90-22EC-72923D8F63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87" y="885632"/>
            <a:ext cx="1157975" cy="1157975"/>
          </a:xfrm>
          <a:prstGeom prst="rect">
            <a:avLst/>
          </a:prstGeom>
          <a:ln w="28575">
            <a:solidFill>
              <a:srgbClr val="57DDDD"/>
            </a:solidFill>
          </a:ln>
        </p:spPr>
      </p:pic>
      <p:pic>
        <p:nvPicPr>
          <p:cNvPr id="27" name="Picture 26">
            <a:extLst>
              <a:ext uri="{FF2B5EF4-FFF2-40B4-BE49-F238E27FC236}">
                <a16:creationId xmlns:a16="http://schemas.microsoft.com/office/drawing/2014/main" id="{C7BCB450-02DD-6EE2-82D3-DE8DB20E21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218" y="1301750"/>
            <a:ext cx="1479362" cy="4237022"/>
          </a:xfrm>
          <a:prstGeom prst="rect">
            <a:avLst/>
          </a:prstGeom>
        </p:spPr>
      </p:pic>
      <p:grpSp>
        <p:nvGrpSpPr>
          <p:cNvPr id="26" name="Group 25">
            <a:extLst>
              <a:ext uri="{FF2B5EF4-FFF2-40B4-BE49-F238E27FC236}">
                <a16:creationId xmlns:a16="http://schemas.microsoft.com/office/drawing/2014/main" id="{2EBB01D2-115C-747D-E0AC-7FEFA4565756}"/>
              </a:ext>
            </a:extLst>
          </p:cNvPr>
          <p:cNvGrpSpPr/>
          <p:nvPr/>
        </p:nvGrpSpPr>
        <p:grpSpPr>
          <a:xfrm>
            <a:off x="3144917" y="1319044"/>
            <a:ext cx="7645625" cy="1335539"/>
            <a:chOff x="3088650" y="1679074"/>
            <a:chExt cx="7645625" cy="1335539"/>
          </a:xfrm>
        </p:grpSpPr>
        <p:sp>
          <p:nvSpPr>
            <p:cNvPr id="6" name="Rectangle: Rounded Corners 5">
              <a:extLst>
                <a:ext uri="{FF2B5EF4-FFF2-40B4-BE49-F238E27FC236}">
                  <a16:creationId xmlns:a16="http://schemas.microsoft.com/office/drawing/2014/main" id="{1259DF09-F712-8968-344A-D0E95D66CEAB}"/>
                </a:ext>
              </a:extLst>
            </p:cNvPr>
            <p:cNvSpPr/>
            <p:nvPr/>
          </p:nvSpPr>
          <p:spPr>
            <a:xfrm>
              <a:off x="3088650" y="1679074"/>
              <a:ext cx="2247900" cy="1328317"/>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E87B9CC4-73A0-0499-4DC1-EC973FFA7B3D}"/>
                </a:ext>
              </a:extLst>
            </p:cNvPr>
            <p:cNvGrpSpPr/>
            <p:nvPr/>
          </p:nvGrpSpPr>
          <p:grpSpPr>
            <a:xfrm>
              <a:off x="4585289" y="1679074"/>
              <a:ext cx="6148986" cy="1335539"/>
              <a:chOff x="3992927" y="1968436"/>
              <a:chExt cx="6971559" cy="1335539"/>
            </a:xfrm>
          </p:grpSpPr>
          <p:sp>
            <p:nvSpPr>
              <p:cNvPr id="31" name="Rectangle: Rounded Corners 30">
                <a:extLst>
                  <a:ext uri="{FF2B5EF4-FFF2-40B4-BE49-F238E27FC236}">
                    <a16:creationId xmlns:a16="http://schemas.microsoft.com/office/drawing/2014/main" id="{025A44AB-47AA-E1B6-B6E2-2B42356F3FA8}"/>
                  </a:ext>
                </a:extLst>
              </p:cNvPr>
              <p:cNvSpPr/>
              <p:nvPr/>
            </p:nvSpPr>
            <p:spPr>
              <a:xfrm>
                <a:off x="3992927" y="1968436"/>
                <a:ext cx="6971559" cy="1335539"/>
              </a:xfrm>
              <a:prstGeom prst="round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3E3F5D7F-D81A-1595-5FD9-7BBDE20715E7}"/>
                  </a:ext>
                </a:extLst>
              </p:cNvPr>
              <p:cNvGrpSpPr/>
              <p:nvPr/>
            </p:nvGrpSpPr>
            <p:grpSpPr>
              <a:xfrm>
                <a:off x="4177193" y="2150558"/>
                <a:ext cx="949907" cy="1005391"/>
                <a:chOff x="9721850" y="7099300"/>
                <a:chExt cx="1460180" cy="1531369"/>
              </a:xfrm>
            </p:grpSpPr>
            <p:sp>
              <p:nvSpPr>
                <p:cNvPr id="16" name="Oval 15">
                  <a:extLst>
                    <a:ext uri="{FF2B5EF4-FFF2-40B4-BE49-F238E27FC236}">
                      <a16:creationId xmlns:a16="http://schemas.microsoft.com/office/drawing/2014/main" id="{2DF53EC8-2A6D-26BC-42BB-1FB19F82C928}"/>
                    </a:ext>
                  </a:extLst>
                </p:cNvPr>
                <p:cNvSpPr/>
                <p:nvPr/>
              </p:nvSpPr>
              <p:spPr>
                <a:xfrm>
                  <a:off x="9721850" y="7099300"/>
                  <a:ext cx="1460180" cy="1531369"/>
                </a:xfrm>
                <a:prstGeom prst="ellipse">
                  <a:avLst/>
                </a:prstGeom>
                <a:gradFill flip="none" rotWithShape="1">
                  <a:gsLst>
                    <a:gs pos="0">
                      <a:srgbClr val="FD6454">
                        <a:tint val="66000"/>
                        <a:satMod val="160000"/>
                      </a:srgbClr>
                    </a:gs>
                    <a:gs pos="50000">
                      <a:srgbClr val="FD6454">
                        <a:tint val="44500"/>
                        <a:satMod val="160000"/>
                      </a:srgbClr>
                    </a:gs>
                    <a:gs pos="100000">
                      <a:srgbClr val="FD6454">
                        <a:tint val="23500"/>
                        <a:satMod val="160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17" name="Freeform 47">
                  <a:extLst>
                    <a:ext uri="{FF2B5EF4-FFF2-40B4-BE49-F238E27FC236}">
                      <a16:creationId xmlns:a16="http://schemas.microsoft.com/office/drawing/2014/main" id="{9F17C3FC-8AFD-C4E8-6EA1-A0698CE3F74B}"/>
                    </a:ext>
                  </a:extLst>
                </p:cNvPr>
                <p:cNvSpPr/>
                <p:nvPr/>
              </p:nvSpPr>
              <p:spPr>
                <a:xfrm>
                  <a:off x="9997098" y="7377142"/>
                  <a:ext cx="909684" cy="931379"/>
                </a:xfrm>
                <a:custGeom>
                  <a:avLst/>
                  <a:gdLst/>
                  <a:ahLst/>
                  <a:cxnLst/>
                  <a:rect l="l" t="t" r="r" b="b"/>
                  <a:pathLst>
                    <a:path w="8553600" h="9902865">
                      <a:moveTo>
                        <a:pt x="0" y="0"/>
                      </a:moveTo>
                      <a:lnTo>
                        <a:pt x="8553600" y="0"/>
                      </a:lnTo>
                      <a:lnTo>
                        <a:pt x="8553600" y="9902866"/>
                      </a:lnTo>
                      <a:lnTo>
                        <a:pt x="0" y="990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154" dirty="0"/>
                </a:p>
              </p:txBody>
            </p:sp>
          </p:grpSp>
          <p:sp>
            <p:nvSpPr>
              <p:cNvPr id="32" name="TextBox 31">
                <a:extLst>
                  <a:ext uri="{FF2B5EF4-FFF2-40B4-BE49-F238E27FC236}">
                    <a16:creationId xmlns:a16="http://schemas.microsoft.com/office/drawing/2014/main" id="{2E331047-1623-AFD1-9B61-B46E64A11FAE}"/>
                  </a:ext>
                </a:extLst>
              </p:cNvPr>
              <p:cNvSpPr txBox="1"/>
              <p:nvPr/>
            </p:nvSpPr>
            <p:spPr>
              <a:xfrm>
                <a:off x="5272478" y="2150558"/>
                <a:ext cx="5612589" cy="954107"/>
              </a:xfrm>
              <a:prstGeom prst="rect">
                <a:avLst/>
              </a:prstGeom>
              <a:noFill/>
            </p:spPr>
            <p:txBody>
              <a:bodyPr wrap="square" rtlCol="0">
                <a:spAutoFit/>
              </a:bodyPr>
              <a:lstStyle/>
              <a:p>
                <a:r>
                  <a:rPr lang="en-GB" sz="2800" dirty="0"/>
                  <a:t>What do YOU want from life and future work? </a:t>
                </a:r>
              </a:p>
            </p:txBody>
          </p:sp>
        </p:grpSp>
        <p:sp>
          <p:nvSpPr>
            <p:cNvPr id="7" name="TextBox 6">
              <a:extLst>
                <a:ext uri="{FF2B5EF4-FFF2-40B4-BE49-F238E27FC236}">
                  <a16:creationId xmlns:a16="http://schemas.microsoft.com/office/drawing/2014/main" id="{AB627A5C-8C30-40B2-9DA6-F63621893612}"/>
                </a:ext>
              </a:extLst>
            </p:cNvPr>
            <p:cNvSpPr txBox="1"/>
            <p:nvPr/>
          </p:nvSpPr>
          <p:spPr>
            <a:xfrm>
              <a:off x="3190875" y="2012409"/>
              <a:ext cx="1333936" cy="646331"/>
            </a:xfrm>
            <a:prstGeom prst="rect">
              <a:avLst/>
            </a:prstGeom>
            <a:noFill/>
          </p:spPr>
          <p:txBody>
            <a:bodyPr wrap="square" rtlCol="0">
              <a:spAutoFit/>
            </a:bodyPr>
            <a:lstStyle/>
            <a:p>
              <a:pPr algn="ctr"/>
              <a:r>
                <a:rPr lang="en-GB" dirty="0"/>
                <a:t>Introduce and Inspire</a:t>
              </a:r>
            </a:p>
          </p:txBody>
        </p:sp>
      </p:grpSp>
      <p:grpSp>
        <p:nvGrpSpPr>
          <p:cNvPr id="28" name="Group 27">
            <a:extLst>
              <a:ext uri="{FF2B5EF4-FFF2-40B4-BE49-F238E27FC236}">
                <a16:creationId xmlns:a16="http://schemas.microsoft.com/office/drawing/2014/main" id="{627AEC26-45B6-9B31-95F1-C42FE38ECA8A}"/>
              </a:ext>
            </a:extLst>
          </p:cNvPr>
          <p:cNvGrpSpPr/>
          <p:nvPr/>
        </p:nvGrpSpPr>
        <p:grpSpPr>
          <a:xfrm>
            <a:off x="3126102" y="2774060"/>
            <a:ext cx="7656836" cy="1342935"/>
            <a:chOff x="3069835" y="3134090"/>
            <a:chExt cx="7656836" cy="1342935"/>
          </a:xfrm>
        </p:grpSpPr>
        <p:sp>
          <p:nvSpPr>
            <p:cNvPr id="10" name="Rectangle: Rounded Corners 9">
              <a:extLst>
                <a:ext uri="{FF2B5EF4-FFF2-40B4-BE49-F238E27FC236}">
                  <a16:creationId xmlns:a16="http://schemas.microsoft.com/office/drawing/2014/main" id="{7F804004-77FA-4575-99AD-4E4497051AB5}"/>
                </a:ext>
              </a:extLst>
            </p:cNvPr>
            <p:cNvSpPr/>
            <p:nvPr/>
          </p:nvSpPr>
          <p:spPr>
            <a:xfrm>
              <a:off x="3069835" y="3138220"/>
              <a:ext cx="2247900" cy="132831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9335BA8-8ADF-8D0C-8763-6CCE407F337A}"/>
                </a:ext>
              </a:extLst>
            </p:cNvPr>
            <p:cNvSpPr txBox="1"/>
            <p:nvPr/>
          </p:nvSpPr>
          <p:spPr>
            <a:xfrm>
              <a:off x="3139479" y="3443227"/>
              <a:ext cx="1333936" cy="646331"/>
            </a:xfrm>
            <a:prstGeom prst="rect">
              <a:avLst/>
            </a:prstGeom>
            <a:noFill/>
          </p:spPr>
          <p:txBody>
            <a:bodyPr wrap="square" rtlCol="0">
              <a:spAutoFit/>
            </a:bodyPr>
            <a:lstStyle/>
            <a:p>
              <a:pPr algn="ctr"/>
              <a:r>
                <a:rPr lang="en-GB" dirty="0"/>
                <a:t>Investigate and Explore</a:t>
              </a:r>
            </a:p>
          </p:txBody>
        </p:sp>
        <p:grpSp>
          <p:nvGrpSpPr>
            <p:cNvPr id="39" name="Group 38">
              <a:extLst>
                <a:ext uri="{FF2B5EF4-FFF2-40B4-BE49-F238E27FC236}">
                  <a16:creationId xmlns:a16="http://schemas.microsoft.com/office/drawing/2014/main" id="{95321B3C-6647-00F0-0BB1-240DE61026CC}"/>
                </a:ext>
              </a:extLst>
            </p:cNvPr>
            <p:cNvGrpSpPr/>
            <p:nvPr/>
          </p:nvGrpSpPr>
          <p:grpSpPr>
            <a:xfrm>
              <a:off x="4585289" y="3134090"/>
              <a:ext cx="6141382" cy="1342935"/>
              <a:chOff x="3515748" y="3220037"/>
              <a:chExt cx="6962938" cy="1332866"/>
            </a:xfrm>
          </p:grpSpPr>
          <p:sp>
            <p:nvSpPr>
              <p:cNvPr id="34" name="Rectangle: Rounded Corners 33">
                <a:extLst>
                  <a:ext uri="{FF2B5EF4-FFF2-40B4-BE49-F238E27FC236}">
                    <a16:creationId xmlns:a16="http://schemas.microsoft.com/office/drawing/2014/main" id="{E72E5075-081D-E229-441B-E8C035F8C0AB}"/>
                  </a:ext>
                </a:extLst>
              </p:cNvPr>
              <p:cNvSpPr/>
              <p:nvPr/>
            </p:nvSpPr>
            <p:spPr>
              <a:xfrm>
                <a:off x="3515748" y="3220037"/>
                <a:ext cx="6962938" cy="1332866"/>
              </a:xfrm>
              <a:prstGeom prst="roundRect">
                <a:avLst/>
              </a:prstGeom>
              <a:solidFill>
                <a:srgbClr val="2D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73C588E2-A7FC-C0B3-10E5-80DD77D9408A}"/>
                  </a:ext>
                </a:extLst>
              </p:cNvPr>
              <p:cNvGrpSpPr/>
              <p:nvPr/>
            </p:nvGrpSpPr>
            <p:grpSpPr>
              <a:xfrm>
                <a:off x="3726586" y="3370490"/>
                <a:ext cx="970214" cy="999126"/>
                <a:chOff x="274537" y="5932920"/>
                <a:chExt cx="1243963" cy="1237893"/>
              </a:xfrm>
            </p:grpSpPr>
            <p:sp>
              <p:nvSpPr>
                <p:cNvPr id="19" name="Oval 18">
                  <a:extLst>
                    <a:ext uri="{FF2B5EF4-FFF2-40B4-BE49-F238E27FC236}">
                      <a16:creationId xmlns:a16="http://schemas.microsoft.com/office/drawing/2014/main" id="{601A8011-18EA-37AF-AAF5-8AD4C6D5758D}"/>
                    </a:ext>
                  </a:extLst>
                </p:cNvPr>
                <p:cNvSpPr/>
                <p:nvPr/>
              </p:nvSpPr>
              <p:spPr>
                <a:xfrm>
                  <a:off x="274537" y="5932920"/>
                  <a:ext cx="1243963" cy="1237893"/>
                </a:xfrm>
                <a:prstGeom prst="ellipse">
                  <a:avLst/>
                </a:prstGeom>
                <a:gradFill flip="none" rotWithShape="1">
                  <a:gsLst>
                    <a:gs pos="0">
                      <a:srgbClr val="086E94">
                        <a:tint val="66000"/>
                        <a:satMod val="160000"/>
                      </a:srgbClr>
                    </a:gs>
                    <a:gs pos="50000">
                      <a:srgbClr val="086E94">
                        <a:tint val="44500"/>
                        <a:satMod val="160000"/>
                      </a:srgbClr>
                    </a:gs>
                    <a:gs pos="100000">
                      <a:srgbClr val="086E94">
                        <a:tint val="23500"/>
                        <a:satMod val="160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20" name="Freeform 48">
                  <a:extLst>
                    <a:ext uri="{FF2B5EF4-FFF2-40B4-BE49-F238E27FC236}">
                      <a16:creationId xmlns:a16="http://schemas.microsoft.com/office/drawing/2014/main" id="{8C045246-BF72-AF1A-FBC9-565944513D49}"/>
                    </a:ext>
                  </a:extLst>
                </p:cNvPr>
                <p:cNvSpPr/>
                <p:nvPr/>
              </p:nvSpPr>
              <p:spPr>
                <a:xfrm>
                  <a:off x="509187" y="6207919"/>
                  <a:ext cx="802029" cy="833682"/>
                </a:xfrm>
                <a:custGeom>
                  <a:avLst/>
                  <a:gdLst/>
                  <a:ahLst/>
                  <a:cxnLst/>
                  <a:rect l="l" t="t" r="r" b="b"/>
                  <a:pathLst>
                    <a:path w="8553600" h="8683858">
                      <a:moveTo>
                        <a:pt x="0" y="0"/>
                      </a:moveTo>
                      <a:lnTo>
                        <a:pt x="8553600" y="0"/>
                      </a:lnTo>
                      <a:lnTo>
                        <a:pt x="8553600" y="8683858"/>
                      </a:lnTo>
                      <a:lnTo>
                        <a:pt x="0" y="8683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154" dirty="0"/>
                </a:p>
              </p:txBody>
            </p:sp>
          </p:grpSp>
          <p:sp>
            <p:nvSpPr>
              <p:cNvPr id="36" name="TextBox 35">
                <a:extLst>
                  <a:ext uri="{FF2B5EF4-FFF2-40B4-BE49-F238E27FC236}">
                    <a16:creationId xmlns:a16="http://schemas.microsoft.com/office/drawing/2014/main" id="{CB0B6542-E10C-0871-B00F-A2AAA1F5633B}"/>
                  </a:ext>
                </a:extLst>
              </p:cNvPr>
              <p:cNvSpPr txBox="1"/>
              <p:nvPr/>
            </p:nvSpPr>
            <p:spPr>
              <a:xfrm>
                <a:off x="4857243" y="3409416"/>
                <a:ext cx="5461000" cy="954107"/>
              </a:xfrm>
              <a:prstGeom prst="rect">
                <a:avLst/>
              </a:prstGeom>
              <a:noFill/>
            </p:spPr>
            <p:txBody>
              <a:bodyPr wrap="square" rtlCol="0">
                <a:spAutoFit/>
              </a:bodyPr>
              <a:lstStyle/>
              <a:p>
                <a:r>
                  <a:rPr lang="en-GB" sz="2800" dirty="0"/>
                  <a:t>Exploring work experience opportunities and YOUR skills.</a:t>
                </a:r>
              </a:p>
            </p:txBody>
          </p:sp>
        </p:grpSp>
      </p:grpSp>
      <p:grpSp>
        <p:nvGrpSpPr>
          <p:cNvPr id="29" name="Group 28">
            <a:extLst>
              <a:ext uri="{FF2B5EF4-FFF2-40B4-BE49-F238E27FC236}">
                <a16:creationId xmlns:a16="http://schemas.microsoft.com/office/drawing/2014/main" id="{678BE961-E825-6200-BC44-C840B227BB15}"/>
              </a:ext>
            </a:extLst>
          </p:cNvPr>
          <p:cNvGrpSpPr/>
          <p:nvPr/>
        </p:nvGrpSpPr>
        <p:grpSpPr>
          <a:xfrm>
            <a:off x="3168332" y="4236470"/>
            <a:ext cx="7622210" cy="1405935"/>
            <a:chOff x="3112065" y="4596500"/>
            <a:chExt cx="7622210" cy="1405935"/>
          </a:xfrm>
        </p:grpSpPr>
        <p:sp>
          <p:nvSpPr>
            <p:cNvPr id="13" name="Rectangle: Rounded Corners 12">
              <a:extLst>
                <a:ext uri="{FF2B5EF4-FFF2-40B4-BE49-F238E27FC236}">
                  <a16:creationId xmlns:a16="http://schemas.microsoft.com/office/drawing/2014/main" id="{BF9A3D8A-C669-E3F9-5734-ED5CF295CF5B}"/>
                </a:ext>
              </a:extLst>
            </p:cNvPr>
            <p:cNvSpPr/>
            <p:nvPr/>
          </p:nvSpPr>
          <p:spPr>
            <a:xfrm>
              <a:off x="3112065" y="4601050"/>
              <a:ext cx="2247900" cy="1328317"/>
            </a:xfrm>
            <a:prstGeom prst="roundRect">
              <a:avLst/>
            </a:prstGeom>
            <a:solidFill>
              <a:srgbClr val="FFFD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13F5441-31F7-0796-82DF-6B1C35B6D967}"/>
                </a:ext>
              </a:extLst>
            </p:cNvPr>
            <p:cNvSpPr txBox="1"/>
            <p:nvPr/>
          </p:nvSpPr>
          <p:spPr>
            <a:xfrm>
              <a:off x="3112065" y="4783975"/>
              <a:ext cx="1473224" cy="923330"/>
            </a:xfrm>
            <a:prstGeom prst="rect">
              <a:avLst/>
            </a:prstGeom>
            <a:noFill/>
          </p:spPr>
          <p:txBody>
            <a:bodyPr wrap="square" rtlCol="0">
              <a:spAutoFit/>
            </a:bodyPr>
            <a:lstStyle/>
            <a:p>
              <a:pPr algn="ctr"/>
              <a:r>
                <a:rPr lang="en-GB" dirty="0"/>
                <a:t>Apply </a:t>
              </a:r>
            </a:p>
            <a:p>
              <a:pPr algn="ctr"/>
              <a:r>
                <a:rPr lang="en-GB" dirty="0"/>
                <a:t>and Demonstrate</a:t>
              </a:r>
            </a:p>
          </p:txBody>
        </p:sp>
        <p:grpSp>
          <p:nvGrpSpPr>
            <p:cNvPr id="40" name="Group 39">
              <a:extLst>
                <a:ext uri="{FF2B5EF4-FFF2-40B4-BE49-F238E27FC236}">
                  <a16:creationId xmlns:a16="http://schemas.microsoft.com/office/drawing/2014/main" id="{56773FDE-CD7A-4487-8A7F-5AD106523C64}"/>
                </a:ext>
              </a:extLst>
            </p:cNvPr>
            <p:cNvGrpSpPr/>
            <p:nvPr/>
          </p:nvGrpSpPr>
          <p:grpSpPr>
            <a:xfrm>
              <a:off x="4592893" y="4596500"/>
              <a:ext cx="6141382" cy="1405935"/>
              <a:chOff x="3515748" y="4703356"/>
              <a:chExt cx="6962938" cy="1395394"/>
            </a:xfrm>
          </p:grpSpPr>
          <p:sp>
            <p:nvSpPr>
              <p:cNvPr id="35" name="Rectangle: Rounded Corners 34">
                <a:extLst>
                  <a:ext uri="{FF2B5EF4-FFF2-40B4-BE49-F238E27FC236}">
                    <a16:creationId xmlns:a16="http://schemas.microsoft.com/office/drawing/2014/main" id="{D2A6B609-36FB-4E55-9780-EE0EBD916ABA}"/>
                  </a:ext>
                </a:extLst>
              </p:cNvPr>
              <p:cNvSpPr/>
              <p:nvPr/>
            </p:nvSpPr>
            <p:spPr>
              <a:xfrm>
                <a:off x="3515748" y="4703356"/>
                <a:ext cx="6962938" cy="1332866"/>
              </a:xfrm>
              <a:prstGeom prst="roundRect">
                <a:avLst/>
              </a:prstGeom>
              <a:solidFill>
                <a:srgbClr val="FBC7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C08266B7-DA98-325E-06D8-CBA562842B55}"/>
                  </a:ext>
                </a:extLst>
              </p:cNvPr>
              <p:cNvGrpSpPr/>
              <p:nvPr/>
            </p:nvGrpSpPr>
            <p:grpSpPr>
              <a:xfrm>
                <a:off x="3725079" y="4861163"/>
                <a:ext cx="946876" cy="978000"/>
                <a:chOff x="300786" y="7691061"/>
                <a:chExt cx="1243963" cy="1237893"/>
              </a:xfrm>
            </p:grpSpPr>
            <p:grpSp>
              <p:nvGrpSpPr>
                <p:cNvPr id="22" name="Group 21">
                  <a:extLst>
                    <a:ext uri="{FF2B5EF4-FFF2-40B4-BE49-F238E27FC236}">
                      <a16:creationId xmlns:a16="http://schemas.microsoft.com/office/drawing/2014/main" id="{5936CE21-2C4C-E636-4B24-1D7C4B73DE69}"/>
                    </a:ext>
                  </a:extLst>
                </p:cNvPr>
                <p:cNvGrpSpPr/>
                <p:nvPr/>
              </p:nvGrpSpPr>
              <p:grpSpPr>
                <a:xfrm>
                  <a:off x="300786" y="7691061"/>
                  <a:ext cx="1243963" cy="1237893"/>
                  <a:chOff x="9721850" y="7099300"/>
                  <a:chExt cx="1460180" cy="1531369"/>
                </a:xfrm>
                <a:gradFill flip="none" rotWithShape="1">
                  <a:gsLst>
                    <a:gs pos="0">
                      <a:srgbClr val="003300">
                        <a:tint val="66000"/>
                        <a:satMod val="160000"/>
                      </a:srgbClr>
                    </a:gs>
                    <a:gs pos="50000">
                      <a:srgbClr val="003300">
                        <a:tint val="44500"/>
                        <a:satMod val="160000"/>
                      </a:srgbClr>
                    </a:gs>
                    <a:gs pos="100000">
                      <a:srgbClr val="003300">
                        <a:tint val="23500"/>
                        <a:satMod val="160000"/>
                      </a:srgbClr>
                    </a:gs>
                  </a:gsLst>
                  <a:lin ang="8100000" scaled="1"/>
                  <a:tileRect/>
                </a:gradFill>
              </p:grpSpPr>
              <p:sp>
                <p:nvSpPr>
                  <p:cNvPr id="24" name="Oval 23">
                    <a:extLst>
                      <a:ext uri="{FF2B5EF4-FFF2-40B4-BE49-F238E27FC236}">
                        <a16:creationId xmlns:a16="http://schemas.microsoft.com/office/drawing/2014/main" id="{C93B1662-41CF-0A9D-4D72-7869D0F4E8C0}"/>
                      </a:ext>
                    </a:extLst>
                  </p:cNvPr>
                  <p:cNvSpPr/>
                  <p:nvPr/>
                </p:nvSpPr>
                <p:spPr>
                  <a:xfrm>
                    <a:off x="9721850" y="7099300"/>
                    <a:ext cx="1460180" cy="1531369"/>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25" name="Freeform 47">
                    <a:extLst>
                      <a:ext uri="{FF2B5EF4-FFF2-40B4-BE49-F238E27FC236}">
                        <a16:creationId xmlns:a16="http://schemas.microsoft.com/office/drawing/2014/main" id="{19D9FE03-8323-306D-19EE-4570659CB122}"/>
                      </a:ext>
                    </a:extLst>
                  </p:cNvPr>
                  <p:cNvSpPr/>
                  <p:nvPr/>
                </p:nvSpPr>
                <p:spPr>
                  <a:xfrm>
                    <a:off x="10086733" y="7343176"/>
                    <a:ext cx="730414" cy="931379"/>
                  </a:xfrm>
                  <a:custGeom>
                    <a:avLst/>
                    <a:gdLst/>
                    <a:ahLst/>
                    <a:cxnLst/>
                    <a:rect l="l" t="t" r="r" b="b"/>
                    <a:pathLst>
                      <a:path w="8553600" h="9902865">
                        <a:moveTo>
                          <a:pt x="0" y="0"/>
                        </a:moveTo>
                        <a:lnTo>
                          <a:pt x="8553600" y="0"/>
                        </a:lnTo>
                        <a:lnTo>
                          <a:pt x="8553600" y="9902866"/>
                        </a:lnTo>
                        <a:lnTo>
                          <a:pt x="0" y="9902866"/>
                        </a:lnTo>
                        <a:lnTo>
                          <a:pt x="0" y="0"/>
                        </a:lnTo>
                        <a:close/>
                      </a:path>
                    </a:pathLst>
                  </a:custGeom>
                  <a:grpFill/>
                </p:spPr>
                <p:txBody>
                  <a:bodyPr/>
                  <a:lstStyle/>
                  <a:p>
                    <a:endParaRPr lang="en-GB" sz="1154" dirty="0"/>
                  </a:p>
                </p:txBody>
              </p:sp>
            </p:grpSp>
            <p:sp>
              <p:nvSpPr>
                <p:cNvPr id="23" name="Freeform 50">
                  <a:extLst>
                    <a:ext uri="{FF2B5EF4-FFF2-40B4-BE49-F238E27FC236}">
                      <a16:creationId xmlns:a16="http://schemas.microsoft.com/office/drawing/2014/main" id="{1B5FA026-AB70-CF0D-2AE1-F076E52E9990}"/>
                    </a:ext>
                  </a:extLst>
                </p:cNvPr>
                <p:cNvSpPr/>
                <p:nvPr/>
              </p:nvSpPr>
              <p:spPr>
                <a:xfrm>
                  <a:off x="508255" y="7812693"/>
                  <a:ext cx="701909" cy="962297"/>
                </a:xfrm>
                <a:custGeom>
                  <a:avLst/>
                  <a:gdLst/>
                  <a:ahLst/>
                  <a:cxnLst/>
                  <a:rect l="l" t="t" r="r" b="b"/>
                  <a:pathLst>
                    <a:path w="8553600" h="11162936">
                      <a:moveTo>
                        <a:pt x="0" y="0"/>
                      </a:moveTo>
                      <a:lnTo>
                        <a:pt x="8553600" y="0"/>
                      </a:lnTo>
                      <a:lnTo>
                        <a:pt x="8553600" y="11162937"/>
                      </a:lnTo>
                      <a:lnTo>
                        <a:pt x="0" y="111629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154" dirty="0"/>
                </a:p>
              </p:txBody>
            </p:sp>
          </p:grpSp>
          <p:sp>
            <p:nvSpPr>
              <p:cNvPr id="37" name="TextBox 36">
                <a:extLst>
                  <a:ext uri="{FF2B5EF4-FFF2-40B4-BE49-F238E27FC236}">
                    <a16:creationId xmlns:a16="http://schemas.microsoft.com/office/drawing/2014/main" id="{3AC9CAC8-6E99-982F-724C-0886F1E2E7A8}"/>
                  </a:ext>
                </a:extLst>
              </p:cNvPr>
              <p:cNvSpPr txBox="1"/>
              <p:nvPr/>
            </p:nvSpPr>
            <p:spPr>
              <a:xfrm>
                <a:off x="5010010" y="4724139"/>
                <a:ext cx="5389258" cy="1374611"/>
              </a:xfrm>
              <a:prstGeom prst="rect">
                <a:avLst/>
              </a:prstGeom>
              <a:noFill/>
            </p:spPr>
            <p:txBody>
              <a:bodyPr wrap="square" rtlCol="0">
                <a:spAutoFit/>
              </a:bodyPr>
              <a:lstStyle/>
              <a:p>
                <a:r>
                  <a:rPr lang="en-GB" sz="2800" dirty="0"/>
                  <a:t>Having what YOU need to apply for and have a great work experience</a:t>
                </a:r>
              </a:p>
            </p:txBody>
          </p:sp>
        </p:grpSp>
      </p:grpSp>
      <p:pic>
        <p:nvPicPr>
          <p:cNvPr id="30" name="Picture 29" descr="A blue text on a black background&#10;&#10;AI-generated content may be incorrect.">
            <a:extLst>
              <a:ext uri="{FF2B5EF4-FFF2-40B4-BE49-F238E27FC236}">
                <a16:creationId xmlns:a16="http://schemas.microsoft.com/office/drawing/2014/main" id="{1495E671-ABC9-BC12-A359-240F623BD0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Arrow: Left 2">
            <a:extLst>
              <a:ext uri="{FF2B5EF4-FFF2-40B4-BE49-F238E27FC236}">
                <a16:creationId xmlns:a16="http://schemas.microsoft.com/office/drawing/2014/main" id="{E686A9D8-F8C9-C522-2CFC-BAB46653A4F2}"/>
              </a:ext>
            </a:extLst>
          </p:cNvPr>
          <p:cNvSpPr/>
          <p:nvPr/>
        </p:nvSpPr>
        <p:spPr>
          <a:xfrm>
            <a:off x="10559086" y="4060000"/>
            <a:ext cx="1479362" cy="1779814"/>
          </a:xfrm>
          <a:prstGeom prst="lef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4CBE7F8-A1B7-1A5C-12AC-ADF0C9172074}"/>
              </a:ext>
            </a:extLst>
          </p:cNvPr>
          <p:cNvSpPr/>
          <p:nvPr/>
        </p:nvSpPr>
        <p:spPr>
          <a:xfrm>
            <a:off x="-6845" y="-6893"/>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Session Three: Welcome back</a:t>
            </a:r>
          </a:p>
        </p:txBody>
      </p:sp>
      <p:sp>
        <p:nvSpPr>
          <p:cNvPr id="43" name="Rectangle 1">
            <a:extLst>
              <a:ext uri="{FF2B5EF4-FFF2-40B4-BE49-F238E27FC236}">
                <a16:creationId xmlns:a16="http://schemas.microsoft.com/office/drawing/2014/main" id="{81BC75AE-DB28-B35C-6980-9BE175441B01}"/>
              </a:ext>
            </a:extLst>
          </p:cNvPr>
          <p:cNvSpPr>
            <a:spLocks noChangeArrowheads="1"/>
          </p:cNvSpPr>
          <p:nvPr/>
        </p:nvSpPr>
        <p:spPr bwMode="auto">
          <a:xfrm>
            <a:off x="0" y="0"/>
            <a:ext cx="12192000" cy="0"/>
          </a:xfrm>
          <a:prstGeom prst="rect">
            <a:avLst/>
          </a:prstGeom>
          <a:solidFill>
            <a:srgbClr val="F0616C"/>
          </a:solidFill>
          <a:ln>
            <a:noFill/>
          </a:ln>
          <a:effectLst/>
        </p:spPr>
        <p:txBody>
          <a:bodyPr vert="horz" wrap="none" lIns="91440" tIns="45720" rIns="91440" bIns="45720" numCol="1" anchor="ctr" anchorCtr="0" compatLnSpc="1">
            <a:prstTxWarp prst="textNoShape">
              <a:avLst/>
            </a:prstTxWarp>
            <a:spAutoFit/>
          </a:bodyPr>
          <a:lstStyle/>
          <a:p>
            <a:endParaRPr lang="en-GB"/>
          </a:p>
        </p:txBody>
      </p:sp>
      <p:pic>
        <p:nvPicPr>
          <p:cNvPr id="44" name="Graphic 43" descr="Badge 3 with solid fill">
            <a:extLst>
              <a:ext uri="{FF2B5EF4-FFF2-40B4-BE49-F238E27FC236}">
                <a16:creationId xmlns:a16="http://schemas.microsoft.com/office/drawing/2014/main" id="{A413BC85-970B-AD58-C1BD-947BE0641A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55300" y="28814"/>
            <a:ext cx="646331" cy="646331"/>
          </a:xfrm>
          <a:prstGeom prst="rect">
            <a:avLst/>
          </a:prstGeom>
        </p:spPr>
      </p:pic>
      <p:pic>
        <p:nvPicPr>
          <p:cNvPr id="45" name="Graphic 44" descr="Badge 3 with solid fill">
            <a:extLst>
              <a:ext uri="{FF2B5EF4-FFF2-40B4-BE49-F238E27FC236}">
                <a16:creationId xmlns:a16="http://schemas.microsoft.com/office/drawing/2014/main" id="{256B9117-3CBF-BED0-88D5-0257BBD24D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1547" y="72750"/>
            <a:ext cx="646331" cy="646331"/>
          </a:xfrm>
          <a:prstGeom prst="rect">
            <a:avLst/>
          </a:prstGeom>
        </p:spPr>
      </p:pic>
    </p:spTree>
    <p:extLst>
      <p:ext uri="{BB962C8B-B14F-4D97-AF65-F5344CB8AC3E}">
        <p14:creationId xmlns:p14="http://schemas.microsoft.com/office/powerpoint/2010/main" val="2034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A7919-72ED-C2E5-A002-642B6E4811F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96A17C-742A-91DB-4593-08851729E4E3}"/>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9790CFF5-4F9C-8D7E-8623-8EF0F4941A6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5122B779-AC1E-7A48-055D-911B646C92DC}"/>
              </a:ext>
            </a:extLst>
          </p:cNvPr>
          <p:cNvSpPr/>
          <p:nvPr/>
        </p:nvSpPr>
        <p:spPr>
          <a:xfrm>
            <a:off x="217582" y="201440"/>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0B0BD57-FB24-FD71-BE0F-16CF7E01FCD5}"/>
              </a:ext>
            </a:extLst>
          </p:cNvPr>
          <p:cNvSpPr/>
          <p:nvPr/>
        </p:nvSpPr>
        <p:spPr>
          <a:xfrm>
            <a:off x="-13690" y="0"/>
            <a:ext cx="12205690" cy="54610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Recap</a:t>
            </a:r>
          </a:p>
        </p:txBody>
      </p:sp>
      <p:sp>
        <p:nvSpPr>
          <p:cNvPr id="41" name="Rectangle 1">
            <a:extLst>
              <a:ext uri="{FF2B5EF4-FFF2-40B4-BE49-F238E27FC236}">
                <a16:creationId xmlns:a16="http://schemas.microsoft.com/office/drawing/2014/main" id="{AF8D43C6-F0F2-67BA-86A2-1C587FED60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BB4B4B37-E177-EE63-A49B-5F42FAB13F1B}"/>
              </a:ext>
            </a:extLst>
          </p:cNvPr>
          <p:cNvPicPr>
            <a:picLocks noChangeAspect="1"/>
          </p:cNvPicPr>
          <p:nvPr/>
        </p:nvPicPr>
        <p:blipFill>
          <a:blip r:embed="rId4"/>
          <a:srcRect b="59099"/>
          <a:stretch>
            <a:fillRect/>
          </a:stretch>
        </p:blipFill>
        <p:spPr>
          <a:xfrm>
            <a:off x="589384" y="1024455"/>
            <a:ext cx="2469055" cy="1744327"/>
          </a:xfrm>
          <a:prstGeom prst="rect">
            <a:avLst/>
          </a:prstGeom>
          <a:ln>
            <a:solidFill>
              <a:schemeClr val="accent5">
                <a:lumMod val="50000"/>
              </a:schemeClr>
            </a:solidFill>
          </a:ln>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D0F1296-F16E-CC38-73B4-1D522EAB1417}"/>
              </a:ext>
            </a:extLst>
          </p:cNvPr>
          <p:cNvPicPr>
            <a:picLocks noChangeAspect="1"/>
          </p:cNvPicPr>
          <p:nvPr/>
        </p:nvPicPr>
        <p:blipFill>
          <a:blip r:embed="rId5"/>
          <a:srcRect r="24960"/>
          <a:stretch>
            <a:fillRect/>
          </a:stretch>
        </p:blipFill>
        <p:spPr>
          <a:xfrm>
            <a:off x="580855" y="2893058"/>
            <a:ext cx="2469055" cy="1601857"/>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146E0320-7CE1-7ADE-EE26-07E445BAAD8A}"/>
              </a:ext>
            </a:extLst>
          </p:cNvPr>
          <p:cNvPicPr>
            <a:picLocks noChangeAspect="1"/>
          </p:cNvPicPr>
          <p:nvPr/>
        </p:nvPicPr>
        <p:blipFill>
          <a:blip r:embed="rId6"/>
          <a:stretch>
            <a:fillRect/>
          </a:stretch>
        </p:blipFill>
        <p:spPr>
          <a:xfrm>
            <a:off x="580854" y="4619191"/>
            <a:ext cx="2469055" cy="1478552"/>
          </a:xfrm>
          <a:prstGeom prst="rect">
            <a:avLst/>
          </a:prstGeom>
          <a:ln w="38100">
            <a:noFill/>
          </a:ln>
          <a:effectLst>
            <a:outerShdw blurRad="63500" sx="102000" sy="102000" algn="ctr" rotWithShape="0">
              <a:prstClr val="black">
                <a:alpha val="40000"/>
              </a:prstClr>
            </a:outerShdw>
          </a:effectLst>
        </p:spPr>
      </p:pic>
      <p:sp>
        <p:nvSpPr>
          <p:cNvPr id="13" name="Rectangle: Rounded Corners 12">
            <a:extLst>
              <a:ext uri="{FF2B5EF4-FFF2-40B4-BE49-F238E27FC236}">
                <a16:creationId xmlns:a16="http://schemas.microsoft.com/office/drawing/2014/main" id="{C46A1203-0801-58AA-68F8-EAD9798E2251}"/>
              </a:ext>
            </a:extLst>
          </p:cNvPr>
          <p:cNvSpPr/>
          <p:nvPr/>
        </p:nvSpPr>
        <p:spPr>
          <a:xfrm>
            <a:off x="520469" y="652130"/>
            <a:ext cx="2536286" cy="274950"/>
          </a:xfrm>
          <a:prstGeom prst="round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About you and job ideas</a:t>
            </a:r>
          </a:p>
        </p:txBody>
      </p:sp>
      <p:sp>
        <p:nvSpPr>
          <p:cNvPr id="14" name="Rectangle: Rounded Corners 13">
            <a:extLst>
              <a:ext uri="{FF2B5EF4-FFF2-40B4-BE49-F238E27FC236}">
                <a16:creationId xmlns:a16="http://schemas.microsoft.com/office/drawing/2014/main" id="{06788620-D0CE-5DC1-F176-72B7C8E54EA0}"/>
              </a:ext>
            </a:extLst>
          </p:cNvPr>
          <p:cNvSpPr/>
          <p:nvPr/>
        </p:nvSpPr>
        <p:spPr>
          <a:xfrm>
            <a:off x="3753355" y="677152"/>
            <a:ext cx="3688854" cy="274950"/>
          </a:xfrm>
          <a:prstGeom prst="roundRect">
            <a:avLst/>
          </a:prstGeom>
          <a:solidFill>
            <a:srgbClr val="2D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About work experience and skills</a:t>
            </a:r>
          </a:p>
        </p:txBody>
      </p:sp>
      <p:pic>
        <p:nvPicPr>
          <p:cNvPr id="8" name="Picture 7">
            <a:extLst>
              <a:ext uri="{FF2B5EF4-FFF2-40B4-BE49-F238E27FC236}">
                <a16:creationId xmlns:a16="http://schemas.microsoft.com/office/drawing/2014/main" id="{7BBB5EAA-4EDE-2B99-1587-23CF077641F6}"/>
              </a:ext>
            </a:extLst>
          </p:cNvPr>
          <p:cNvPicPr>
            <a:picLocks noChangeAspect="1"/>
          </p:cNvPicPr>
          <p:nvPr/>
        </p:nvPicPr>
        <p:blipFill>
          <a:blip r:embed="rId7"/>
          <a:stretch>
            <a:fillRect/>
          </a:stretch>
        </p:blipFill>
        <p:spPr>
          <a:xfrm>
            <a:off x="3971399" y="2870385"/>
            <a:ext cx="3252766" cy="1471572"/>
          </a:xfrm>
          <a:prstGeom prst="rect">
            <a:avLst/>
          </a:prstGeom>
          <a:ln>
            <a:solidFill>
              <a:schemeClr val="accent5">
                <a:lumMod val="50000"/>
              </a:schemeClr>
            </a:solidFill>
          </a:ln>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1BC4894C-F6B2-EF6E-331D-55155E401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6401" y="1043458"/>
            <a:ext cx="3252766" cy="1400595"/>
          </a:xfrm>
          <a:prstGeom prst="rect">
            <a:avLst/>
          </a:prstGeom>
          <a:ln>
            <a:solidFill>
              <a:schemeClr val="accent5">
                <a:lumMod val="50000"/>
              </a:schemeClr>
            </a:solidFill>
          </a:ln>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83508C04-6AA9-8DE5-EC3F-D5C8D2B220FD}"/>
              </a:ext>
            </a:extLst>
          </p:cNvPr>
          <p:cNvPicPr>
            <a:picLocks noChangeAspect="1"/>
          </p:cNvPicPr>
          <p:nvPr/>
        </p:nvPicPr>
        <p:blipFill>
          <a:blip r:embed="rId9"/>
          <a:stretch>
            <a:fillRect/>
          </a:stretch>
        </p:blipFill>
        <p:spPr>
          <a:xfrm>
            <a:off x="3971399" y="4644765"/>
            <a:ext cx="3297768" cy="1457558"/>
          </a:xfrm>
          <a:prstGeom prst="rect">
            <a:avLst/>
          </a:prstGeom>
          <a:ln>
            <a:solidFill>
              <a:schemeClr val="accent5">
                <a:lumMod val="50000"/>
              </a:schemeClr>
            </a:solidFill>
          </a:ln>
          <a:effectLst>
            <a:outerShdw blurRad="63500" sx="102000" sy="102000" algn="ctr" rotWithShape="0">
              <a:prstClr val="black">
                <a:alpha val="40000"/>
              </a:prstClr>
            </a:outerShdw>
          </a:effectLst>
        </p:spPr>
      </p:pic>
      <p:sp>
        <p:nvSpPr>
          <p:cNvPr id="18" name="Rectangle: Rounded Corners 17">
            <a:extLst>
              <a:ext uri="{FF2B5EF4-FFF2-40B4-BE49-F238E27FC236}">
                <a16:creationId xmlns:a16="http://schemas.microsoft.com/office/drawing/2014/main" id="{105096EE-90A8-55DF-8DDD-8AD28A0AE0B3}"/>
              </a:ext>
            </a:extLst>
          </p:cNvPr>
          <p:cNvSpPr/>
          <p:nvPr/>
        </p:nvSpPr>
        <p:spPr>
          <a:xfrm>
            <a:off x="7963700" y="683133"/>
            <a:ext cx="3688854" cy="274950"/>
          </a:xfrm>
          <a:prstGeom prst="roundRect">
            <a:avLst/>
          </a:prstGeom>
          <a:solidFill>
            <a:srgbClr val="FBC7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Getting Ready for Work experience</a:t>
            </a:r>
          </a:p>
        </p:txBody>
      </p:sp>
      <p:pic>
        <p:nvPicPr>
          <p:cNvPr id="21" name="Picture 20">
            <a:extLst>
              <a:ext uri="{FF2B5EF4-FFF2-40B4-BE49-F238E27FC236}">
                <a16:creationId xmlns:a16="http://schemas.microsoft.com/office/drawing/2014/main" id="{E37AA055-16EA-8162-FAB9-BC630855D6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72613" y="1058536"/>
            <a:ext cx="2913343" cy="1345821"/>
          </a:xfrm>
          <a:prstGeom prst="rect">
            <a:avLst/>
          </a:prstGeom>
          <a:ln>
            <a:solidFill>
              <a:schemeClr val="accent5">
                <a:lumMod val="50000"/>
              </a:schemeClr>
            </a:solidFill>
          </a:ln>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5368B3CB-B8EC-78D0-64FC-D14656D08D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4337" y="3963516"/>
            <a:ext cx="3050034" cy="2119553"/>
          </a:xfrm>
          <a:prstGeom prst="rect">
            <a:avLst/>
          </a:prstGeom>
          <a:ln>
            <a:solidFill>
              <a:schemeClr val="accent5">
                <a:lumMod val="50000"/>
              </a:schemeClr>
            </a:solidFill>
          </a:ln>
          <a:effectLst>
            <a:outerShdw blurRad="63500" sx="102000" sy="102000" algn="ctr" rotWithShape="0">
              <a:prstClr val="black">
                <a:alpha val="40000"/>
              </a:prstClr>
            </a:outerShdw>
          </a:effectLst>
        </p:spPr>
      </p:pic>
      <p:pic>
        <p:nvPicPr>
          <p:cNvPr id="27" name="Graphic 26" descr="Badge 3 with solid fill">
            <a:extLst>
              <a:ext uri="{FF2B5EF4-FFF2-40B4-BE49-F238E27FC236}">
                <a16:creationId xmlns:a16="http://schemas.microsoft.com/office/drawing/2014/main" id="{8D3FB754-297F-E5E4-B0BD-92465DD6E8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691" y="-49007"/>
            <a:ext cx="646331" cy="646331"/>
          </a:xfrm>
          <a:prstGeom prst="rect">
            <a:avLst/>
          </a:prstGeom>
        </p:spPr>
      </p:pic>
      <p:pic>
        <p:nvPicPr>
          <p:cNvPr id="7" name="Picture 6">
            <a:extLst>
              <a:ext uri="{FF2B5EF4-FFF2-40B4-BE49-F238E27FC236}">
                <a16:creationId xmlns:a16="http://schemas.microsoft.com/office/drawing/2014/main" id="{12C1F2BD-A3AC-F0B3-A1C3-660B29488BC2}"/>
              </a:ext>
            </a:extLst>
          </p:cNvPr>
          <p:cNvPicPr>
            <a:picLocks noChangeAspect="1"/>
          </p:cNvPicPr>
          <p:nvPr/>
        </p:nvPicPr>
        <p:blipFill>
          <a:blip r:embed="rId14"/>
          <a:stretch>
            <a:fillRect/>
          </a:stretch>
        </p:blipFill>
        <p:spPr>
          <a:xfrm>
            <a:off x="9469354" y="2096172"/>
            <a:ext cx="2084704" cy="2119554"/>
          </a:xfrm>
          <a:prstGeom prst="rect">
            <a:avLst/>
          </a:prstGeom>
          <a:ln>
            <a:solidFill>
              <a:schemeClr val="tx1"/>
            </a:solidFill>
          </a:ln>
        </p:spPr>
      </p:pic>
      <p:pic>
        <p:nvPicPr>
          <p:cNvPr id="10" name="Picture 9" descr="A blue text on a black background&#10;&#10;AI-generated content may be incorrect.">
            <a:extLst>
              <a:ext uri="{FF2B5EF4-FFF2-40B4-BE49-F238E27FC236}">
                <a16:creationId xmlns:a16="http://schemas.microsoft.com/office/drawing/2014/main" id="{3078E26D-0448-E3C5-4C58-8919EE4F83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12151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BEB88-D665-0727-204B-560D04E6EA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E94D7E-C241-1DF4-9A7C-0BB47C557BAD}"/>
              </a:ext>
            </a:extLst>
          </p:cNvPr>
          <p:cNvSpPr/>
          <p:nvPr/>
        </p:nvSpPr>
        <p:spPr>
          <a:xfrm>
            <a:off x="-13690" y="0"/>
            <a:ext cx="12192000"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F95A3379-85CA-F3B9-2789-9065E22020FF}"/>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1B5C9255-CA11-B2FF-57D4-6AB148D0391B}"/>
              </a:ext>
            </a:extLst>
          </p:cNvPr>
          <p:cNvSpPr/>
          <p:nvPr/>
        </p:nvSpPr>
        <p:spPr>
          <a:xfrm>
            <a:off x="161862" y="113399"/>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B1A8992-CF68-CE0B-8E5B-295CBC881342}"/>
              </a:ext>
            </a:extLst>
          </p:cNvPr>
          <p:cNvSpPr/>
          <p:nvPr/>
        </p:nvSpPr>
        <p:spPr>
          <a:xfrm>
            <a:off x="-27381" y="-1"/>
            <a:ext cx="12219381" cy="77352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Survey</a:t>
            </a:r>
          </a:p>
        </p:txBody>
      </p:sp>
      <p:sp>
        <p:nvSpPr>
          <p:cNvPr id="41" name="Rectangle 1">
            <a:extLst>
              <a:ext uri="{FF2B5EF4-FFF2-40B4-BE49-F238E27FC236}">
                <a16:creationId xmlns:a16="http://schemas.microsoft.com/office/drawing/2014/main" id="{F8852A51-85A0-F1EF-5434-07626AB83F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Badge 3 with solid fill">
            <a:extLst>
              <a:ext uri="{FF2B5EF4-FFF2-40B4-BE49-F238E27FC236}">
                <a16:creationId xmlns:a16="http://schemas.microsoft.com/office/drawing/2014/main" id="{B4FB8053-74AA-BA18-9897-76CBC271CD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90" y="45987"/>
            <a:ext cx="646331" cy="646331"/>
          </a:xfrm>
          <a:prstGeom prst="rect">
            <a:avLst/>
          </a:prstGeom>
        </p:spPr>
      </p:pic>
      <p:pic>
        <p:nvPicPr>
          <p:cNvPr id="12" name="Picture 11">
            <a:extLst>
              <a:ext uri="{FF2B5EF4-FFF2-40B4-BE49-F238E27FC236}">
                <a16:creationId xmlns:a16="http://schemas.microsoft.com/office/drawing/2014/main" id="{FDC5A719-A120-6618-B0AD-586F73A664DE}"/>
              </a:ext>
            </a:extLst>
          </p:cNvPr>
          <p:cNvPicPr>
            <a:picLocks noChangeAspect="1"/>
          </p:cNvPicPr>
          <p:nvPr/>
        </p:nvPicPr>
        <p:blipFill>
          <a:blip r:embed="rId6"/>
          <a:stretch>
            <a:fillRect/>
          </a:stretch>
        </p:blipFill>
        <p:spPr>
          <a:xfrm>
            <a:off x="279866" y="885444"/>
            <a:ext cx="8315325" cy="1038225"/>
          </a:xfrm>
          <a:prstGeom prst="rect">
            <a:avLst/>
          </a:prstGeom>
          <a:ln>
            <a:noFill/>
          </a:ln>
          <a:effectLst>
            <a:outerShdw blurRad="190500" algn="tl" rotWithShape="0">
              <a:srgbClr val="000000">
                <a:alpha val="70000"/>
              </a:srgbClr>
            </a:outerShdw>
          </a:effectLst>
        </p:spPr>
      </p:pic>
      <p:pic>
        <p:nvPicPr>
          <p:cNvPr id="13" name="Picture 10" descr="Loop">
            <a:extLst>
              <a:ext uri="{FF2B5EF4-FFF2-40B4-BE49-F238E27FC236}">
                <a16:creationId xmlns:a16="http://schemas.microsoft.com/office/drawing/2014/main" id="{44063C2C-78B0-7570-4B1E-7A161E6A3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248" y="741828"/>
            <a:ext cx="1663494" cy="6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587190A-FF9A-F807-98C0-494518089081}"/>
              </a:ext>
            </a:extLst>
          </p:cNvPr>
          <p:cNvPicPr>
            <a:picLocks noChangeAspect="1"/>
          </p:cNvPicPr>
          <p:nvPr/>
        </p:nvPicPr>
        <p:blipFill>
          <a:blip r:embed="rId8"/>
          <a:stretch>
            <a:fillRect/>
          </a:stretch>
        </p:blipFill>
        <p:spPr>
          <a:xfrm>
            <a:off x="279866" y="2116795"/>
            <a:ext cx="1827400" cy="1948859"/>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5CE262B8-7D49-135B-14D7-9C99F6B7A3AB}"/>
              </a:ext>
            </a:extLst>
          </p:cNvPr>
          <p:cNvPicPr>
            <a:picLocks noChangeAspect="1"/>
          </p:cNvPicPr>
          <p:nvPr/>
        </p:nvPicPr>
        <p:blipFill>
          <a:blip r:embed="rId9"/>
          <a:stretch>
            <a:fillRect/>
          </a:stretch>
        </p:blipFill>
        <p:spPr>
          <a:xfrm>
            <a:off x="4359974" y="898488"/>
            <a:ext cx="7407960" cy="4672796"/>
          </a:xfrm>
          <a:prstGeom prst="rect">
            <a:avLst/>
          </a:prstGeom>
          <a:ln>
            <a:noFill/>
          </a:ln>
          <a:effectLst>
            <a:outerShdw blurRad="190500" algn="tl" rotWithShape="0">
              <a:srgbClr val="000000">
                <a:alpha val="70000"/>
              </a:srgbClr>
            </a:outerShdw>
          </a:effectLst>
        </p:spPr>
      </p:pic>
      <p:pic>
        <p:nvPicPr>
          <p:cNvPr id="18" name="Picture 10" descr="Loop">
            <a:extLst>
              <a:ext uri="{FF2B5EF4-FFF2-40B4-BE49-F238E27FC236}">
                <a16:creationId xmlns:a16="http://schemas.microsoft.com/office/drawing/2014/main" id="{0FBEE2B6-9741-44F0-5E1D-FDCA42F849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2634" y="3791635"/>
            <a:ext cx="2722052" cy="56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op">
            <a:extLst>
              <a:ext uri="{FF2B5EF4-FFF2-40B4-BE49-F238E27FC236}">
                <a16:creationId xmlns:a16="http://schemas.microsoft.com/office/drawing/2014/main" id="{6E7619AF-1CBE-13D4-0E1E-C8CFA2925A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7279" y="3057472"/>
            <a:ext cx="2160494" cy="270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lue text on a black background&#10;&#10;AI-generated content may be incorrect.">
            <a:extLst>
              <a:ext uri="{FF2B5EF4-FFF2-40B4-BE49-F238E27FC236}">
                <a16:creationId xmlns:a16="http://schemas.microsoft.com/office/drawing/2014/main" id="{0D2ECD6A-4861-1761-52BC-403E3DE086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2436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F9A62-B85D-3C63-F83A-1D545E7513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B76988-5BE5-AE56-480D-32DEDFABA82C}"/>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39176794-E60E-F1E6-8626-82F7DF11609D}"/>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30E0E256-B902-B063-EE32-D96A59F2602B}"/>
              </a:ext>
            </a:extLst>
          </p:cNvPr>
          <p:cNvSpPr/>
          <p:nvPr/>
        </p:nvSpPr>
        <p:spPr>
          <a:xfrm>
            <a:off x="161862" y="186224"/>
            <a:ext cx="11803159" cy="6042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91C7158-85B3-2D9F-61B3-F4E0CCDB4DD2}"/>
              </a:ext>
            </a:extLst>
          </p:cNvPr>
          <p:cNvSpPr/>
          <p:nvPr/>
        </p:nvSpPr>
        <p:spPr>
          <a:xfrm>
            <a:off x="3950" y="0"/>
            <a:ext cx="3100984" cy="6311899"/>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Knowing you are successful</a:t>
            </a:r>
          </a:p>
        </p:txBody>
      </p:sp>
      <p:sp>
        <p:nvSpPr>
          <p:cNvPr id="41" name="Rectangle 1">
            <a:extLst>
              <a:ext uri="{FF2B5EF4-FFF2-40B4-BE49-F238E27FC236}">
                <a16:creationId xmlns:a16="http://schemas.microsoft.com/office/drawing/2014/main" id="{2302C074-B45B-9CDC-3914-8D808DAB51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 name="Picture 60">
            <a:extLst>
              <a:ext uri="{FF2B5EF4-FFF2-40B4-BE49-F238E27FC236}">
                <a16:creationId xmlns:a16="http://schemas.microsoft.com/office/drawing/2014/main" id="{7ABAF7B5-4D6E-DD11-2880-46912EA48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00" y="4319829"/>
            <a:ext cx="1079086" cy="1164437"/>
          </a:xfrm>
          <a:prstGeom prst="rect">
            <a:avLst/>
          </a:prstGeom>
        </p:spPr>
      </p:pic>
      <p:pic>
        <p:nvPicPr>
          <p:cNvPr id="62" name="Graphic 61" descr="Badge 3 with solid fill">
            <a:extLst>
              <a:ext uri="{FF2B5EF4-FFF2-40B4-BE49-F238E27FC236}">
                <a16:creationId xmlns:a16="http://schemas.microsoft.com/office/drawing/2014/main" id="{B6C4185C-C716-644B-8985-735E09E6F7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413" y="86926"/>
            <a:ext cx="646331" cy="646331"/>
          </a:xfrm>
          <a:prstGeom prst="rect">
            <a:avLst/>
          </a:prstGeom>
        </p:spPr>
      </p:pic>
      <p:grpSp>
        <p:nvGrpSpPr>
          <p:cNvPr id="106" name="Group 105">
            <a:extLst>
              <a:ext uri="{FF2B5EF4-FFF2-40B4-BE49-F238E27FC236}">
                <a16:creationId xmlns:a16="http://schemas.microsoft.com/office/drawing/2014/main" id="{39718440-C89C-C2C4-2B53-8F44A34DEAD7}"/>
              </a:ext>
            </a:extLst>
          </p:cNvPr>
          <p:cNvGrpSpPr/>
          <p:nvPr/>
        </p:nvGrpSpPr>
        <p:grpSpPr>
          <a:xfrm>
            <a:off x="3230778" y="312302"/>
            <a:ext cx="8413878" cy="5814100"/>
            <a:chOff x="3230778" y="312302"/>
            <a:chExt cx="8413878" cy="5814100"/>
          </a:xfrm>
        </p:grpSpPr>
        <p:grpSp>
          <p:nvGrpSpPr>
            <p:cNvPr id="8" name="Group 7">
              <a:extLst>
                <a:ext uri="{FF2B5EF4-FFF2-40B4-BE49-F238E27FC236}">
                  <a16:creationId xmlns:a16="http://schemas.microsoft.com/office/drawing/2014/main" id="{7B2195B2-84AC-3ED3-A427-03ACAA71BC35}"/>
                </a:ext>
              </a:extLst>
            </p:cNvPr>
            <p:cNvGrpSpPr/>
            <p:nvPr/>
          </p:nvGrpSpPr>
          <p:grpSpPr>
            <a:xfrm>
              <a:off x="3230778" y="312302"/>
              <a:ext cx="8413878" cy="5814100"/>
              <a:chOff x="184888" y="4041643"/>
              <a:chExt cx="6453092" cy="4510782"/>
            </a:xfrm>
          </p:grpSpPr>
          <p:pic>
            <p:nvPicPr>
              <p:cNvPr id="17" name="Picture 16">
                <a:extLst>
                  <a:ext uri="{FF2B5EF4-FFF2-40B4-BE49-F238E27FC236}">
                    <a16:creationId xmlns:a16="http://schemas.microsoft.com/office/drawing/2014/main" id="{EFFD8262-923D-2C99-53A8-D0ECBDCFE6A1}"/>
                  </a:ext>
                </a:extLst>
              </p:cNvPr>
              <p:cNvPicPr>
                <a:picLocks noChangeAspect="1"/>
              </p:cNvPicPr>
              <p:nvPr/>
            </p:nvPicPr>
            <p:blipFill>
              <a:blip r:embed="rId7"/>
              <a:stretch>
                <a:fillRect/>
              </a:stretch>
            </p:blipFill>
            <p:spPr>
              <a:xfrm>
                <a:off x="184888" y="4575495"/>
                <a:ext cx="3658472" cy="3965048"/>
              </a:xfrm>
              <a:prstGeom prst="rect">
                <a:avLst/>
              </a:prstGeom>
              <a:ln>
                <a:solidFill>
                  <a:srgbClr val="009EDE"/>
                </a:solidFill>
              </a:ln>
            </p:spPr>
          </p:pic>
          <p:cxnSp>
            <p:nvCxnSpPr>
              <p:cNvPr id="29" name="Straight Connector 28">
                <a:extLst>
                  <a:ext uri="{FF2B5EF4-FFF2-40B4-BE49-F238E27FC236}">
                    <a16:creationId xmlns:a16="http://schemas.microsoft.com/office/drawing/2014/main" id="{7CD4A87B-0917-223D-44A7-3A5DA1DBC890}"/>
                  </a:ext>
                </a:extLst>
              </p:cNvPr>
              <p:cNvCxnSpPr>
                <a:cxnSpLocks/>
              </p:cNvCxnSpPr>
              <p:nvPr/>
            </p:nvCxnSpPr>
            <p:spPr>
              <a:xfrm flipH="1" flipV="1">
                <a:off x="3333724" y="4060042"/>
                <a:ext cx="2341" cy="4480501"/>
              </a:xfrm>
              <a:prstGeom prst="line">
                <a:avLst/>
              </a:prstGeom>
              <a:ln w="28575">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26A383-C16D-A673-2AB4-684B90F94169}"/>
                  </a:ext>
                </a:extLst>
              </p:cNvPr>
              <p:cNvCxnSpPr>
                <a:cxnSpLocks/>
              </p:cNvCxnSpPr>
              <p:nvPr/>
            </p:nvCxnSpPr>
            <p:spPr>
              <a:xfrm flipV="1">
                <a:off x="2754758" y="4061055"/>
                <a:ext cx="0" cy="4491370"/>
              </a:xfrm>
              <a:prstGeom prst="line">
                <a:avLst/>
              </a:prstGeom>
              <a:ln w="28575">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C4A687-D7CF-29B3-6FB3-CF1E11311D4C}"/>
                  </a:ext>
                </a:extLst>
              </p:cNvPr>
              <p:cNvCxnSpPr>
                <a:cxnSpLocks/>
              </p:cNvCxnSpPr>
              <p:nvPr/>
            </p:nvCxnSpPr>
            <p:spPr>
              <a:xfrm flipV="1">
                <a:off x="3836551" y="4055621"/>
                <a:ext cx="0" cy="4473265"/>
              </a:xfrm>
              <a:prstGeom prst="line">
                <a:avLst/>
              </a:prstGeom>
              <a:ln w="28575">
                <a:solidFill>
                  <a:srgbClr val="009EDE"/>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CA0C2FD-BBD1-5D37-A5EB-31DCB307B67D}"/>
                  </a:ext>
                </a:extLst>
              </p:cNvPr>
              <p:cNvSpPr txBox="1"/>
              <p:nvPr/>
            </p:nvSpPr>
            <p:spPr>
              <a:xfrm>
                <a:off x="2776580" y="4072692"/>
                <a:ext cx="511339" cy="501446"/>
              </a:xfrm>
              <a:prstGeom prst="rect">
                <a:avLst/>
              </a:prstGeom>
              <a:noFill/>
              <a:ln>
                <a:solidFill>
                  <a:schemeClr val="bg1"/>
                </a:solidFill>
              </a:ln>
            </p:spPr>
            <p:txBody>
              <a:bodyPr wrap="square" rtlCol="0">
                <a:spAutoFit/>
              </a:bodyPr>
              <a:lstStyle/>
              <a:p>
                <a:pPr algn="ctr"/>
                <a:r>
                  <a:rPr lang="en-GB" sz="1200" dirty="0"/>
                  <a:t>Skills I think I will use</a:t>
                </a:r>
              </a:p>
            </p:txBody>
          </p:sp>
          <p:sp>
            <p:nvSpPr>
              <p:cNvPr id="33" name="TextBox 32">
                <a:extLst>
                  <a:ext uri="{FF2B5EF4-FFF2-40B4-BE49-F238E27FC236}">
                    <a16:creationId xmlns:a16="http://schemas.microsoft.com/office/drawing/2014/main" id="{2E95CCBD-6C0E-D9DE-3EF8-0BE62DAA1005}"/>
                  </a:ext>
                </a:extLst>
              </p:cNvPr>
              <p:cNvSpPr txBox="1"/>
              <p:nvPr/>
            </p:nvSpPr>
            <p:spPr>
              <a:xfrm>
                <a:off x="3360682" y="4088550"/>
                <a:ext cx="431006" cy="501446"/>
              </a:xfrm>
              <a:prstGeom prst="rect">
                <a:avLst/>
              </a:prstGeom>
              <a:noFill/>
              <a:ln>
                <a:solidFill>
                  <a:schemeClr val="bg1"/>
                </a:solidFill>
              </a:ln>
            </p:spPr>
            <p:txBody>
              <a:bodyPr wrap="square" rtlCol="0">
                <a:spAutoFit/>
              </a:bodyPr>
              <a:lstStyle/>
              <a:p>
                <a:pPr algn="ctr"/>
                <a:r>
                  <a:rPr lang="en-GB" sz="1200" dirty="0"/>
                  <a:t>Skills I did use</a:t>
                </a:r>
              </a:p>
            </p:txBody>
          </p:sp>
          <p:sp>
            <p:nvSpPr>
              <p:cNvPr id="34" name="TextBox 33">
                <a:extLst>
                  <a:ext uri="{FF2B5EF4-FFF2-40B4-BE49-F238E27FC236}">
                    <a16:creationId xmlns:a16="http://schemas.microsoft.com/office/drawing/2014/main" id="{876134D0-F221-8506-40AA-0B311B756716}"/>
                  </a:ext>
                </a:extLst>
              </p:cNvPr>
              <p:cNvSpPr txBox="1"/>
              <p:nvPr/>
            </p:nvSpPr>
            <p:spPr>
              <a:xfrm>
                <a:off x="3866884" y="4110785"/>
                <a:ext cx="2680546" cy="358176"/>
              </a:xfrm>
              <a:prstGeom prst="rect">
                <a:avLst/>
              </a:prstGeom>
              <a:noFill/>
              <a:ln>
                <a:solidFill>
                  <a:schemeClr val="bg1"/>
                </a:solidFill>
              </a:ln>
            </p:spPr>
            <p:txBody>
              <a:bodyPr wrap="square" rtlCol="0">
                <a:spAutoFit/>
              </a:bodyPr>
              <a:lstStyle/>
              <a:p>
                <a:pPr algn="ctr"/>
                <a:r>
                  <a:rPr lang="en-GB" sz="1200" dirty="0"/>
                  <a:t>What was the activity you were doing when you used this skill? (you could add this to your Skills Profile)</a:t>
                </a:r>
              </a:p>
            </p:txBody>
          </p:sp>
          <p:sp>
            <p:nvSpPr>
              <p:cNvPr id="35" name="Rectangle 34">
                <a:extLst>
                  <a:ext uri="{FF2B5EF4-FFF2-40B4-BE49-F238E27FC236}">
                    <a16:creationId xmlns:a16="http://schemas.microsoft.com/office/drawing/2014/main" id="{B7F79D02-5708-669B-0524-C4334B3A358A}"/>
                  </a:ext>
                </a:extLst>
              </p:cNvPr>
              <p:cNvSpPr/>
              <p:nvPr/>
            </p:nvSpPr>
            <p:spPr>
              <a:xfrm>
                <a:off x="2889115" y="4679004"/>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9316925-854F-CAEC-769A-1B173DBB77D6}"/>
                  </a:ext>
                </a:extLst>
              </p:cNvPr>
              <p:cNvSpPr/>
              <p:nvPr/>
            </p:nvSpPr>
            <p:spPr>
              <a:xfrm>
                <a:off x="3443443" y="5036151"/>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3C48102-1A6D-C419-DF71-728C4CE483D7}"/>
                  </a:ext>
                </a:extLst>
              </p:cNvPr>
              <p:cNvSpPr/>
              <p:nvPr/>
            </p:nvSpPr>
            <p:spPr>
              <a:xfrm>
                <a:off x="2902369" y="5023464"/>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DC7720D-0D34-672C-DC1C-51CB3E50AC06}"/>
                  </a:ext>
                </a:extLst>
              </p:cNvPr>
              <p:cNvSpPr/>
              <p:nvPr/>
            </p:nvSpPr>
            <p:spPr>
              <a:xfrm>
                <a:off x="2895124" y="5739064"/>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D028303-EF9E-67FD-B62F-DA17238BB567}"/>
                  </a:ext>
                </a:extLst>
              </p:cNvPr>
              <p:cNvSpPr/>
              <p:nvPr/>
            </p:nvSpPr>
            <p:spPr>
              <a:xfrm>
                <a:off x="2859280" y="5365788"/>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59D16DF-14FA-AC9A-5921-44991140E30D}"/>
                  </a:ext>
                </a:extLst>
              </p:cNvPr>
              <p:cNvSpPr/>
              <p:nvPr/>
            </p:nvSpPr>
            <p:spPr>
              <a:xfrm>
                <a:off x="3421736" y="5367486"/>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CD030D00-5987-F476-193A-88C98452408B}"/>
                  </a:ext>
                </a:extLst>
              </p:cNvPr>
              <p:cNvSpPr/>
              <p:nvPr/>
            </p:nvSpPr>
            <p:spPr>
              <a:xfrm>
                <a:off x="3414576" y="5774446"/>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27D6189-31FC-DF5B-5A8D-929C0FED5ED6}"/>
                  </a:ext>
                </a:extLst>
              </p:cNvPr>
              <p:cNvSpPr/>
              <p:nvPr/>
            </p:nvSpPr>
            <p:spPr>
              <a:xfrm>
                <a:off x="3453168" y="4647752"/>
                <a:ext cx="303382" cy="2042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D6BBB6B-4CF2-DEEA-6109-5A4BC4426622}"/>
                  </a:ext>
                </a:extLst>
              </p:cNvPr>
              <p:cNvSpPr/>
              <p:nvPr/>
            </p:nvSpPr>
            <p:spPr>
              <a:xfrm>
                <a:off x="192525" y="4041643"/>
                <a:ext cx="6445455" cy="532266"/>
              </a:xfrm>
              <a:prstGeom prst="rect">
                <a:avLst/>
              </a:prstGeom>
              <a:noFill/>
              <a:ln w="38100">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F07FB027-A5FA-1457-8A53-5D7FACABEB95}"/>
                </a:ext>
              </a:extLst>
            </p:cNvPr>
            <p:cNvSpPr/>
            <p:nvPr/>
          </p:nvSpPr>
          <p:spPr>
            <a:xfrm>
              <a:off x="4662271" y="1152236"/>
              <a:ext cx="286867" cy="151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825BF5E-24C6-D8FE-990B-24CD76BF2353}"/>
                </a:ext>
              </a:extLst>
            </p:cNvPr>
            <p:cNvSpPr/>
            <p:nvPr/>
          </p:nvSpPr>
          <p:spPr>
            <a:xfrm>
              <a:off x="4377653" y="3455336"/>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A10A5F1-89FD-3D53-5D3F-BEDEE56D8EF6}"/>
                </a:ext>
              </a:extLst>
            </p:cNvPr>
            <p:cNvSpPr/>
            <p:nvPr/>
          </p:nvSpPr>
          <p:spPr>
            <a:xfrm>
              <a:off x="5041844" y="2955998"/>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9B7778B-23F6-6AE2-E1AC-8B80A3FF2C90}"/>
                </a:ext>
              </a:extLst>
            </p:cNvPr>
            <p:cNvSpPr/>
            <p:nvPr/>
          </p:nvSpPr>
          <p:spPr>
            <a:xfrm>
              <a:off x="4375404" y="1589513"/>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FF2889-9421-20CD-90F6-61AD32A642E4}"/>
                </a:ext>
              </a:extLst>
            </p:cNvPr>
            <p:cNvSpPr/>
            <p:nvPr/>
          </p:nvSpPr>
          <p:spPr>
            <a:xfrm>
              <a:off x="4898411" y="2040141"/>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6630DE3-BD01-C0C7-E29B-899AC1A90AF2}"/>
                </a:ext>
              </a:extLst>
            </p:cNvPr>
            <p:cNvSpPr/>
            <p:nvPr/>
          </p:nvSpPr>
          <p:spPr>
            <a:xfrm>
              <a:off x="4341919" y="2454584"/>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D814F7E5-A008-B27F-B644-D83C189577F5}"/>
                </a:ext>
              </a:extLst>
            </p:cNvPr>
            <p:cNvSpPr/>
            <p:nvPr/>
          </p:nvSpPr>
          <p:spPr>
            <a:xfrm>
              <a:off x="4346085" y="4816368"/>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D272E62-C2A4-B63D-EEC1-D301B8B35C47}"/>
                </a:ext>
              </a:extLst>
            </p:cNvPr>
            <p:cNvSpPr/>
            <p:nvPr/>
          </p:nvSpPr>
          <p:spPr>
            <a:xfrm>
              <a:off x="4869456" y="5252617"/>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AA43812-7241-AAC5-7664-A09202AE574C}"/>
                </a:ext>
              </a:extLst>
            </p:cNvPr>
            <p:cNvSpPr/>
            <p:nvPr/>
          </p:nvSpPr>
          <p:spPr>
            <a:xfrm>
              <a:off x="4476406" y="5790845"/>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223590E9-380E-632E-1A52-0CD96A670181}"/>
                </a:ext>
              </a:extLst>
            </p:cNvPr>
            <p:cNvSpPr/>
            <p:nvPr/>
          </p:nvSpPr>
          <p:spPr>
            <a:xfrm>
              <a:off x="4375404" y="3894838"/>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4F5DE1F6-BF76-51D7-81CA-893EBB8224B6}"/>
                </a:ext>
              </a:extLst>
            </p:cNvPr>
            <p:cNvSpPr/>
            <p:nvPr/>
          </p:nvSpPr>
          <p:spPr>
            <a:xfrm>
              <a:off x="4440479" y="4376866"/>
              <a:ext cx="286867" cy="22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9DECBA34-D469-F031-6BED-1F6477D574C8}"/>
                </a:ext>
              </a:extLst>
            </p:cNvPr>
            <p:cNvSpPr/>
            <p:nvPr/>
          </p:nvSpPr>
          <p:spPr>
            <a:xfrm>
              <a:off x="7464741" y="2935858"/>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989F0927-5337-8B1D-2C8B-BDCF9E676A60}"/>
                </a:ext>
              </a:extLst>
            </p:cNvPr>
            <p:cNvSpPr/>
            <p:nvPr/>
          </p:nvSpPr>
          <p:spPr>
            <a:xfrm>
              <a:off x="6715587" y="3851215"/>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B2629DE-70A1-C7DD-87E2-65627CDC4DBF}"/>
                </a:ext>
              </a:extLst>
            </p:cNvPr>
            <p:cNvSpPr/>
            <p:nvPr/>
          </p:nvSpPr>
          <p:spPr>
            <a:xfrm>
              <a:off x="6728234" y="3410638"/>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32E5306F-69C6-4F74-90D4-715294FC022B}"/>
                </a:ext>
              </a:extLst>
            </p:cNvPr>
            <p:cNvSpPr/>
            <p:nvPr/>
          </p:nvSpPr>
          <p:spPr>
            <a:xfrm>
              <a:off x="7469341" y="3399177"/>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77EAE7A-D070-8980-3F4F-555A0AD682DE}"/>
                </a:ext>
              </a:extLst>
            </p:cNvPr>
            <p:cNvSpPr/>
            <p:nvPr/>
          </p:nvSpPr>
          <p:spPr>
            <a:xfrm>
              <a:off x="7429799" y="4352662"/>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2DD1FE1-3625-FAF3-3FA7-D299CF8BEA43}"/>
                </a:ext>
              </a:extLst>
            </p:cNvPr>
            <p:cNvSpPr/>
            <p:nvPr/>
          </p:nvSpPr>
          <p:spPr>
            <a:xfrm>
              <a:off x="7462419" y="3892184"/>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04A89BC1-B502-7B8B-F498-DCC9682D74B0}"/>
                </a:ext>
              </a:extLst>
            </p:cNvPr>
            <p:cNvSpPr/>
            <p:nvPr/>
          </p:nvSpPr>
          <p:spPr>
            <a:xfrm>
              <a:off x="6774970" y="4330770"/>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93928B5E-806D-1499-5E5B-732119A8A522}"/>
                </a:ext>
              </a:extLst>
            </p:cNvPr>
            <p:cNvSpPr/>
            <p:nvPr/>
          </p:nvSpPr>
          <p:spPr>
            <a:xfrm>
              <a:off x="6767135" y="2937838"/>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403BB2BD-3327-74D8-5527-5C7C812A8BDD}"/>
                </a:ext>
              </a:extLst>
            </p:cNvPr>
            <p:cNvSpPr/>
            <p:nvPr/>
          </p:nvSpPr>
          <p:spPr>
            <a:xfrm>
              <a:off x="7494375" y="5298492"/>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F84CE2BF-5569-7905-869B-FDF39D4F0A2C}"/>
                </a:ext>
              </a:extLst>
            </p:cNvPr>
            <p:cNvSpPr/>
            <p:nvPr/>
          </p:nvSpPr>
          <p:spPr>
            <a:xfrm>
              <a:off x="6767135" y="5709427"/>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C557E4B1-1F69-3740-6BD0-A0D54FB0C703}"/>
                </a:ext>
              </a:extLst>
            </p:cNvPr>
            <p:cNvSpPr/>
            <p:nvPr/>
          </p:nvSpPr>
          <p:spPr>
            <a:xfrm>
              <a:off x="6747370" y="5276600"/>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2027C34-F08C-4286-45A9-DDEB68795625}"/>
                </a:ext>
              </a:extLst>
            </p:cNvPr>
            <p:cNvSpPr/>
            <p:nvPr/>
          </p:nvSpPr>
          <p:spPr>
            <a:xfrm>
              <a:off x="7479451" y="4825218"/>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DD66FF76-B260-40C8-4E17-1796198834E7}"/>
                </a:ext>
              </a:extLst>
            </p:cNvPr>
            <p:cNvSpPr/>
            <p:nvPr/>
          </p:nvSpPr>
          <p:spPr>
            <a:xfrm>
              <a:off x="7483880" y="5709426"/>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ADBB5C5-30C5-400B-3C02-01F60106D5EF}"/>
                </a:ext>
              </a:extLst>
            </p:cNvPr>
            <p:cNvSpPr/>
            <p:nvPr/>
          </p:nvSpPr>
          <p:spPr>
            <a:xfrm>
              <a:off x="6751395" y="4818228"/>
              <a:ext cx="395565" cy="263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E5796F3E-B1C3-CE69-3FF3-185DD7B3A873}"/>
                </a:ext>
              </a:extLst>
            </p:cNvPr>
            <p:cNvSpPr/>
            <p:nvPr/>
          </p:nvSpPr>
          <p:spPr>
            <a:xfrm>
              <a:off x="7989687" y="990846"/>
              <a:ext cx="3654969" cy="5112729"/>
            </a:xfrm>
            <a:prstGeom prst="rect">
              <a:avLst/>
            </a:prstGeom>
            <a:solidFill>
              <a:schemeClr val="bg1"/>
            </a:solidFill>
            <a:ln w="28575">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832F982C-2A01-0AE0-B77B-C61ABC32875E}"/>
                </a:ext>
              </a:extLst>
            </p:cNvPr>
            <p:cNvCxnSpPr>
              <a:cxnSpLocks/>
            </p:cNvCxnSpPr>
            <p:nvPr/>
          </p:nvCxnSpPr>
          <p:spPr>
            <a:xfrm>
              <a:off x="6581509" y="1475631"/>
              <a:ext cx="5063147"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224D46-08FB-0E48-2166-7B600454ABB4}"/>
                </a:ext>
              </a:extLst>
            </p:cNvPr>
            <p:cNvCxnSpPr>
              <a:cxnSpLocks/>
            </p:cNvCxnSpPr>
            <p:nvPr/>
          </p:nvCxnSpPr>
          <p:spPr>
            <a:xfrm>
              <a:off x="6609961" y="1932831"/>
              <a:ext cx="5012638" cy="0"/>
            </a:xfrm>
            <a:prstGeom prst="line">
              <a:avLst/>
            </a:prstGeom>
            <a:ln w="28575">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6928B93-C6FD-929D-154C-085980933D77}"/>
                </a:ext>
              </a:extLst>
            </p:cNvPr>
            <p:cNvCxnSpPr>
              <a:cxnSpLocks/>
            </p:cNvCxnSpPr>
            <p:nvPr/>
          </p:nvCxnSpPr>
          <p:spPr>
            <a:xfrm>
              <a:off x="6581509" y="2400753"/>
              <a:ext cx="5049968"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3161D89-EADD-CAAC-BB96-076A0493A9AE}"/>
                </a:ext>
              </a:extLst>
            </p:cNvPr>
            <p:cNvCxnSpPr>
              <a:cxnSpLocks/>
            </p:cNvCxnSpPr>
            <p:nvPr/>
          </p:nvCxnSpPr>
          <p:spPr>
            <a:xfrm>
              <a:off x="6609961" y="3789201"/>
              <a:ext cx="5021516"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76887C-FFFE-15E8-67C1-31F0D10F6E0A}"/>
                </a:ext>
              </a:extLst>
            </p:cNvPr>
            <p:cNvCxnSpPr>
              <a:cxnSpLocks/>
            </p:cNvCxnSpPr>
            <p:nvPr/>
          </p:nvCxnSpPr>
          <p:spPr>
            <a:xfrm>
              <a:off x="6581509" y="2860353"/>
              <a:ext cx="5038768"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0A66FE-4B84-3B81-94E3-F1F22462F745}"/>
                </a:ext>
              </a:extLst>
            </p:cNvPr>
            <p:cNvCxnSpPr>
              <a:cxnSpLocks/>
            </p:cNvCxnSpPr>
            <p:nvPr/>
          </p:nvCxnSpPr>
          <p:spPr>
            <a:xfrm>
              <a:off x="6581509" y="3323228"/>
              <a:ext cx="5049968"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D14C387-75E4-45C3-DA1B-64FEA6D740E9}"/>
                </a:ext>
              </a:extLst>
            </p:cNvPr>
            <p:cNvCxnSpPr>
              <a:cxnSpLocks/>
            </p:cNvCxnSpPr>
            <p:nvPr/>
          </p:nvCxnSpPr>
          <p:spPr>
            <a:xfrm>
              <a:off x="6581509" y="4250230"/>
              <a:ext cx="5041090"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407FEA0-2E90-CF4C-07F5-7402DBD4420E}"/>
                </a:ext>
              </a:extLst>
            </p:cNvPr>
            <p:cNvCxnSpPr>
              <a:cxnSpLocks/>
            </p:cNvCxnSpPr>
            <p:nvPr/>
          </p:nvCxnSpPr>
          <p:spPr>
            <a:xfrm>
              <a:off x="6581509" y="4715088"/>
              <a:ext cx="5049968"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06E07AF-9807-AF3E-C13D-569F3069A6A3}"/>
                </a:ext>
              </a:extLst>
            </p:cNvPr>
            <p:cNvCxnSpPr>
              <a:cxnSpLocks/>
            </p:cNvCxnSpPr>
            <p:nvPr/>
          </p:nvCxnSpPr>
          <p:spPr>
            <a:xfrm>
              <a:off x="6609961" y="5175352"/>
              <a:ext cx="5021516"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677F89E-209E-AEDE-9035-057F44085EA9}"/>
                </a:ext>
              </a:extLst>
            </p:cNvPr>
            <p:cNvCxnSpPr>
              <a:cxnSpLocks/>
            </p:cNvCxnSpPr>
            <p:nvPr/>
          </p:nvCxnSpPr>
          <p:spPr>
            <a:xfrm>
              <a:off x="6581509" y="5641162"/>
              <a:ext cx="5049968" cy="0"/>
            </a:xfrm>
            <a:prstGeom prst="line">
              <a:avLst/>
            </a:prstGeom>
            <a:ln w="19050">
              <a:solidFill>
                <a:srgbClr val="009EDE"/>
              </a:solidFill>
            </a:ln>
          </p:spPr>
          <p:style>
            <a:lnRef idx="1">
              <a:schemeClr val="accent1"/>
            </a:lnRef>
            <a:fillRef idx="0">
              <a:schemeClr val="accent1"/>
            </a:fillRef>
            <a:effectRef idx="0">
              <a:schemeClr val="accent1"/>
            </a:effectRef>
            <a:fontRef idx="minor">
              <a:schemeClr val="tx1"/>
            </a:fontRef>
          </p:style>
        </p:cxnSp>
      </p:grpSp>
      <p:pic>
        <p:nvPicPr>
          <p:cNvPr id="7" name="Picture 6" descr="A blue text on a black background&#10;&#10;AI-generated content may be incorrect.">
            <a:extLst>
              <a:ext uri="{FF2B5EF4-FFF2-40B4-BE49-F238E27FC236}">
                <a16:creationId xmlns:a16="http://schemas.microsoft.com/office/drawing/2014/main" id="{C5BA3D0A-9B30-218F-0466-A99F556064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219671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345D2-B76C-83AA-DFBB-D39F27C47F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E2A9A7-5FC9-53FE-35C2-46CE41E9DF60}"/>
              </a:ext>
            </a:extLst>
          </p:cNvPr>
          <p:cNvSpPr/>
          <p:nvPr/>
        </p:nvSpPr>
        <p:spPr>
          <a:xfrm>
            <a:off x="-13691" y="135132"/>
            <a:ext cx="12191999" cy="6176768"/>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F2E52303-9FF1-2490-B457-DF988378E4F3}"/>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BA481086-A25C-B1CD-C8D4-8D2F020F0C4D}"/>
              </a:ext>
            </a:extLst>
          </p:cNvPr>
          <p:cNvSpPr/>
          <p:nvPr/>
        </p:nvSpPr>
        <p:spPr>
          <a:xfrm>
            <a:off x="141214" y="166245"/>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1">
            <a:extLst>
              <a:ext uri="{FF2B5EF4-FFF2-40B4-BE49-F238E27FC236}">
                <a16:creationId xmlns:a16="http://schemas.microsoft.com/office/drawing/2014/main" id="{4E55AEE0-7154-3656-AEC0-1FCBAAAF0E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B4763664-3489-D789-FD42-0AE89A42FBD1}"/>
              </a:ext>
            </a:extLst>
          </p:cNvPr>
          <p:cNvSpPr txBox="1"/>
          <p:nvPr/>
        </p:nvSpPr>
        <p:spPr>
          <a:xfrm>
            <a:off x="4634568" y="6311899"/>
            <a:ext cx="2449690" cy="461665"/>
          </a:xfrm>
          <a:prstGeom prst="rect">
            <a:avLst/>
          </a:prstGeom>
          <a:noFill/>
        </p:spPr>
        <p:txBody>
          <a:bodyPr wrap="square" rtlCol="0">
            <a:spAutoFit/>
          </a:bodyPr>
          <a:lstStyle/>
          <a:p>
            <a:pPr algn="ctr"/>
            <a:r>
              <a:rPr lang="en-GB" sz="2400" b="1" dirty="0">
                <a:solidFill>
                  <a:srgbClr val="FF6600"/>
                </a:solidFill>
                <a:hlinkClick r:id="rId4">
                  <a:extLst>
                    <a:ext uri="{A12FA001-AC4F-418D-AE19-62706E023703}">
                      <ahyp:hlinkClr xmlns:ahyp="http://schemas.microsoft.com/office/drawing/2018/hyperlinkcolor" val="tx"/>
                    </a:ext>
                  </a:extLst>
                </a:hlinkClick>
              </a:rPr>
              <a:t>careerpilot.org.uk</a:t>
            </a:r>
            <a:endParaRPr lang="en-GB" sz="2400" b="1" dirty="0">
              <a:solidFill>
                <a:srgbClr val="FF6600"/>
              </a:solidFill>
            </a:endParaRPr>
          </a:p>
        </p:txBody>
      </p:sp>
      <p:pic>
        <p:nvPicPr>
          <p:cNvPr id="10" name="Graphic 9" descr="Badge 3 with solid fill">
            <a:extLst>
              <a:ext uri="{FF2B5EF4-FFF2-40B4-BE49-F238E27FC236}">
                <a16:creationId xmlns:a16="http://schemas.microsoft.com/office/drawing/2014/main" id="{25763008-0E54-E514-93EE-3D41B1478E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2885" y="10894"/>
            <a:ext cx="646331" cy="646331"/>
          </a:xfrm>
          <a:prstGeom prst="rect">
            <a:avLst/>
          </a:prstGeom>
        </p:spPr>
      </p:pic>
      <p:sp>
        <p:nvSpPr>
          <p:cNvPr id="30" name="Rectangle 29">
            <a:extLst>
              <a:ext uri="{FF2B5EF4-FFF2-40B4-BE49-F238E27FC236}">
                <a16:creationId xmlns:a16="http://schemas.microsoft.com/office/drawing/2014/main" id="{70A426D5-839F-8215-0104-44DE0840D94B}"/>
              </a:ext>
            </a:extLst>
          </p:cNvPr>
          <p:cNvSpPr/>
          <p:nvPr/>
        </p:nvSpPr>
        <p:spPr>
          <a:xfrm>
            <a:off x="-1" y="-10595"/>
            <a:ext cx="12178241" cy="70219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In this session you completed:</a:t>
            </a:r>
          </a:p>
        </p:txBody>
      </p:sp>
      <p:sp>
        <p:nvSpPr>
          <p:cNvPr id="31" name="Rectangle 1">
            <a:extLst>
              <a:ext uri="{FF2B5EF4-FFF2-40B4-BE49-F238E27FC236}">
                <a16:creationId xmlns:a16="http://schemas.microsoft.com/office/drawing/2014/main" id="{44B7F1C5-A8E8-AB7D-E357-0312BEAFE96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Graphic 31" descr="Badge 3 with solid fill">
            <a:extLst>
              <a:ext uri="{FF2B5EF4-FFF2-40B4-BE49-F238E27FC236}">
                <a16:creationId xmlns:a16="http://schemas.microsoft.com/office/drawing/2014/main" id="{55F29F59-3D4C-EF6E-34A3-125D7B5D7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691" y="-23024"/>
            <a:ext cx="646331" cy="646331"/>
          </a:xfrm>
          <a:prstGeom prst="rect">
            <a:avLst/>
          </a:prstGeom>
        </p:spPr>
      </p:pic>
      <p:grpSp>
        <p:nvGrpSpPr>
          <p:cNvPr id="17" name="Group 16">
            <a:extLst>
              <a:ext uri="{FF2B5EF4-FFF2-40B4-BE49-F238E27FC236}">
                <a16:creationId xmlns:a16="http://schemas.microsoft.com/office/drawing/2014/main" id="{D57B52A1-F3CD-8A03-E79D-0E4A3D2A7FE3}"/>
              </a:ext>
            </a:extLst>
          </p:cNvPr>
          <p:cNvGrpSpPr/>
          <p:nvPr/>
        </p:nvGrpSpPr>
        <p:grpSpPr>
          <a:xfrm>
            <a:off x="309474" y="807657"/>
            <a:ext cx="11490418" cy="1892478"/>
            <a:chOff x="309474" y="807657"/>
            <a:chExt cx="11490418" cy="1892478"/>
          </a:xfrm>
        </p:grpSpPr>
        <p:sp>
          <p:nvSpPr>
            <p:cNvPr id="28" name="Rectangle 27">
              <a:extLst>
                <a:ext uri="{FF2B5EF4-FFF2-40B4-BE49-F238E27FC236}">
                  <a16:creationId xmlns:a16="http://schemas.microsoft.com/office/drawing/2014/main" id="{50264275-E44F-95C3-7857-1324B34457AE}"/>
                </a:ext>
              </a:extLst>
            </p:cNvPr>
            <p:cNvSpPr/>
            <p:nvPr/>
          </p:nvSpPr>
          <p:spPr>
            <a:xfrm>
              <a:off x="309474" y="807657"/>
              <a:ext cx="11490418" cy="189247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2F4C123C-5710-2931-0F9A-7E46608E5D4B}"/>
                </a:ext>
              </a:extLst>
            </p:cNvPr>
            <p:cNvSpPr/>
            <p:nvPr/>
          </p:nvSpPr>
          <p:spPr>
            <a:xfrm>
              <a:off x="391248" y="931340"/>
              <a:ext cx="803767"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20" name="Rectangle: Rounded Corners 19">
              <a:extLst>
                <a:ext uri="{FF2B5EF4-FFF2-40B4-BE49-F238E27FC236}">
                  <a16:creationId xmlns:a16="http://schemas.microsoft.com/office/drawing/2014/main" id="{7919445D-13D2-DC9B-4A01-CF770D99B088}"/>
                </a:ext>
              </a:extLst>
            </p:cNvPr>
            <p:cNvSpPr/>
            <p:nvPr/>
          </p:nvSpPr>
          <p:spPr>
            <a:xfrm>
              <a:off x="4606503" y="1037192"/>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800" dirty="0"/>
                <a:t>Use a template to write an email to send to an employer or add your skills to a CV</a:t>
              </a:r>
            </a:p>
          </p:txBody>
        </p:sp>
        <p:pic>
          <p:nvPicPr>
            <p:cNvPr id="22" name="Picture 21">
              <a:extLst>
                <a:ext uri="{FF2B5EF4-FFF2-40B4-BE49-F238E27FC236}">
                  <a16:creationId xmlns:a16="http://schemas.microsoft.com/office/drawing/2014/main" id="{6A81AECB-D1E3-0339-9A5B-749FE150E4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2874" y="983436"/>
              <a:ext cx="2891592" cy="1335773"/>
            </a:xfrm>
            <a:prstGeom prst="rect">
              <a:avLst/>
            </a:prstGeom>
            <a:ln>
              <a:solidFill>
                <a:schemeClr val="accent5">
                  <a:lumMod val="50000"/>
                </a:schemeClr>
              </a:solidFill>
            </a:ln>
            <a:effectLst>
              <a:outerShdw blurRad="63500" sx="102000" sy="102000" algn="ctr" rotWithShape="0">
                <a:prstClr val="black">
                  <a:alpha val="40000"/>
                </a:prstClr>
              </a:outerShdw>
            </a:effectLst>
          </p:spPr>
        </p:pic>
      </p:grpSp>
      <p:grpSp>
        <p:nvGrpSpPr>
          <p:cNvPr id="25" name="Group 24">
            <a:extLst>
              <a:ext uri="{FF2B5EF4-FFF2-40B4-BE49-F238E27FC236}">
                <a16:creationId xmlns:a16="http://schemas.microsoft.com/office/drawing/2014/main" id="{E750C1E7-573E-FB29-779C-F5EE6C454693}"/>
              </a:ext>
            </a:extLst>
          </p:cNvPr>
          <p:cNvGrpSpPr/>
          <p:nvPr/>
        </p:nvGrpSpPr>
        <p:grpSpPr>
          <a:xfrm>
            <a:off x="309474" y="4467053"/>
            <a:ext cx="11490418" cy="1557193"/>
            <a:chOff x="309474" y="4467053"/>
            <a:chExt cx="11490418" cy="1557193"/>
          </a:xfrm>
        </p:grpSpPr>
        <p:grpSp>
          <p:nvGrpSpPr>
            <p:cNvPr id="27" name="Group 26">
              <a:extLst>
                <a:ext uri="{FF2B5EF4-FFF2-40B4-BE49-F238E27FC236}">
                  <a16:creationId xmlns:a16="http://schemas.microsoft.com/office/drawing/2014/main" id="{04DC12A2-6C9B-7A10-199D-1963F1E29BAB}"/>
                </a:ext>
              </a:extLst>
            </p:cNvPr>
            <p:cNvGrpSpPr/>
            <p:nvPr/>
          </p:nvGrpSpPr>
          <p:grpSpPr>
            <a:xfrm>
              <a:off x="402645" y="4535515"/>
              <a:ext cx="11212091" cy="1328176"/>
              <a:chOff x="430579" y="4501181"/>
              <a:chExt cx="11212091" cy="1328176"/>
            </a:xfrm>
          </p:grpSpPr>
          <p:sp>
            <p:nvSpPr>
              <p:cNvPr id="21" name="Oval 20">
                <a:extLst>
                  <a:ext uri="{FF2B5EF4-FFF2-40B4-BE49-F238E27FC236}">
                    <a16:creationId xmlns:a16="http://schemas.microsoft.com/office/drawing/2014/main" id="{97DAC67D-2A9E-26CB-7CAA-AAA3758B4D72}"/>
                  </a:ext>
                </a:extLst>
              </p:cNvPr>
              <p:cNvSpPr/>
              <p:nvPr/>
            </p:nvSpPr>
            <p:spPr>
              <a:xfrm>
                <a:off x="430579" y="4501181"/>
                <a:ext cx="803767"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pic>
            <p:nvPicPr>
              <p:cNvPr id="23" name="Picture 22">
                <a:extLst>
                  <a:ext uri="{FF2B5EF4-FFF2-40B4-BE49-F238E27FC236}">
                    <a16:creationId xmlns:a16="http://schemas.microsoft.com/office/drawing/2014/main" id="{FFFB37DD-D58F-3978-EA29-5382D8B2F073}"/>
                  </a:ext>
                </a:extLst>
              </p:cNvPr>
              <p:cNvPicPr>
                <a:picLocks noChangeAspect="1"/>
              </p:cNvPicPr>
              <p:nvPr/>
            </p:nvPicPr>
            <p:blipFill>
              <a:blip r:embed="rId8"/>
              <a:stretch>
                <a:fillRect/>
              </a:stretch>
            </p:blipFill>
            <p:spPr>
              <a:xfrm>
                <a:off x="2228144" y="4531554"/>
                <a:ext cx="1216920" cy="1297803"/>
              </a:xfrm>
              <a:prstGeom prst="rect">
                <a:avLst/>
              </a:prstGeom>
              <a:ln>
                <a:noFill/>
              </a:ln>
              <a:effectLst>
                <a:outerShdw blurRad="190500" algn="tl" rotWithShape="0">
                  <a:srgbClr val="000000">
                    <a:alpha val="70000"/>
                  </a:srgbClr>
                </a:outerShdw>
              </a:effectLst>
            </p:spPr>
          </p:pic>
          <p:sp>
            <p:nvSpPr>
              <p:cNvPr id="24" name="Rectangle: Rounded Corners 23">
                <a:extLst>
                  <a:ext uri="{FF2B5EF4-FFF2-40B4-BE49-F238E27FC236}">
                    <a16:creationId xmlns:a16="http://schemas.microsoft.com/office/drawing/2014/main" id="{87A68C9E-C68F-0D29-584A-BB400D90D690}"/>
                  </a:ext>
                </a:extLst>
              </p:cNvPr>
              <p:cNvSpPr/>
              <p:nvPr/>
            </p:nvSpPr>
            <p:spPr>
              <a:xfrm>
                <a:off x="4668444" y="4586300"/>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800" dirty="0"/>
                  <a:t>Comment on  what you have learnt through a quiz/survey</a:t>
                </a:r>
              </a:p>
            </p:txBody>
          </p:sp>
        </p:grpSp>
        <p:sp>
          <p:nvSpPr>
            <p:cNvPr id="34" name="Rectangle 33">
              <a:extLst>
                <a:ext uri="{FF2B5EF4-FFF2-40B4-BE49-F238E27FC236}">
                  <a16:creationId xmlns:a16="http://schemas.microsoft.com/office/drawing/2014/main" id="{FA967CD1-3D61-35F3-1FBC-4E15D2F357C5}"/>
                </a:ext>
              </a:extLst>
            </p:cNvPr>
            <p:cNvSpPr/>
            <p:nvPr/>
          </p:nvSpPr>
          <p:spPr>
            <a:xfrm>
              <a:off x="309474" y="4467053"/>
              <a:ext cx="11490418" cy="15571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241E2170-2A27-55FC-DAFE-1088168D5A87}"/>
              </a:ext>
            </a:extLst>
          </p:cNvPr>
          <p:cNvGrpSpPr/>
          <p:nvPr/>
        </p:nvGrpSpPr>
        <p:grpSpPr>
          <a:xfrm>
            <a:off x="309474" y="2807563"/>
            <a:ext cx="11490418" cy="1557193"/>
            <a:chOff x="309474" y="2807563"/>
            <a:chExt cx="11490418" cy="1557193"/>
          </a:xfrm>
        </p:grpSpPr>
        <p:sp>
          <p:nvSpPr>
            <p:cNvPr id="15" name="Oval 14">
              <a:extLst>
                <a:ext uri="{FF2B5EF4-FFF2-40B4-BE49-F238E27FC236}">
                  <a16:creationId xmlns:a16="http://schemas.microsoft.com/office/drawing/2014/main" id="{01BE4040-9956-E7B0-7266-3C7A97C43C9E}"/>
                </a:ext>
              </a:extLst>
            </p:cNvPr>
            <p:cNvSpPr/>
            <p:nvPr/>
          </p:nvSpPr>
          <p:spPr>
            <a:xfrm>
              <a:off x="402645" y="2955972"/>
              <a:ext cx="803767"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grpSp>
          <p:nvGrpSpPr>
            <p:cNvPr id="16" name="Group 15">
              <a:extLst>
                <a:ext uri="{FF2B5EF4-FFF2-40B4-BE49-F238E27FC236}">
                  <a16:creationId xmlns:a16="http://schemas.microsoft.com/office/drawing/2014/main" id="{DED343B7-E261-4BEF-9BE6-2358DBD5C52E}"/>
                </a:ext>
              </a:extLst>
            </p:cNvPr>
            <p:cNvGrpSpPr/>
            <p:nvPr/>
          </p:nvGrpSpPr>
          <p:grpSpPr>
            <a:xfrm>
              <a:off x="309474" y="2807563"/>
              <a:ext cx="11490418" cy="1557193"/>
              <a:chOff x="309474" y="2807563"/>
              <a:chExt cx="11490418" cy="1557193"/>
            </a:xfrm>
          </p:grpSpPr>
          <p:sp>
            <p:nvSpPr>
              <p:cNvPr id="9" name="Rectangle: Rounded Corners 8">
                <a:extLst>
                  <a:ext uri="{FF2B5EF4-FFF2-40B4-BE49-F238E27FC236}">
                    <a16:creationId xmlns:a16="http://schemas.microsoft.com/office/drawing/2014/main" id="{3BF5F506-DECB-DCC8-D07D-F57869F34001}"/>
                  </a:ext>
                </a:extLst>
              </p:cNvPr>
              <p:cNvSpPr/>
              <p:nvPr/>
            </p:nvSpPr>
            <p:spPr>
              <a:xfrm>
                <a:off x="4634129" y="2926694"/>
                <a:ext cx="6974226" cy="1313378"/>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800" dirty="0">
                    <a:solidFill>
                      <a:schemeClr val="bg1"/>
                    </a:solidFill>
                  </a:rPr>
                  <a:t>Consider how to check organisational arrangements to help you have a successful placement</a:t>
                </a:r>
              </a:p>
            </p:txBody>
          </p:sp>
          <p:sp>
            <p:nvSpPr>
              <p:cNvPr id="11" name="Rectangle 10">
                <a:extLst>
                  <a:ext uri="{FF2B5EF4-FFF2-40B4-BE49-F238E27FC236}">
                    <a16:creationId xmlns:a16="http://schemas.microsoft.com/office/drawing/2014/main" id="{600445F4-DE5A-CD64-39A4-36FE321CA102}"/>
                  </a:ext>
                </a:extLst>
              </p:cNvPr>
              <p:cNvSpPr/>
              <p:nvPr/>
            </p:nvSpPr>
            <p:spPr>
              <a:xfrm>
                <a:off x="309474" y="2807563"/>
                <a:ext cx="11490418" cy="15571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B776EB28-F509-E3AD-D6E9-A1D1685508D2}"/>
                  </a:ext>
                </a:extLst>
              </p:cNvPr>
              <p:cNvPicPr>
                <a:picLocks noChangeAspect="1"/>
              </p:cNvPicPr>
              <p:nvPr/>
            </p:nvPicPr>
            <p:blipFill>
              <a:blip r:embed="rId9"/>
              <a:stretch>
                <a:fillRect/>
              </a:stretch>
            </p:blipFill>
            <p:spPr>
              <a:xfrm>
                <a:off x="1390500" y="2954308"/>
                <a:ext cx="2827845" cy="1258151"/>
              </a:xfrm>
              <a:prstGeom prst="rect">
                <a:avLst/>
              </a:prstGeom>
              <a:ln>
                <a:solidFill>
                  <a:schemeClr val="accent5">
                    <a:lumMod val="50000"/>
                  </a:schemeClr>
                </a:solidFill>
              </a:ln>
              <a:effectLst>
                <a:outerShdw blurRad="63500" sx="102000" sy="102000" algn="ctr" rotWithShape="0">
                  <a:prstClr val="black">
                    <a:alpha val="40000"/>
                  </a:prstClr>
                </a:outerShdw>
              </a:effectLst>
            </p:spPr>
          </p:pic>
        </p:grpSp>
      </p:grpSp>
      <p:pic>
        <p:nvPicPr>
          <p:cNvPr id="6" name="Picture 5" descr="A blue text on a black background&#10;&#10;AI-generated content may be incorrect.">
            <a:extLst>
              <a:ext uri="{FF2B5EF4-FFF2-40B4-BE49-F238E27FC236}">
                <a16:creationId xmlns:a16="http://schemas.microsoft.com/office/drawing/2014/main" id="{F90E2944-73C2-276A-8AA4-0B33928C98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Star: 32 Points 2">
            <a:extLst>
              <a:ext uri="{FF2B5EF4-FFF2-40B4-BE49-F238E27FC236}">
                <a16:creationId xmlns:a16="http://schemas.microsoft.com/office/drawing/2014/main" id="{BA3982D4-854E-E76C-F4DF-94B8C9B40B64}"/>
              </a:ext>
            </a:extLst>
          </p:cNvPr>
          <p:cNvSpPr/>
          <p:nvPr/>
        </p:nvSpPr>
        <p:spPr>
          <a:xfrm>
            <a:off x="2870692" y="1113435"/>
            <a:ext cx="6322423" cy="4476903"/>
          </a:xfrm>
          <a:prstGeom prst="star32">
            <a:avLst/>
          </a:prstGeom>
          <a:solidFill>
            <a:srgbClr val="C8E9F0"/>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 are a star </a:t>
            </a:r>
          </a:p>
          <a:p>
            <a:pPr algn="ctr"/>
            <a:endParaRPr lang="en-GB" sz="3200" dirty="0">
              <a:solidFill>
                <a:schemeClr val="tx1"/>
              </a:solidFill>
            </a:endParaRPr>
          </a:p>
          <a:p>
            <a:pPr algn="ctr"/>
            <a:r>
              <a:rPr lang="en-GB" sz="3200" dirty="0">
                <a:solidFill>
                  <a:schemeClr val="tx1"/>
                </a:solidFill>
              </a:rPr>
              <a:t>well done</a:t>
            </a:r>
          </a:p>
          <a:p>
            <a:pPr algn="ctr"/>
            <a:endParaRPr lang="en-GB" sz="3200" dirty="0">
              <a:solidFill>
                <a:schemeClr val="tx1"/>
              </a:solidFill>
            </a:endParaRPr>
          </a:p>
          <a:p>
            <a:pPr algn="ctr"/>
            <a:r>
              <a:rPr lang="en-GB" sz="3200" dirty="0">
                <a:solidFill>
                  <a:schemeClr val="tx1"/>
                </a:solidFill>
              </a:rPr>
              <a:t>and GOOD LUCK!</a:t>
            </a:r>
          </a:p>
        </p:txBody>
      </p:sp>
    </p:spTree>
    <p:extLst>
      <p:ext uri="{BB962C8B-B14F-4D97-AF65-F5344CB8AC3E}">
        <p14:creationId xmlns:p14="http://schemas.microsoft.com/office/powerpoint/2010/main" val="22456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ECE9-6BE8-B464-A214-95B8415695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D2D613-E7E2-4987-57B7-ED6AACCE0318}"/>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36FEB07F-0440-E7DC-A5A5-2415C0FA14ED}"/>
              </a:ext>
            </a:extLst>
          </p:cNvPr>
          <p:cNvSpPr/>
          <p:nvPr/>
        </p:nvSpPr>
        <p:spPr>
          <a:xfrm>
            <a:off x="161862" y="6425297"/>
            <a:ext cx="133264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BAE8E047-13BF-F95B-63A7-80E0CAFC0851}"/>
              </a:ext>
            </a:extLst>
          </p:cNvPr>
          <p:cNvSpPr/>
          <p:nvPr/>
        </p:nvSpPr>
        <p:spPr>
          <a:xfrm>
            <a:off x="161862" y="160522"/>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B51C772-94BD-388C-8C3E-DC7A310A4C29}"/>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What now – Digital Postcard?</a:t>
            </a:r>
          </a:p>
        </p:txBody>
      </p:sp>
      <p:sp>
        <p:nvSpPr>
          <p:cNvPr id="41" name="Rectangle 1">
            <a:extLst>
              <a:ext uri="{FF2B5EF4-FFF2-40B4-BE49-F238E27FC236}">
                <a16:creationId xmlns:a16="http://schemas.microsoft.com/office/drawing/2014/main" id="{4180E2B6-E16D-39D9-3D85-36830DCED8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61674662-C79E-70B5-8086-4D01B5D24E8E}"/>
              </a:ext>
            </a:extLst>
          </p:cNvPr>
          <p:cNvSpPr txBox="1"/>
          <p:nvPr/>
        </p:nvSpPr>
        <p:spPr>
          <a:xfrm>
            <a:off x="4634568" y="6311899"/>
            <a:ext cx="2449690" cy="461665"/>
          </a:xfrm>
          <a:prstGeom prst="rect">
            <a:avLst/>
          </a:prstGeom>
          <a:noFill/>
        </p:spPr>
        <p:txBody>
          <a:bodyPr wrap="square" rtlCol="0">
            <a:spAutoFit/>
          </a:bodyPr>
          <a:lstStyle/>
          <a:p>
            <a:pPr algn="ctr"/>
            <a:r>
              <a:rPr lang="en-GB" sz="2400" b="1" dirty="0">
                <a:solidFill>
                  <a:srgbClr val="FF6600"/>
                </a:solidFill>
                <a:hlinkClick r:id="rId4">
                  <a:extLst>
                    <a:ext uri="{A12FA001-AC4F-418D-AE19-62706E023703}">
                      <ahyp:hlinkClr xmlns:ahyp="http://schemas.microsoft.com/office/drawing/2018/hyperlinkcolor" val="tx"/>
                    </a:ext>
                  </a:extLst>
                </a:hlinkClick>
              </a:rPr>
              <a:t>careerpilot.org.uk</a:t>
            </a:r>
            <a:endParaRPr lang="en-GB" sz="2400" b="1" dirty="0">
              <a:solidFill>
                <a:srgbClr val="FF6600"/>
              </a:solidFill>
            </a:endParaRPr>
          </a:p>
        </p:txBody>
      </p:sp>
      <p:sp>
        <p:nvSpPr>
          <p:cNvPr id="20" name="Freeform 3">
            <a:extLst>
              <a:ext uri="{FF2B5EF4-FFF2-40B4-BE49-F238E27FC236}">
                <a16:creationId xmlns:a16="http://schemas.microsoft.com/office/drawing/2014/main" id="{BD4060A9-E81E-8605-F649-D101C2AEF50E}"/>
              </a:ext>
            </a:extLst>
          </p:cNvPr>
          <p:cNvSpPr/>
          <p:nvPr/>
        </p:nvSpPr>
        <p:spPr>
          <a:xfrm>
            <a:off x="835574" y="158392"/>
            <a:ext cx="1529940" cy="905092"/>
          </a:xfrm>
          <a:custGeom>
            <a:avLst/>
            <a:gdLst/>
            <a:ahLst/>
            <a:cxnLst/>
            <a:rect l="l" t="t" r="r" b="b"/>
            <a:pathLst>
              <a:path w="3024000" h="1973847">
                <a:moveTo>
                  <a:pt x="0" y="0"/>
                </a:moveTo>
                <a:lnTo>
                  <a:pt x="3024000" y="0"/>
                </a:lnTo>
                <a:lnTo>
                  <a:pt x="3024000" y="1973847"/>
                </a:lnTo>
                <a:lnTo>
                  <a:pt x="0" y="19738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8" name="Graphic 7" descr="Badge 3 with solid fill">
            <a:extLst>
              <a:ext uri="{FF2B5EF4-FFF2-40B4-BE49-F238E27FC236}">
                <a16:creationId xmlns:a16="http://schemas.microsoft.com/office/drawing/2014/main" id="{514AD560-053F-D5B2-0D69-DD1B7686EB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690" y="49767"/>
            <a:ext cx="646331" cy="646331"/>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465F42BD-8B06-D8C5-4866-4B19DEB1A3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pic>
        <p:nvPicPr>
          <p:cNvPr id="15" name="Picture 14">
            <a:extLst>
              <a:ext uri="{FF2B5EF4-FFF2-40B4-BE49-F238E27FC236}">
                <a16:creationId xmlns:a16="http://schemas.microsoft.com/office/drawing/2014/main" id="{ACAFF2BE-5EF7-172E-480A-14C7F43FFB76}"/>
              </a:ext>
            </a:extLst>
          </p:cNvPr>
          <p:cNvPicPr>
            <a:picLocks noChangeAspect="1"/>
          </p:cNvPicPr>
          <p:nvPr/>
        </p:nvPicPr>
        <p:blipFill>
          <a:blip r:embed="rId10"/>
          <a:stretch>
            <a:fillRect/>
          </a:stretch>
        </p:blipFill>
        <p:spPr>
          <a:xfrm>
            <a:off x="8933597" y="899338"/>
            <a:ext cx="2804182" cy="3742236"/>
          </a:xfrm>
          <a:prstGeom prst="rect">
            <a:avLst/>
          </a:prstGeom>
          <a:ln>
            <a:solidFill>
              <a:srgbClr val="29629C"/>
            </a:solidFill>
          </a:ln>
        </p:spPr>
      </p:pic>
      <p:pic>
        <p:nvPicPr>
          <p:cNvPr id="9" name="Picture 8">
            <a:extLst>
              <a:ext uri="{FF2B5EF4-FFF2-40B4-BE49-F238E27FC236}">
                <a16:creationId xmlns:a16="http://schemas.microsoft.com/office/drawing/2014/main" id="{47E63AAA-2244-6869-82F0-325C4962B773}"/>
              </a:ext>
            </a:extLst>
          </p:cNvPr>
          <p:cNvPicPr>
            <a:picLocks noChangeAspect="1"/>
          </p:cNvPicPr>
          <p:nvPr/>
        </p:nvPicPr>
        <p:blipFill>
          <a:blip r:embed="rId11"/>
          <a:stretch>
            <a:fillRect/>
          </a:stretch>
        </p:blipFill>
        <p:spPr>
          <a:xfrm>
            <a:off x="326916" y="1221875"/>
            <a:ext cx="8260493" cy="4772376"/>
          </a:xfrm>
          <a:prstGeom prst="rect">
            <a:avLst/>
          </a:prstGeom>
          <a:ln w="28575">
            <a:solidFill>
              <a:srgbClr val="29629C"/>
            </a:solidFill>
          </a:ln>
        </p:spPr>
      </p:pic>
    </p:spTree>
    <p:extLst>
      <p:ext uri="{BB962C8B-B14F-4D97-AF65-F5344CB8AC3E}">
        <p14:creationId xmlns:p14="http://schemas.microsoft.com/office/powerpoint/2010/main" val="11762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1EC3-F6CD-C0E4-A1C6-5F5CD2FD76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125538-3FB3-98BE-579A-DFEA66D62BFD}"/>
              </a:ext>
            </a:extLst>
          </p:cNvPr>
          <p:cNvSpPr/>
          <p:nvPr/>
        </p:nvSpPr>
        <p:spPr>
          <a:xfrm>
            <a:off x="-13691" y="135132"/>
            <a:ext cx="12191999" cy="6176768"/>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CEE13534-D61A-7569-4B94-285EB615D834}"/>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DE999FBA-C557-F439-A372-54BED49E7AD5}"/>
              </a:ext>
            </a:extLst>
          </p:cNvPr>
          <p:cNvSpPr/>
          <p:nvPr/>
        </p:nvSpPr>
        <p:spPr>
          <a:xfrm>
            <a:off x="141214" y="166245"/>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1">
            <a:extLst>
              <a:ext uri="{FF2B5EF4-FFF2-40B4-BE49-F238E27FC236}">
                <a16:creationId xmlns:a16="http://schemas.microsoft.com/office/drawing/2014/main" id="{C60A1C82-66D3-9B66-FD4F-FB00DC6CDA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65F9116A-BC79-3E32-99D1-31408691C264}"/>
              </a:ext>
            </a:extLst>
          </p:cNvPr>
          <p:cNvSpPr txBox="1"/>
          <p:nvPr/>
        </p:nvSpPr>
        <p:spPr>
          <a:xfrm>
            <a:off x="4634568" y="6311899"/>
            <a:ext cx="2449690" cy="461665"/>
          </a:xfrm>
          <a:prstGeom prst="rect">
            <a:avLst/>
          </a:prstGeom>
          <a:noFill/>
        </p:spPr>
        <p:txBody>
          <a:bodyPr wrap="square" rtlCol="0">
            <a:spAutoFit/>
          </a:bodyPr>
          <a:lstStyle/>
          <a:p>
            <a:pPr algn="ctr"/>
            <a:r>
              <a:rPr lang="en-GB" sz="2400" b="1" dirty="0">
                <a:solidFill>
                  <a:srgbClr val="FF6600"/>
                </a:solidFill>
                <a:hlinkClick r:id="rId4">
                  <a:extLst>
                    <a:ext uri="{A12FA001-AC4F-418D-AE19-62706E023703}">
                      <ahyp:hlinkClr xmlns:ahyp="http://schemas.microsoft.com/office/drawing/2018/hyperlinkcolor" val="tx"/>
                    </a:ext>
                  </a:extLst>
                </a:hlinkClick>
              </a:rPr>
              <a:t>careerpilot.org.uk</a:t>
            </a:r>
            <a:endParaRPr lang="en-GB" sz="2400" b="1" dirty="0">
              <a:solidFill>
                <a:srgbClr val="FF6600"/>
              </a:solidFill>
            </a:endParaRPr>
          </a:p>
        </p:txBody>
      </p:sp>
      <p:pic>
        <p:nvPicPr>
          <p:cNvPr id="10" name="Graphic 9" descr="Badge 3 with solid fill">
            <a:extLst>
              <a:ext uri="{FF2B5EF4-FFF2-40B4-BE49-F238E27FC236}">
                <a16:creationId xmlns:a16="http://schemas.microsoft.com/office/drawing/2014/main" id="{BE797F1F-92F5-7B34-4E8D-DFC6566D0E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2885" y="10894"/>
            <a:ext cx="646331" cy="646331"/>
          </a:xfrm>
          <a:prstGeom prst="rect">
            <a:avLst/>
          </a:prstGeom>
        </p:spPr>
      </p:pic>
      <p:sp>
        <p:nvSpPr>
          <p:cNvPr id="30" name="Rectangle 29">
            <a:extLst>
              <a:ext uri="{FF2B5EF4-FFF2-40B4-BE49-F238E27FC236}">
                <a16:creationId xmlns:a16="http://schemas.microsoft.com/office/drawing/2014/main" id="{57EDDDBE-10E7-B846-A6FA-6323A126D61C}"/>
              </a:ext>
            </a:extLst>
          </p:cNvPr>
          <p:cNvSpPr/>
          <p:nvPr/>
        </p:nvSpPr>
        <p:spPr>
          <a:xfrm>
            <a:off x="-1" y="-10595"/>
            <a:ext cx="12178241" cy="70219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In this session you will:</a:t>
            </a:r>
          </a:p>
        </p:txBody>
      </p:sp>
      <p:sp>
        <p:nvSpPr>
          <p:cNvPr id="31" name="Rectangle 1">
            <a:extLst>
              <a:ext uri="{FF2B5EF4-FFF2-40B4-BE49-F238E27FC236}">
                <a16:creationId xmlns:a16="http://schemas.microsoft.com/office/drawing/2014/main" id="{A7BE5449-9DB4-1C77-2083-3ABE0278B0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Graphic 31" descr="Badge 3 with solid fill">
            <a:extLst>
              <a:ext uri="{FF2B5EF4-FFF2-40B4-BE49-F238E27FC236}">
                <a16:creationId xmlns:a16="http://schemas.microsoft.com/office/drawing/2014/main" id="{E29E4FE0-3151-F95A-3EE8-02958303F8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691" y="-23024"/>
            <a:ext cx="646331" cy="646331"/>
          </a:xfrm>
          <a:prstGeom prst="rect">
            <a:avLst/>
          </a:prstGeom>
        </p:spPr>
      </p:pic>
      <p:grpSp>
        <p:nvGrpSpPr>
          <p:cNvPr id="17" name="Group 16">
            <a:extLst>
              <a:ext uri="{FF2B5EF4-FFF2-40B4-BE49-F238E27FC236}">
                <a16:creationId xmlns:a16="http://schemas.microsoft.com/office/drawing/2014/main" id="{00326AEE-226A-C686-B847-B03D7FEC51E4}"/>
              </a:ext>
            </a:extLst>
          </p:cNvPr>
          <p:cNvGrpSpPr/>
          <p:nvPr/>
        </p:nvGrpSpPr>
        <p:grpSpPr>
          <a:xfrm>
            <a:off x="309474" y="807657"/>
            <a:ext cx="11490418" cy="1892478"/>
            <a:chOff x="309474" y="807657"/>
            <a:chExt cx="11490418" cy="1892478"/>
          </a:xfrm>
        </p:grpSpPr>
        <p:sp>
          <p:nvSpPr>
            <p:cNvPr id="28" name="Rectangle 27">
              <a:extLst>
                <a:ext uri="{FF2B5EF4-FFF2-40B4-BE49-F238E27FC236}">
                  <a16:creationId xmlns:a16="http://schemas.microsoft.com/office/drawing/2014/main" id="{4D4F59C6-7767-EF3D-F084-672BFCC8655E}"/>
                </a:ext>
              </a:extLst>
            </p:cNvPr>
            <p:cNvSpPr/>
            <p:nvPr/>
          </p:nvSpPr>
          <p:spPr>
            <a:xfrm>
              <a:off x="309474" y="807657"/>
              <a:ext cx="11490418" cy="189247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62194936-5135-FA43-8801-BE63CCCDDAAA}"/>
                </a:ext>
              </a:extLst>
            </p:cNvPr>
            <p:cNvSpPr/>
            <p:nvPr/>
          </p:nvSpPr>
          <p:spPr>
            <a:xfrm>
              <a:off x="391248" y="931340"/>
              <a:ext cx="803767"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20" name="Rectangle: Rounded Corners 19">
              <a:extLst>
                <a:ext uri="{FF2B5EF4-FFF2-40B4-BE49-F238E27FC236}">
                  <a16:creationId xmlns:a16="http://schemas.microsoft.com/office/drawing/2014/main" id="{FF9128AD-EA32-81C1-B6A8-4404C7FBAA03}"/>
                </a:ext>
              </a:extLst>
            </p:cNvPr>
            <p:cNvSpPr/>
            <p:nvPr/>
          </p:nvSpPr>
          <p:spPr>
            <a:xfrm>
              <a:off x="4606503" y="1037192"/>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800" dirty="0"/>
                <a:t>Use a template to write an email to send to an employer or add your skills to a CV</a:t>
              </a:r>
            </a:p>
          </p:txBody>
        </p:sp>
        <p:pic>
          <p:nvPicPr>
            <p:cNvPr id="22" name="Picture 21">
              <a:extLst>
                <a:ext uri="{FF2B5EF4-FFF2-40B4-BE49-F238E27FC236}">
                  <a16:creationId xmlns:a16="http://schemas.microsoft.com/office/drawing/2014/main" id="{2FDB7AB2-6D07-5FD0-03B1-B1314BBA74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2874" y="983436"/>
              <a:ext cx="2891592" cy="1335773"/>
            </a:xfrm>
            <a:prstGeom prst="rect">
              <a:avLst/>
            </a:prstGeom>
            <a:ln>
              <a:solidFill>
                <a:schemeClr val="accent5">
                  <a:lumMod val="50000"/>
                </a:schemeClr>
              </a:solidFill>
            </a:ln>
            <a:effectLst>
              <a:outerShdw blurRad="63500" sx="102000" sy="102000" algn="ctr" rotWithShape="0">
                <a:prstClr val="black">
                  <a:alpha val="40000"/>
                </a:prstClr>
              </a:outerShdw>
            </a:effectLst>
          </p:spPr>
        </p:pic>
      </p:grpSp>
      <p:grpSp>
        <p:nvGrpSpPr>
          <p:cNvPr id="25" name="Group 24">
            <a:extLst>
              <a:ext uri="{FF2B5EF4-FFF2-40B4-BE49-F238E27FC236}">
                <a16:creationId xmlns:a16="http://schemas.microsoft.com/office/drawing/2014/main" id="{CBC1BC72-FE84-0BF6-29CC-FF2E56D1F19B}"/>
              </a:ext>
            </a:extLst>
          </p:cNvPr>
          <p:cNvGrpSpPr/>
          <p:nvPr/>
        </p:nvGrpSpPr>
        <p:grpSpPr>
          <a:xfrm>
            <a:off x="309474" y="4467053"/>
            <a:ext cx="11490418" cy="1557193"/>
            <a:chOff x="309474" y="4467053"/>
            <a:chExt cx="11490418" cy="1557193"/>
          </a:xfrm>
        </p:grpSpPr>
        <p:grpSp>
          <p:nvGrpSpPr>
            <p:cNvPr id="27" name="Group 26">
              <a:extLst>
                <a:ext uri="{FF2B5EF4-FFF2-40B4-BE49-F238E27FC236}">
                  <a16:creationId xmlns:a16="http://schemas.microsoft.com/office/drawing/2014/main" id="{6CBFB71E-896F-D471-3D6A-7F395DC5E05E}"/>
                </a:ext>
              </a:extLst>
            </p:cNvPr>
            <p:cNvGrpSpPr/>
            <p:nvPr/>
          </p:nvGrpSpPr>
          <p:grpSpPr>
            <a:xfrm>
              <a:off x="402645" y="4535515"/>
              <a:ext cx="11212091" cy="1328176"/>
              <a:chOff x="430579" y="4501181"/>
              <a:chExt cx="11212091" cy="1328176"/>
            </a:xfrm>
          </p:grpSpPr>
          <p:sp>
            <p:nvSpPr>
              <p:cNvPr id="21" name="Oval 20">
                <a:extLst>
                  <a:ext uri="{FF2B5EF4-FFF2-40B4-BE49-F238E27FC236}">
                    <a16:creationId xmlns:a16="http://schemas.microsoft.com/office/drawing/2014/main" id="{AEF483A9-3BA5-7316-76DD-D8D8F4BA10B8}"/>
                  </a:ext>
                </a:extLst>
              </p:cNvPr>
              <p:cNvSpPr/>
              <p:nvPr/>
            </p:nvSpPr>
            <p:spPr>
              <a:xfrm>
                <a:off x="430579" y="4501181"/>
                <a:ext cx="803767"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pic>
            <p:nvPicPr>
              <p:cNvPr id="23" name="Picture 22">
                <a:extLst>
                  <a:ext uri="{FF2B5EF4-FFF2-40B4-BE49-F238E27FC236}">
                    <a16:creationId xmlns:a16="http://schemas.microsoft.com/office/drawing/2014/main" id="{4F641F07-2805-8F24-5A85-4E3D91047E5F}"/>
                  </a:ext>
                </a:extLst>
              </p:cNvPr>
              <p:cNvPicPr>
                <a:picLocks noChangeAspect="1"/>
              </p:cNvPicPr>
              <p:nvPr/>
            </p:nvPicPr>
            <p:blipFill>
              <a:blip r:embed="rId8"/>
              <a:stretch>
                <a:fillRect/>
              </a:stretch>
            </p:blipFill>
            <p:spPr>
              <a:xfrm>
                <a:off x="2228144" y="4531554"/>
                <a:ext cx="1216920" cy="1297803"/>
              </a:xfrm>
              <a:prstGeom prst="rect">
                <a:avLst/>
              </a:prstGeom>
              <a:ln>
                <a:noFill/>
              </a:ln>
              <a:effectLst>
                <a:outerShdw blurRad="190500" algn="tl" rotWithShape="0">
                  <a:srgbClr val="000000">
                    <a:alpha val="70000"/>
                  </a:srgbClr>
                </a:outerShdw>
              </a:effectLst>
            </p:spPr>
          </p:pic>
          <p:sp>
            <p:nvSpPr>
              <p:cNvPr id="24" name="Rectangle: Rounded Corners 23">
                <a:extLst>
                  <a:ext uri="{FF2B5EF4-FFF2-40B4-BE49-F238E27FC236}">
                    <a16:creationId xmlns:a16="http://schemas.microsoft.com/office/drawing/2014/main" id="{0003161D-7F87-CD36-A997-F0CAAC57ECCF}"/>
                  </a:ext>
                </a:extLst>
              </p:cNvPr>
              <p:cNvSpPr/>
              <p:nvPr/>
            </p:nvSpPr>
            <p:spPr>
              <a:xfrm>
                <a:off x="4668444" y="4586300"/>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800" dirty="0"/>
                  <a:t>Comment on  what you have learnt through a quiz/survey</a:t>
                </a:r>
              </a:p>
            </p:txBody>
          </p:sp>
        </p:grpSp>
        <p:sp>
          <p:nvSpPr>
            <p:cNvPr id="34" name="Rectangle 33">
              <a:extLst>
                <a:ext uri="{FF2B5EF4-FFF2-40B4-BE49-F238E27FC236}">
                  <a16:creationId xmlns:a16="http://schemas.microsoft.com/office/drawing/2014/main" id="{F5A50944-9562-639B-656F-B9A8C60345FE}"/>
                </a:ext>
              </a:extLst>
            </p:cNvPr>
            <p:cNvSpPr/>
            <p:nvPr/>
          </p:nvSpPr>
          <p:spPr>
            <a:xfrm>
              <a:off x="309474" y="4467053"/>
              <a:ext cx="11490418" cy="15571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0306C79D-601E-9A1E-A96F-70664B18DEBC}"/>
              </a:ext>
            </a:extLst>
          </p:cNvPr>
          <p:cNvGrpSpPr/>
          <p:nvPr/>
        </p:nvGrpSpPr>
        <p:grpSpPr>
          <a:xfrm>
            <a:off x="309474" y="2807563"/>
            <a:ext cx="11490418" cy="1557193"/>
            <a:chOff x="309474" y="2807563"/>
            <a:chExt cx="11490418" cy="1557193"/>
          </a:xfrm>
        </p:grpSpPr>
        <p:sp>
          <p:nvSpPr>
            <p:cNvPr id="15" name="Oval 14">
              <a:extLst>
                <a:ext uri="{FF2B5EF4-FFF2-40B4-BE49-F238E27FC236}">
                  <a16:creationId xmlns:a16="http://schemas.microsoft.com/office/drawing/2014/main" id="{289A0CB0-64E8-680D-EA08-80012FF63FF2}"/>
                </a:ext>
              </a:extLst>
            </p:cNvPr>
            <p:cNvSpPr/>
            <p:nvPr/>
          </p:nvSpPr>
          <p:spPr>
            <a:xfrm>
              <a:off x="402645" y="2955972"/>
              <a:ext cx="803767"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grpSp>
          <p:nvGrpSpPr>
            <p:cNvPr id="16" name="Group 15">
              <a:extLst>
                <a:ext uri="{FF2B5EF4-FFF2-40B4-BE49-F238E27FC236}">
                  <a16:creationId xmlns:a16="http://schemas.microsoft.com/office/drawing/2014/main" id="{87F24E6E-3F6E-4002-9D7F-E2F078750C2F}"/>
                </a:ext>
              </a:extLst>
            </p:cNvPr>
            <p:cNvGrpSpPr/>
            <p:nvPr/>
          </p:nvGrpSpPr>
          <p:grpSpPr>
            <a:xfrm>
              <a:off x="309474" y="2807563"/>
              <a:ext cx="11490418" cy="1557193"/>
              <a:chOff x="309474" y="2807563"/>
              <a:chExt cx="11490418" cy="1557193"/>
            </a:xfrm>
          </p:grpSpPr>
          <p:sp>
            <p:nvSpPr>
              <p:cNvPr id="9" name="Rectangle: Rounded Corners 8">
                <a:extLst>
                  <a:ext uri="{FF2B5EF4-FFF2-40B4-BE49-F238E27FC236}">
                    <a16:creationId xmlns:a16="http://schemas.microsoft.com/office/drawing/2014/main" id="{23E66EF1-8EF5-801B-44EE-FF5800F5F01A}"/>
                  </a:ext>
                </a:extLst>
              </p:cNvPr>
              <p:cNvSpPr/>
              <p:nvPr/>
            </p:nvSpPr>
            <p:spPr>
              <a:xfrm>
                <a:off x="4634129" y="2926694"/>
                <a:ext cx="6974226" cy="1313378"/>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800" dirty="0">
                    <a:solidFill>
                      <a:schemeClr val="bg1"/>
                    </a:solidFill>
                  </a:rPr>
                  <a:t>Consider how to check organisational arrangements to help you have a successful placement</a:t>
                </a:r>
              </a:p>
            </p:txBody>
          </p:sp>
          <p:sp>
            <p:nvSpPr>
              <p:cNvPr id="11" name="Rectangle 10">
                <a:extLst>
                  <a:ext uri="{FF2B5EF4-FFF2-40B4-BE49-F238E27FC236}">
                    <a16:creationId xmlns:a16="http://schemas.microsoft.com/office/drawing/2014/main" id="{625126FA-EF0E-2456-5A6F-38E302BEF327}"/>
                  </a:ext>
                </a:extLst>
              </p:cNvPr>
              <p:cNvSpPr/>
              <p:nvPr/>
            </p:nvSpPr>
            <p:spPr>
              <a:xfrm>
                <a:off x="309474" y="2807563"/>
                <a:ext cx="11490418" cy="15571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36FCB05D-8E13-064D-69D6-BE004DF75750}"/>
                  </a:ext>
                </a:extLst>
              </p:cNvPr>
              <p:cNvPicPr>
                <a:picLocks noChangeAspect="1"/>
              </p:cNvPicPr>
              <p:nvPr/>
            </p:nvPicPr>
            <p:blipFill>
              <a:blip r:embed="rId9"/>
              <a:stretch>
                <a:fillRect/>
              </a:stretch>
            </p:blipFill>
            <p:spPr>
              <a:xfrm>
                <a:off x="1390500" y="2954308"/>
                <a:ext cx="2827845" cy="1258151"/>
              </a:xfrm>
              <a:prstGeom prst="rect">
                <a:avLst/>
              </a:prstGeom>
              <a:ln>
                <a:solidFill>
                  <a:schemeClr val="accent5">
                    <a:lumMod val="50000"/>
                  </a:schemeClr>
                </a:solidFill>
              </a:ln>
              <a:effectLst>
                <a:outerShdw blurRad="63500" sx="102000" sy="102000" algn="ctr" rotWithShape="0">
                  <a:prstClr val="black">
                    <a:alpha val="40000"/>
                  </a:prstClr>
                </a:outerShdw>
              </a:effectLst>
            </p:spPr>
          </p:pic>
        </p:grpSp>
      </p:grpSp>
      <p:pic>
        <p:nvPicPr>
          <p:cNvPr id="6" name="Picture 5" descr="A blue text on a black background&#10;&#10;AI-generated content may be incorrect.">
            <a:extLst>
              <a:ext uri="{FF2B5EF4-FFF2-40B4-BE49-F238E27FC236}">
                <a16:creationId xmlns:a16="http://schemas.microsoft.com/office/drawing/2014/main" id="{B769C116-BD0C-BEBC-79D9-C6CD91C79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19341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6CF1-74BF-0FB0-5EE3-FF445C7CB4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152573-FD84-D85E-EF01-F643167E1C02}"/>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1ADAFC83-406A-CBE1-C653-C45C2BE6BB72}"/>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2"/>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EB33B93C-95A3-955B-282D-F1CA02294283}"/>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3622C8A-CD0D-4A7D-3426-F1FDC19DFB1A}"/>
              </a:ext>
            </a:extLst>
          </p:cNvPr>
          <p:cNvSpPr/>
          <p:nvPr/>
        </p:nvSpPr>
        <p:spPr>
          <a:xfrm>
            <a:off x="-13690" y="0"/>
            <a:ext cx="12205690" cy="633009"/>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In session 2 you:</a:t>
            </a:r>
          </a:p>
        </p:txBody>
      </p:sp>
      <p:sp>
        <p:nvSpPr>
          <p:cNvPr id="41" name="Rectangle 1">
            <a:extLst>
              <a:ext uri="{FF2B5EF4-FFF2-40B4-BE49-F238E27FC236}">
                <a16:creationId xmlns:a16="http://schemas.microsoft.com/office/drawing/2014/main" id="{47B6D3A0-E682-1F51-0915-A91486D24C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7" descr="Badge 3 with solid fill">
            <a:extLst>
              <a:ext uri="{FF2B5EF4-FFF2-40B4-BE49-F238E27FC236}">
                <a16:creationId xmlns:a16="http://schemas.microsoft.com/office/drawing/2014/main" id="{3132CE7C-2014-8774-9B7F-ADC7E9D8EA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647" y="0"/>
            <a:ext cx="646331" cy="646331"/>
          </a:xfrm>
          <a:prstGeom prst="rect">
            <a:avLst/>
          </a:prstGeom>
        </p:spPr>
      </p:pic>
      <p:pic>
        <p:nvPicPr>
          <p:cNvPr id="9" name="Picture 8">
            <a:extLst>
              <a:ext uri="{FF2B5EF4-FFF2-40B4-BE49-F238E27FC236}">
                <a16:creationId xmlns:a16="http://schemas.microsoft.com/office/drawing/2014/main" id="{2AD97CD0-886E-E5E9-1824-5D913594BF12}"/>
              </a:ext>
            </a:extLst>
          </p:cNvPr>
          <p:cNvPicPr>
            <a:picLocks noChangeAspect="1"/>
          </p:cNvPicPr>
          <p:nvPr/>
        </p:nvPicPr>
        <p:blipFill>
          <a:blip r:embed="rId5"/>
          <a:srcRect r="49914"/>
          <a:stretch>
            <a:fillRect/>
          </a:stretch>
        </p:blipFill>
        <p:spPr>
          <a:xfrm>
            <a:off x="7956705" y="1961622"/>
            <a:ext cx="3665646" cy="4119230"/>
          </a:xfrm>
          <a:prstGeom prst="rect">
            <a:avLst/>
          </a:prstGeom>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F4987001-6CD2-65D5-ADCF-03D579034C99}"/>
              </a:ext>
            </a:extLst>
          </p:cNvPr>
          <p:cNvSpPr/>
          <p:nvPr/>
        </p:nvSpPr>
        <p:spPr>
          <a:xfrm>
            <a:off x="7476566" y="750069"/>
            <a:ext cx="4438976" cy="1139784"/>
          </a:xfrm>
          <a:prstGeom prst="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You identified skills you have already</a:t>
            </a:r>
          </a:p>
        </p:txBody>
      </p:sp>
      <p:grpSp>
        <p:nvGrpSpPr>
          <p:cNvPr id="23" name="Group 22">
            <a:extLst>
              <a:ext uri="{FF2B5EF4-FFF2-40B4-BE49-F238E27FC236}">
                <a16:creationId xmlns:a16="http://schemas.microsoft.com/office/drawing/2014/main" id="{CEB20B28-E22E-ADB5-0EEE-E911AC073389}"/>
              </a:ext>
            </a:extLst>
          </p:cNvPr>
          <p:cNvGrpSpPr/>
          <p:nvPr/>
        </p:nvGrpSpPr>
        <p:grpSpPr>
          <a:xfrm>
            <a:off x="937539" y="746407"/>
            <a:ext cx="5353930" cy="5273501"/>
            <a:chOff x="937539" y="746407"/>
            <a:chExt cx="5353930" cy="5273501"/>
          </a:xfrm>
        </p:grpSpPr>
        <p:sp>
          <p:nvSpPr>
            <p:cNvPr id="14" name="Rectangle 13">
              <a:extLst>
                <a:ext uri="{FF2B5EF4-FFF2-40B4-BE49-F238E27FC236}">
                  <a16:creationId xmlns:a16="http://schemas.microsoft.com/office/drawing/2014/main" id="{4D2C46D8-BA64-EBBD-35AD-CB87B66CF68F}"/>
                </a:ext>
              </a:extLst>
            </p:cNvPr>
            <p:cNvSpPr/>
            <p:nvPr/>
          </p:nvSpPr>
          <p:spPr>
            <a:xfrm>
              <a:off x="1218861" y="746407"/>
              <a:ext cx="4296069" cy="11397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You looked at employers near to you</a:t>
              </a:r>
            </a:p>
          </p:txBody>
        </p:sp>
        <p:sp>
          <p:nvSpPr>
            <p:cNvPr id="15" name="Rectangle 14">
              <a:extLst>
                <a:ext uri="{FF2B5EF4-FFF2-40B4-BE49-F238E27FC236}">
                  <a16:creationId xmlns:a16="http://schemas.microsoft.com/office/drawing/2014/main" id="{607A5963-B567-BC77-C14A-F2531CD1B1FF}"/>
                </a:ext>
              </a:extLst>
            </p:cNvPr>
            <p:cNvSpPr/>
            <p:nvPr/>
          </p:nvSpPr>
          <p:spPr>
            <a:xfrm>
              <a:off x="1218861" y="746407"/>
              <a:ext cx="4296069" cy="1139784"/>
            </a:xfrm>
            <a:prstGeom prst="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You looked at employers near to you</a:t>
              </a:r>
            </a:p>
          </p:txBody>
        </p:sp>
        <p:pic>
          <p:nvPicPr>
            <p:cNvPr id="22" name="Picture 21" descr="A map with red lines and a location&#10;&#10;AI-generated content may be incorrect.">
              <a:extLst>
                <a:ext uri="{FF2B5EF4-FFF2-40B4-BE49-F238E27FC236}">
                  <a16:creationId xmlns:a16="http://schemas.microsoft.com/office/drawing/2014/main" id="{1A4853D4-378A-0087-5C56-085837A4BB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539" y="1956105"/>
              <a:ext cx="5353930" cy="4063803"/>
            </a:xfrm>
            <a:prstGeom prst="rect">
              <a:avLst/>
            </a:prstGeom>
          </p:spPr>
        </p:pic>
      </p:grpSp>
      <p:grpSp>
        <p:nvGrpSpPr>
          <p:cNvPr id="13" name="Group 12">
            <a:extLst>
              <a:ext uri="{FF2B5EF4-FFF2-40B4-BE49-F238E27FC236}">
                <a16:creationId xmlns:a16="http://schemas.microsoft.com/office/drawing/2014/main" id="{A4CF2AF4-8EA3-7F33-61F0-588E56D028EF}"/>
              </a:ext>
            </a:extLst>
          </p:cNvPr>
          <p:cNvGrpSpPr/>
          <p:nvPr/>
        </p:nvGrpSpPr>
        <p:grpSpPr>
          <a:xfrm>
            <a:off x="3295541" y="5016449"/>
            <a:ext cx="6400513" cy="1139784"/>
            <a:chOff x="3295541" y="5016449"/>
            <a:chExt cx="6400513" cy="1139784"/>
          </a:xfrm>
        </p:grpSpPr>
        <p:pic>
          <p:nvPicPr>
            <p:cNvPr id="10" name="Picture 10" descr="Loop">
              <a:extLst>
                <a:ext uri="{FF2B5EF4-FFF2-40B4-BE49-F238E27FC236}">
                  <a16:creationId xmlns:a16="http://schemas.microsoft.com/office/drawing/2014/main" id="{DA924B53-1D50-D926-7EB5-C5E80D7AF8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4517" y="5310587"/>
              <a:ext cx="1961537" cy="84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E7DD2BB-F40B-2A1B-5A4D-336F1D2C056A}"/>
                </a:ext>
              </a:extLst>
            </p:cNvPr>
            <p:cNvSpPr/>
            <p:nvPr/>
          </p:nvSpPr>
          <p:spPr>
            <a:xfrm>
              <a:off x="3295541" y="5016449"/>
              <a:ext cx="4438976" cy="1139784"/>
            </a:xfrm>
            <a:prstGeom prst="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And matched your skills to a job role</a:t>
              </a:r>
            </a:p>
          </p:txBody>
        </p:sp>
      </p:grpSp>
      <p:pic>
        <p:nvPicPr>
          <p:cNvPr id="25" name="Picture 24" descr="A blue text on a black background&#10;&#10;AI-generated content may be incorrect.">
            <a:extLst>
              <a:ext uri="{FF2B5EF4-FFF2-40B4-BE49-F238E27FC236}">
                <a16:creationId xmlns:a16="http://schemas.microsoft.com/office/drawing/2014/main" id="{8BB75774-45DB-2D58-F253-1AFB064DEE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4592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94C17-CECA-7E95-2E21-08963422C7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C0C1FE-AE41-7D22-980B-EEE338D4F378}"/>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05FBA75E-535E-7D28-ADD6-CB76CA034F62}"/>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5389EA17-B16E-76BC-34F9-EB78D42F3EE0}"/>
              </a:ext>
            </a:extLst>
          </p:cNvPr>
          <p:cNvSpPr/>
          <p:nvPr/>
        </p:nvSpPr>
        <p:spPr>
          <a:xfrm>
            <a:off x="182531" y="203987"/>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F3ED2F1-0631-79C2-C3C3-7CE70BD30AB1}"/>
              </a:ext>
            </a:extLst>
          </p:cNvPr>
          <p:cNvSpPr/>
          <p:nvPr/>
        </p:nvSpPr>
        <p:spPr>
          <a:xfrm>
            <a:off x="-13690" y="0"/>
            <a:ext cx="12205690" cy="546099"/>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We got a great list of employers you could contact</a:t>
            </a:r>
          </a:p>
        </p:txBody>
      </p:sp>
      <p:sp>
        <p:nvSpPr>
          <p:cNvPr id="41" name="Rectangle 1">
            <a:extLst>
              <a:ext uri="{FF2B5EF4-FFF2-40B4-BE49-F238E27FC236}">
                <a16:creationId xmlns:a16="http://schemas.microsoft.com/office/drawing/2014/main" id="{04E2A92C-6797-B1C1-3754-198EB7A7928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7" descr="Badge 3 with solid fill">
            <a:extLst>
              <a:ext uri="{FF2B5EF4-FFF2-40B4-BE49-F238E27FC236}">
                <a16:creationId xmlns:a16="http://schemas.microsoft.com/office/drawing/2014/main" id="{7D701970-727D-83E4-566F-DB3F95120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7648" y="-50117"/>
            <a:ext cx="646331" cy="646331"/>
          </a:xfrm>
          <a:prstGeom prst="rect">
            <a:avLst/>
          </a:prstGeom>
        </p:spPr>
      </p:pic>
      <p:pic>
        <p:nvPicPr>
          <p:cNvPr id="23" name="Picture 22">
            <a:extLst>
              <a:ext uri="{FF2B5EF4-FFF2-40B4-BE49-F238E27FC236}">
                <a16:creationId xmlns:a16="http://schemas.microsoft.com/office/drawing/2014/main" id="{4A150B75-1F48-38B8-11F1-15D2D046DE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39922" y="203986"/>
            <a:ext cx="1311757" cy="1308707"/>
          </a:xfrm>
          <a:prstGeom prst="rect">
            <a:avLst/>
          </a:prstGeom>
        </p:spPr>
      </p:pic>
      <p:pic>
        <p:nvPicPr>
          <p:cNvPr id="9" name="Picture 8">
            <a:extLst>
              <a:ext uri="{FF2B5EF4-FFF2-40B4-BE49-F238E27FC236}">
                <a16:creationId xmlns:a16="http://schemas.microsoft.com/office/drawing/2014/main" id="{8488FB42-97DC-D371-179F-268668A24588}"/>
              </a:ext>
            </a:extLst>
          </p:cNvPr>
          <p:cNvPicPr>
            <a:picLocks noChangeAspect="1"/>
          </p:cNvPicPr>
          <p:nvPr/>
        </p:nvPicPr>
        <p:blipFill>
          <a:blip r:embed="rId7"/>
          <a:stretch>
            <a:fillRect/>
          </a:stretch>
        </p:blipFill>
        <p:spPr>
          <a:xfrm>
            <a:off x="219203" y="646331"/>
            <a:ext cx="2621444" cy="5378626"/>
          </a:xfrm>
          <a:prstGeom prst="rect">
            <a:avLst/>
          </a:prstGeom>
        </p:spPr>
      </p:pic>
      <p:pic>
        <p:nvPicPr>
          <p:cNvPr id="11" name="Picture 10">
            <a:extLst>
              <a:ext uri="{FF2B5EF4-FFF2-40B4-BE49-F238E27FC236}">
                <a16:creationId xmlns:a16="http://schemas.microsoft.com/office/drawing/2014/main" id="{55E70034-7DC9-A3C0-3180-738F0B0E9D92}"/>
              </a:ext>
            </a:extLst>
          </p:cNvPr>
          <p:cNvPicPr>
            <a:picLocks noChangeAspect="1"/>
          </p:cNvPicPr>
          <p:nvPr/>
        </p:nvPicPr>
        <p:blipFill>
          <a:blip r:embed="rId8"/>
          <a:stretch>
            <a:fillRect/>
          </a:stretch>
        </p:blipFill>
        <p:spPr>
          <a:xfrm>
            <a:off x="2804289" y="651486"/>
            <a:ext cx="3055888" cy="5423588"/>
          </a:xfrm>
          <a:prstGeom prst="rect">
            <a:avLst/>
          </a:prstGeom>
        </p:spPr>
      </p:pic>
      <p:pic>
        <p:nvPicPr>
          <p:cNvPr id="13" name="Picture 12">
            <a:extLst>
              <a:ext uri="{FF2B5EF4-FFF2-40B4-BE49-F238E27FC236}">
                <a16:creationId xmlns:a16="http://schemas.microsoft.com/office/drawing/2014/main" id="{35E5DDF4-594E-DAEF-D78F-B287EB7FEADE}"/>
              </a:ext>
            </a:extLst>
          </p:cNvPr>
          <p:cNvPicPr>
            <a:picLocks noChangeAspect="1"/>
          </p:cNvPicPr>
          <p:nvPr/>
        </p:nvPicPr>
        <p:blipFill>
          <a:blip r:embed="rId9"/>
          <a:stretch>
            <a:fillRect/>
          </a:stretch>
        </p:blipFill>
        <p:spPr>
          <a:xfrm>
            <a:off x="5760839" y="596214"/>
            <a:ext cx="2430355" cy="5592430"/>
          </a:xfrm>
          <a:prstGeom prst="rect">
            <a:avLst/>
          </a:prstGeom>
        </p:spPr>
      </p:pic>
      <p:pic>
        <p:nvPicPr>
          <p:cNvPr id="17" name="Picture 16">
            <a:extLst>
              <a:ext uri="{FF2B5EF4-FFF2-40B4-BE49-F238E27FC236}">
                <a16:creationId xmlns:a16="http://schemas.microsoft.com/office/drawing/2014/main" id="{60C7CDE2-DB67-B7D6-270E-10F52F79C34A}"/>
              </a:ext>
            </a:extLst>
          </p:cNvPr>
          <p:cNvPicPr>
            <a:picLocks noChangeAspect="1"/>
          </p:cNvPicPr>
          <p:nvPr/>
        </p:nvPicPr>
        <p:blipFill>
          <a:blip r:embed="rId10"/>
          <a:stretch>
            <a:fillRect/>
          </a:stretch>
        </p:blipFill>
        <p:spPr>
          <a:xfrm>
            <a:off x="8139520" y="590018"/>
            <a:ext cx="2369001" cy="5255285"/>
          </a:xfrm>
          <a:prstGeom prst="rect">
            <a:avLst/>
          </a:prstGeom>
        </p:spPr>
      </p:pic>
      <p:pic>
        <p:nvPicPr>
          <p:cNvPr id="21" name="Picture 20">
            <a:extLst>
              <a:ext uri="{FF2B5EF4-FFF2-40B4-BE49-F238E27FC236}">
                <a16:creationId xmlns:a16="http://schemas.microsoft.com/office/drawing/2014/main" id="{97F50A5A-3B5E-BFFC-BD0E-E62C5B08B638}"/>
              </a:ext>
            </a:extLst>
          </p:cNvPr>
          <p:cNvPicPr>
            <a:picLocks noChangeAspect="1"/>
          </p:cNvPicPr>
          <p:nvPr/>
        </p:nvPicPr>
        <p:blipFill>
          <a:blip r:embed="rId11"/>
          <a:stretch>
            <a:fillRect/>
          </a:stretch>
        </p:blipFill>
        <p:spPr>
          <a:xfrm>
            <a:off x="9867266" y="4274001"/>
            <a:ext cx="2142203" cy="1914643"/>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5AB96D39-B28B-3F0D-CFDB-B6AFFFAEB2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42189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9B75-FA7D-FA18-774B-211D2D872C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298F59-B21F-C127-7283-5D370AF78161}"/>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326FE224-616F-18B3-5C76-6FEE29C35E43}"/>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FF5B9456-71E5-34F3-C923-8EA24DCEBEE9}"/>
              </a:ext>
            </a:extLst>
          </p:cNvPr>
          <p:cNvSpPr/>
          <p:nvPr/>
        </p:nvSpPr>
        <p:spPr>
          <a:xfrm>
            <a:off x="161862"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2749B0A-6910-7F37-4586-3DA1ED69699B}"/>
              </a:ext>
            </a:extLst>
          </p:cNvPr>
          <p:cNvSpPr/>
          <p:nvPr/>
        </p:nvSpPr>
        <p:spPr>
          <a:xfrm>
            <a:off x="-13690" y="1292"/>
            <a:ext cx="12205690" cy="714742"/>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Sign in and review your skills and skills match</a:t>
            </a:r>
          </a:p>
        </p:txBody>
      </p:sp>
      <p:sp>
        <p:nvSpPr>
          <p:cNvPr id="41" name="Rectangle 1">
            <a:extLst>
              <a:ext uri="{FF2B5EF4-FFF2-40B4-BE49-F238E27FC236}">
                <a16:creationId xmlns:a16="http://schemas.microsoft.com/office/drawing/2014/main" id="{C0D8E9E4-7453-670A-BC14-34B820F4A6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a:extLst>
              <a:ext uri="{FF2B5EF4-FFF2-40B4-BE49-F238E27FC236}">
                <a16:creationId xmlns:a16="http://schemas.microsoft.com/office/drawing/2014/main" id="{11787BAC-CD52-20C2-77CC-DAFD69E6509B}"/>
              </a:ext>
            </a:extLst>
          </p:cNvPr>
          <p:cNvPicPr>
            <a:picLocks noChangeAspect="1"/>
          </p:cNvPicPr>
          <p:nvPr/>
        </p:nvPicPr>
        <p:blipFill>
          <a:blip r:embed="rId4"/>
          <a:stretch>
            <a:fillRect/>
          </a:stretch>
        </p:blipFill>
        <p:spPr>
          <a:xfrm>
            <a:off x="365579" y="1038551"/>
            <a:ext cx="4250075" cy="3881319"/>
          </a:xfrm>
          <a:prstGeom prst="rect">
            <a:avLst/>
          </a:prstGeom>
        </p:spPr>
      </p:pic>
      <p:cxnSp>
        <p:nvCxnSpPr>
          <p:cNvPr id="13" name="Straight Connector 12">
            <a:extLst>
              <a:ext uri="{FF2B5EF4-FFF2-40B4-BE49-F238E27FC236}">
                <a16:creationId xmlns:a16="http://schemas.microsoft.com/office/drawing/2014/main" id="{CB34B55F-9905-9738-E3AA-D343832816ED}"/>
              </a:ext>
            </a:extLst>
          </p:cNvPr>
          <p:cNvCxnSpPr>
            <a:cxnSpLocks/>
          </p:cNvCxnSpPr>
          <p:nvPr/>
        </p:nvCxnSpPr>
        <p:spPr>
          <a:xfrm>
            <a:off x="4721269" y="931106"/>
            <a:ext cx="0" cy="515628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48CB252-0B44-56B2-1D62-74FD8E97F6C1}"/>
              </a:ext>
            </a:extLst>
          </p:cNvPr>
          <p:cNvPicPr>
            <a:picLocks noChangeAspect="1"/>
          </p:cNvPicPr>
          <p:nvPr/>
        </p:nvPicPr>
        <p:blipFill rotWithShape="1">
          <a:blip r:embed="rId5">
            <a:extLst>
              <a:ext uri="{28A0092B-C50C-407E-A947-70E740481C1C}">
                <a14:useLocalDpi xmlns:a14="http://schemas.microsoft.com/office/drawing/2010/main" val="0"/>
              </a:ext>
            </a:extLst>
          </a:blip>
          <a:srcRect b="32395"/>
          <a:stretch/>
        </p:blipFill>
        <p:spPr>
          <a:xfrm>
            <a:off x="4896822" y="1314532"/>
            <a:ext cx="2974599" cy="4496882"/>
          </a:xfrm>
          <a:prstGeom prst="rect">
            <a:avLst/>
          </a:prstGeom>
          <a:effectLst>
            <a:outerShdw blurRad="63500" sx="102000" sy="102000" algn="ctr" rotWithShape="0">
              <a:prstClr val="black">
                <a:alpha val="40000"/>
              </a:prstClr>
            </a:outerShdw>
          </a:effectLst>
        </p:spPr>
      </p:pic>
      <p:pic>
        <p:nvPicPr>
          <p:cNvPr id="16" name="Picture 10" descr="Loop">
            <a:extLst>
              <a:ext uri="{FF2B5EF4-FFF2-40B4-BE49-F238E27FC236}">
                <a16:creationId xmlns:a16="http://schemas.microsoft.com/office/drawing/2014/main" id="{EF5C3E98-6379-84B7-F9D6-C922758B5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206" y="1971041"/>
            <a:ext cx="1961537" cy="43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descr="Badge 3 with solid fill">
            <a:extLst>
              <a:ext uri="{FF2B5EF4-FFF2-40B4-BE49-F238E27FC236}">
                <a16:creationId xmlns:a16="http://schemas.microsoft.com/office/drawing/2014/main" id="{4EA78184-E155-3B07-15A8-F47A5EE0C0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2413" y="17403"/>
            <a:ext cx="646331" cy="646331"/>
          </a:xfrm>
          <a:prstGeom prst="rect">
            <a:avLst/>
          </a:prstGeom>
        </p:spPr>
      </p:pic>
      <p:sp>
        <p:nvSpPr>
          <p:cNvPr id="19" name="Star: 32 Points 18">
            <a:extLst>
              <a:ext uri="{FF2B5EF4-FFF2-40B4-BE49-F238E27FC236}">
                <a16:creationId xmlns:a16="http://schemas.microsoft.com/office/drawing/2014/main" id="{A5E8B1BE-E700-79A1-2A18-176D2FD0923F}"/>
              </a:ext>
            </a:extLst>
          </p:cNvPr>
          <p:cNvSpPr/>
          <p:nvPr/>
        </p:nvSpPr>
        <p:spPr>
          <a:xfrm>
            <a:off x="8152257" y="4763328"/>
            <a:ext cx="1808200" cy="1324066"/>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5 mins</a:t>
            </a:r>
          </a:p>
        </p:txBody>
      </p:sp>
      <p:cxnSp>
        <p:nvCxnSpPr>
          <p:cNvPr id="17" name="Straight Connector 16">
            <a:extLst>
              <a:ext uri="{FF2B5EF4-FFF2-40B4-BE49-F238E27FC236}">
                <a16:creationId xmlns:a16="http://schemas.microsoft.com/office/drawing/2014/main" id="{052DD7B7-F177-43DD-4A04-D2206EAB02C6}"/>
              </a:ext>
            </a:extLst>
          </p:cNvPr>
          <p:cNvCxnSpPr>
            <a:cxnSpLocks/>
          </p:cNvCxnSpPr>
          <p:nvPr/>
        </p:nvCxnSpPr>
        <p:spPr>
          <a:xfrm>
            <a:off x="8143643" y="850856"/>
            <a:ext cx="0" cy="515628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descr="A blue text on a black background&#10;&#10;AI-generated content may be incorrect.">
            <a:extLst>
              <a:ext uri="{FF2B5EF4-FFF2-40B4-BE49-F238E27FC236}">
                <a16:creationId xmlns:a16="http://schemas.microsoft.com/office/drawing/2014/main" id="{F70DF7B0-9EDF-50DD-5D02-177304216C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grpSp>
        <p:nvGrpSpPr>
          <p:cNvPr id="22" name="Group 21">
            <a:extLst>
              <a:ext uri="{FF2B5EF4-FFF2-40B4-BE49-F238E27FC236}">
                <a16:creationId xmlns:a16="http://schemas.microsoft.com/office/drawing/2014/main" id="{D126785E-77C4-720D-6DE9-7496A92548DA}"/>
              </a:ext>
            </a:extLst>
          </p:cNvPr>
          <p:cNvGrpSpPr/>
          <p:nvPr/>
        </p:nvGrpSpPr>
        <p:grpSpPr>
          <a:xfrm>
            <a:off x="8437811" y="900966"/>
            <a:ext cx="3335691" cy="4238682"/>
            <a:chOff x="8437811" y="900966"/>
            <a:chExt cx="3335691" cy="4238682"/>
          </a:xfrm>
        </p:grpSpPr>
        <p:pic>
          <p:nvPicPr>
            <p:cNvPr id="20" name="Picture 19">
              <a:extLst>
                <a:ext uri="{FF2B5EF4-FFF2-40B4-BE49-F238E27FC236}">
                  <a16:creationId xmlns:a16="http://schemas.microsoft.com/office/drawing/2014/main" id="{C65F618A-6F5C-86A1-8494-A9922FAB3975}"/>
                </a:ext>
              </a:extLst>
            </p:cNvPr>
            <p:cNvPicPr>
              <a:picLocks noChangeAspect="1"/>
            </p:cNvPicPr>
            <p:nvPr/>
          </p:nvPicPr>
          <p:blipFill>
            <a:blip r:embed="rId10"/>
            <a:stretch>
              <a:fillRect/>
            </a:stretch>
          </p:blipFill>
          <p:spPr>
            <a:xfrm>
              <a:off x="9828712" y="2545443"/>
              <a:ext cx="1944790" cy="2594205"/>
            </a:xfrm>
            <a:prstGeom prst="rect">
              <a:avLst/>
            </a:prstGeom>
          </p:spPr>
        </p:pic>
        <p:pic>
          <p:nvPicPr>
            <p:cNvPr id="11" name="Picture 10">
              <a:extLst>
                <a:ext uri="{FF2B5EF4-FFF2-40B4-BE49-F238E27FC236}">
                  <a16:creationId xmlns:a16="http://schemas.microsoft.com/office/drawing/2014/main" id="{B7CDA825-341F-6444-DBFE-6B818717F6DC}"/>
                </a:ext>
              </a:extLst>
            </p:cNvPr>
            <p:cNvPicPr>
              <a:picLocks noChangeAspect="1"/>
            </p:cNvPicPr>
            <p:nvPr/>
          </p:nvPicPr>
          <p:blipFill>
            <a:blip r:embed="rId11"/>
            <a:stretch>
              <a:fillRect/>
            </a:stretch>
          </p:blipFill>
          <p:spPr>
            <a:xfrm>
              <a:off x="8437811" y="900966"/>
              <a:ext cx="1936587" cy="2576383"/>
            </a:xfrm>
            <a:prstGeom prst="rect">
              <a:avLst/>
            </a:prstGeom>
            <a:ln>
              <a:solidFill>
                <a:srgbClr val="29629C"/>
              </a:solidFill>
            </a:ln>
          </p:spPr>
        </p:pic>
      </p:grpSp>
    </p:spTree>
    <p:extLst>
      <p:ext uri="{BB962C8B-B14F-4D97-AF65-F5344CB8AC3E}">
        <p14:creationId xmlns:p14="http://schemas.microsoft.com/office/powerpoint/2010/main" val="94416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1" nodeType="clickEffect">
                                  <p:stCondLst>
                                    <p:cond delay="0"/>
                                  </p:stCondLst>
                                  <p:childTnLst>
                                    <p:animClr clrSpc="rgb" dir="cw">
                                      <p:cBhvr override="childStyle">
                                        <p:cTn id="17" dur="250" autoRev="1" fill="remove"/>
                                        <p:tgtEl>
                                          <p:spTgt spid="19"/>
                                        </p:tgtEl>
                                        <p:attrNameLst>
                                          <p:attrName>style.color</p:attrName>
                                        </p:attrNameLst>
                                      </p:cBhvr>
                                      <p:to>
                                        <a:schemeClr val="bg1"/>
                                      </p:to>
                                    </p:animClr>
                                    <p:animClr clrSpc="rgb" dir="cw">
                                      <p:cBhvr>
                                        <p:cTn id="18" dur="250" autoRev="1" fill="remove"/>
                                        <p:tgtEl>
                                          <p:spTgt spid="19"/>
                                        </p:tgtEl>
                                        <p:attrNameLst>
                                          <p:attrName>fillcolor</p:attrName>
                                        </p:attrNameLst>
                                      </p:cBhvr>
                                      <p:to>
                                        <a:schemeClr val="bg1"/>
                                      </p:to>
                                    </p:animClr>
                                    <p:set>
                                      <p:cBhvr>
                                        <p:cTn id="19" dur="250" autoRev="1" fill="remove"/>
                                        <p:tgtEl>
                                          <p:spTgt spid="19"/>
                                        </p:tgtEl>
                                        <p:attrNameLst>
                                          <p:attrName>fill.type</p:attrName>
                                        </p:attrNameLst>
                                      </p:cBhvr>
                                      <p:to>
                                        <p:strVal val="solid"/>
                                      </p:to>
                                    </p:set>
                                    <p:set>
                                      <p:cBhvr>
                                        <p:cTn id="20" dur="250" autoRev="1" fill="remove"/>
                                        <p:tgtEl>
                                          <p:spTgt spid="19"/>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6A1B2-1E0F-FCE3-D482-F0E313A6D6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31F97F-164D-40D7-A652-720DED649FE0}"/>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147F4AE1-145C-994F-B838-0F122206B293}"/>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7E263C31-083B-AFD8-CE56-2546DC7968DE}"/>
              </a:ext>
            </a:extLst>
          </p:cNvPr>
          <p:cNvSpPr/>
          <p:nvPr/>
        </p:nvSpPr>
        <p:spPr>
          <a:xfrm>
            <a:off x="175686"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9926321-9CDA-E372-3393-FBDFE68B0030}"/>
              </a:ext>
            </a:extLst>
          </p:cNvPr>
          <p:cNvSpPr/>
          <p:nvPr/>
        </p:nvSpPr>
        <p:spPr>
          <a:xfrm>
            <a:off x="-13690" y="-17297"/>
            <a:ext cx="12178309" cy="680921"/>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What do you need to get ready for a work experience?</a:t>
            </a:r>
          </a:p>
        </p:txBody>
      </p:sp>
      <p:sp>
        <p:nvSpPr>
          <p:cNvPr id="26" name="TextBox 25">
            <a:extLst>
              <a:ext uri="{FF2B5EF4-FFF2-40B4-BE49-F238E27FC236}">
                <a16:creationId xmlns:a16="http://schemas.microsoft.com/office/drawing/2014/main" id="{70CF0204-EBD3-7900-88C7-6BD8AA9F9EEB}"/>
              </a:ext>
            </a:extLst>
          </p:cNvPr>
          <p:cNvSpPr txBox="1"/>
          <p:nvPr/>
        </p:nvSpPr>
        <p:spPr>
          <a:xfrm>
            <a:off x="337540" y="850455"/>
            <a:ext cx="11544299" cy="523220"/>
          </a:xfrm>
          <a:prstGeom prst="rect">
            <a:avLst/>
          </a:prstGeom>
          <a:solidFill>
            <a:srgbClr val="0070C0"/>
          </a:solidFill>
        </p:spPr>
        <p:txBody>
          <a:bodyPr wrap="square" rtlCol="0">
            <a:spAutoFit/>
          </a:bodyPr>
          <a:lstStyle/>
          <a:p>
            <a:pPr algn="ctr"/>
            <a:r>
              <a:rPr lang="en-GB" sz="2800" b="1" dirty="0">
                <a:solidFill>
                  <a:schemeClr val="bg1"/>
                </a:solidFill>
              </a:rPr>
              <a:t>To get a placement</a:t>
            </a:r>
          </a:p>
        </p:txBody>
      </p:sp>
      <p:pic>
        <p:nvPicPr>
          <p:cNvPr id="7" name="Graphic 6" descr="Badge 3 with solid fill">
            <a:extLst>
              <a:ext uri="{FF2B5EF4-FFF2-40B4-BE49-F238E27FC236}">
                <a16:creationId xmlns:a16="http://schemas.microsoft.com/office/drawing/2014/main" id="{DADB671A-A371-D829-CBCB-D00B584598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252" y="-1"/>
            <a:ext cx="646331" cy="646331"/>
          </a:xfrm>
          <a:prstGeom prst="rect">
            <a:avLst/>
          </a:prstGeom>
        </p:spPr>
      </p:pic>
      <p:grpSp>
        <p:nvGrpSpPr>
          <p:cNvPr id="14" name="Group 13">
            <a:extLst>
              <a:ext uri="{FF2B5EF4-FFF2-40B4-BE49-F238E27FC236}">
                <a16:creationId xmlns:a16="http://schemas.microsoft.com/office/drawing/2014/main" id="{2DF9EC18-7D38-D5FD-1BCA-FA986CADB20B}"/>
              </a:ext>
            </a:extLst>
          </p:cNvPr>
          <p:cNvGrpSpPr/>
          <p:nvPr/>
        </p:nvGrpSpPr>
        <p:grpSpPr>
          <a:xfrm>
            <a:off x="337540" y="1702136"/>
            <a:ext cx="11544298" cy="2918274"/>
            <a:chOff x="337540" y="1702136"/>
            <a:chExt cx="11544298" cy="2918274"/>
          </a:xfrm>
        </p:grpSpPr>
        <p:grpSp>
          <p:nvGrpSpPr>
            <p:cNvPr id="8" name="Group 7">
              <a:extLst>
                <a:ext uri="{FF2B5EF4-FFF2-40B4-BE49-F238E27FC236}">
                  <a16:creationId xmlns:a16="http://schemas.microsoft.com/office/drawing/2014/main" id="{0ED1C250-0D8C-17FB-34DF-B2E301BE6828}"/>
                </a:ext>
              </a:extLst>
            </p:cNvPr>
            <p:cNvGrpSpPr/>
            <p:nvPr/>
          </p:nvGrpSpPr>
          <p:grpSpPr>
            <a:xfrm>
              <a:off x="1232362" y="1982549"/>
              <a:ext cx="10649476" cy="2637861"/>
              <a:chOff x="1513263" y="1598158"/>
              <a:chExt cx="14167987" cy="2697537"/>
            </a:xfrm>
          </p:grpSpPr>
          <p:sp>
            <p:nvSpPr>
              <p:cNvPr id="27" name="Rectangle 26">
                <a:extLst>
                  <a:ext uri="{FF2B5EF4-FFF2-40B4-BE49-F238E27FC236}">
                    <a16:creationId xmlns:a16="http://schemas.microsoft.com/office/drawing/2014/main" id="{4870808A-BCA3-8926-526B-AF5BBC9F2B22}"/>
                  </a:ext>
                </a:extLst>
              </p:cNvPr>
              <p:cNvSpPr/>
              <p:nvPr/>
            </p:nvSpPr>
            <p:spPr>
              <a:xfrm>
                <a:off x="1566799" y="1598158"/>
                <a:ext cx="14114451" cy="5232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a:t>
                </a:r>
                <a:r>
                  <a:rPr lang="en-GB" sz="2800" b="0" i="0" dirty="0">
                    <a:solidFill>
                      <a:schemeClr val="tx1"/>
                    </a:solidFill>
                    <a:effectLst/>
                  </a:rPr>
                  <a:t>mail/covering letter to make contact with employers</a:t>
                </a:r>
                <a:endParaRPr lang="en-GB" sz="2800" dirty="0">
                  <a:solidFill>
                    <a:schemeClr val="tx1"/>
                  </a:solidFill>
                </a:endParaRPr>
              </a:p>
            </p:txBody>
          </p:sp>
          <p:sp>
            <p:nvSpPr>
              <p:cNvPr id="9" name="Rectangle 8">
                <a:extLst>
                  <a:ext uri="{FF2B5EF4-FFF2-40B4-BE49-F238E27FC236}">
                    <a16:creationId xmlns:a16="http://schemas.microsoft.com/office/drawing/2014/main" id="{A289FF11-E9F3-1950-1435-778D69EAA68C}"/>
                  </a:ext>
                </a:extLst>
              </p:cNvPr>
              <p:cNvSpPr/>
              <p:nvPr/>
            </p:nvSpPr>
            <p:spPr>
              <a:xfrm>
                <a:off x="1513263" y="2591779"/>
                <a:ext cx="14022427" cy="170391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i="0" dirty="0">
                    <a:solidFill>
                      <a:schemeClr val="tx1"/>
                    </a:solidFill>
                    <a:effectLst/>
                  </a:rPr>
                  <a:t>A </a:t>
                </a:r>
                <a:r>
                  <a:rPr lang="en-GB" sz="2800" b="1" i="0" dirty="0">
                    <a:solidFill>
                      <a:schemeClr val="tx1"/>
                    </a:solidFill>
                    <a:effectLst/>
                  </a:rPr>
                  <a:t>CV could be useful</a:t>
                </a:r>
                <a:r>
                  <a:rPr lang="en-GB" sz="2800" b="0" i="0" dirty="0">
                    <a:solidFill>
                      <a:schemeClr val="tx1"/>
                    </a:solidFill>
                    <a:effectLst/>
                  </a:rPr>
                  <a:t>, which is a document used when applying for jobs. It allows you to summarise your education, skills and experience</a:t>
                </a:r>
                <a:endParaRPr lang="en-GB" sz="2800" dirty="0">
                  <a:solidFill>
                    <a:schemeClr val="tx1"/>
                  </a:solidFill>
                </a:endParaRPr>
              </a:p>
            </p:txBody>
          </p:sp>
        </p:grpSp>
        <p:sp>
          <p:nvSpPr>
            <p:cNvPr id="10" name="Oval 9">
              <a:extLst>
                <a:ext uri="{FF2B5EF4-FFF2-40B4-BE49-F238E27FC236}">
                  <a16:creationId xmlns:a16="http://schemas.microsoft.com/office/drawing/2014/main" id="{3E7CFD0F-4D27-13EB-6538-5615819B8DBD}"/>
                </a:ext>
              </a:extLst>
            </p:cNvPr>
            <p:cNvSpPr/>
            <p:nvPr/>
          </p:nvSpPr>
          <p:spPr>
            <a:xfrm>
              <a:off x="337540" y="1702136"/>
              <a:ext cx="878694" cy="931428"/>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1</a:t>
              </a:r>
            </a:p>
          </p:txBody>
        </p:sp>
        <p:sp>
          <p:nvSpPr>
            <p:cNvPr id="11" name="Oval 10">
              <a:extLst>
                <a:ext uri="{FF2B5EF4-FFF2-40B4-BE49-F238E27FC236}">
                  <a16:creationId xmlns:a16="http://schemas.microsoft.com/office/drawing/2014/main" id="{8B1504CE-F0E4-2BA6-1EC8-427CC755CF44}"/>
                </a:ext>
              </a:extLst>
            </p:cNvPr>
            <p:cNvSpPr/>
            <p:nvPr/>
          </p:nvSpPr>
          <p:spPr>
            <a:xfrm>
              <a:off x="366530" y="3058930"/>
              <a:ext cx="878694" cy="931428"/>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2</a:t>
              </a:r>
            </a:p>
          </p:txBody>
        </p:sp>
      </p:grpSp>
      <p:pic>
        <p:nvPicPr>
          <p:cNvPr id="12" name="Picture 11">
            <a:extLst>
              <a:ext uri="{FF2B5EF4-FFF2-40B4-BE49-F238E27FC236}">
                <a16:creationId xmlns:a16="http://schemas.microsoft.com/office/drawing/2014/main" id="{3FD2EA93-E87A-E52B-8D31-25AADB93CA20}"/>
              </a:ext>
            </a:extLst>
          </p:cNvPr>
          <p:cNvPicPr>
            <a:picLocks noChangeAspect="1"/>
          </p:cNvPicPr>
          <p:nvPr/>
        </p:nvPicPr>
        <p:blipFill>
          <a:blip r:embed="rId6">
            <a:extLst>
              <a:ext uri="{28A0092B-C50C-407E-A947-70E740481C1C}">
                <a14:useLocalDpi xmlns:a14="http://schemas.microsoft.com/office/drawing/2010/main" val="0"/>
              </a:ext>
            </a:extLst>
          </a:blip>
          <a:srcRect l="49750" t="-5883"/>
          <a:stretch/>
        </p:blipFill>
        <p:spPr>
          <a:xfrm>
            <a:off x="6096000" y="4836924"/>
            <a:ext cx="4914792" cy="1222585"/>
          </a:xfrm>
          <a:prstGeom prst="rect">
            <a:avLst/>
          </a:prstGeom>
        </p:spPr>
      </p:pic>
      <p:pic>
        <p:nvPicPr>
          <p:cNvPr id="13" name="Picture 12">
            <a:extLst>
              <a:ext uri="{FF2B5EF4-FFF2-40B4-BE49-F238E27FC236}">
                <a16:creationId xmlns:a16="http://schemas.microsoft.com/office/drawing/2014/main" id="{6FC4F2F8-8518-200A-115A-B6DF1B50B544}"/>
              </a:ext>
            </a:extLst>
          </p:cNvPr>
          <p:cNvPicPr>
            <a:picLocks noChangeAspect="1"/>
          </p:cNvPicPr>
          <p:nvPr/>
        </p:nvPicPr>
        <p:blipFill>
          <a:blip r:embed="rId6">
            <a:extLst>
              <a:ext uri="{28A0092B-C50C-407E-A947-70E740481C1C}">
                <a14:useLocalDpi xmlns:a14="http://schemas.microsoft.com/office/drawing/2010/main" val="0"/>
              </a:ext>
            </a:extLst>
          </a:blip>
          <a:srcRect l="1" r="50444"/>
          <a:stretch/>
        </p:blipFill>
        <p:spPr>
          <a:xfrm>
            <a:off x="1078397" y="4898318"/>
            <a:ext cx="4828227" cy="1154664"/>
          </a:xfrm>
          <a:prstGeom prst="rect">
            <a:avLst/>
          </a:prstGeom>
        </p:spPr>
      </p:pic>
      <p:pic>
        <p:nvPicPr>
          <p:cNvPr id="15" name="Picture 14" descr="A blue text on a black background&#10;&#10;AI-generated content may be incorrect.">
            <a:extLst>
              <a:ext uri="{FF2B5EF4-FFF2-40B4-BE49-F238E27FC236}">
                <a16:creationId xmlns:a16="http://schemas.microsoft.com/office/drawing/2014/main" id="{7A385B2D-865A-4B1B-C7D4-0EDEEC39DA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78424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34CDE-B049-BBCE-2219-776998529C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274D05-388A-98A3-1033-EB4C92B8F83C}"/>
              </a:ext>
            </a:extLst>
          </p:cNvPr>
          <p:cNvSpPr/>
          <p:nvPr/>
        </p:nvSpPr>
        <p:spPr>
          <a:xfrm>
            <a:off x="-13690" y="0"/>
            <a:ext cx="12191999" cy="6311899"/>
          </a:xfrm>
          <a:prstGeom prst="rect">
            <a:avLst/>
          </a:prstGeom>
          <a:solidFill>
            <a:srgbClr val="33CCC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a:extLst>
              <a:ext uri="{FF2B5EF4-FFF2-40B4-BE49-F238E27FC236}">
                <a16:creationId xmlns:a16="http://schemas.microsoft.com/office/drawing/2014/main" id="{57F262D5-7FEF-902C-97F7-A8C65E3A8359}"/>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FACE5A8-E77D-C688-EA24-EB2FD73F4BF1}"/>
              </a:ext>
            </a:extLst>
          </p:cNvPr>
          <p:cNvSpPr/>
          <p:nvPr/>
        </p:nvSpPr>
        <p:spPr>
          <a:xfrm>
            <a:off x="-8007" y="-1"/>
            <a:ext cx="2470019" cy="6311897"/>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      Matching your skills to a job</a:t>
            </a:r>
          </a:p>
        </p:txBody>
      </p:sp>
      <p:sp>
        <p:nvSpPr>
          <p:cNvPr id="41" name="Rectangle 1">
            <a:extLst>
              <a:ext uri="{FF2B5EF4-FFF2-40B4-BE49-F238E27FC236}">
                <a16:creationId xmlns:a16="http://schemas.microsoft.com/office/drawing/2014/main" id="{12A4B678-0C1A-16EF-154D-689A00F57B7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Graphic 8" descr="Badge 3 with solid fill">
            <a:extLst>
              <a:ext uri="{FF2B5EF4-FFF2-40B4-BE49-F238E27FC236}">
                <a16:creationId xmlns:a16="http://schemas.microsoft.com/office/drawing/2014/main" id="{57482718-9DC8-47CB-22B5-2FAC48AF6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413" y="86926"/>
            <a:ext cx="646331" cy="646331"/>
          </a:xfrm>
          <a:prstGeom prst="rect">
            <a:avLst/>
          </a:prstGeom>
        </p:spPr>
      </p:pic>
      <p:sp>
        <p:nvSpPr>
          <p:cNvPr id="15" name="Freeform 13">
            <a:extLst>
              <a:ext uri="{FF2B5EF4-FFF2-40B4-BE49-F238E27FC236}">
                <a16:creationId xmlns:a16="http://schemas.microsoft.com/office/drawing/2014/main" id="{8B356D65-6B2E-5ECA-B88F-333764E7593E}"/>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5"/>
            <a:stretch>
              <a:fillRect/>
            </a:stretch>
          </a:blipFill>
        </p:spPr>
        <p:txBody>
          <a:bodyPr/>
          <a:lstStyle/>
          <a:p>
            <a:endParaRPr lang="en-GB" sz="1154" dirty="0"/>
          </a:p>
        </p:txBody>
      </p:sp>
      <p:pic>
        <p:nvPicPr>
          <p:cNvPr id="25" name="Picture 24">
            <a:extLst>
              <a:ext uri="{FF2B5EF4-FFF2-40B4-BE49-F238E27FC236}">
                <a16:creationId xmlns:a16="http://schemas.microsoft.com/office/drawing/2014/main" id="{337E2F3D-9A2B-06A4-61C4-9480D7F62FFD}"/>
              </a:ext>
            </a:extLst>
          </p:cNvPr>
          <p:cNvPicPr>
            <a:picLocks noChangeAspect="1"/>
          </p:cNvPicPr>
          <p:nvPr/>
        </p:nvPicPr>
        <p:blipFill>
          <a:blip r:embed="rId6"/>
          <a:stretch>
            <a:fillRect/>
          </a:stretch>
        </p:blipFill>
        <p:spPr>
          <a:xfrm>
            <a:off x="3425860" y="364487"/>
            <a:ext cx="4178466" cy="5681467"/>
          </a:xfrm>
          <a:prstGeom prst="rect">
            <a:avLst/>
          </a:prstGeom>
          <a:ln>
            <a:noFill/>
          </a:ln>
          <a:effectLst>
            <a:outerShdw blurRad="190500" algn="tl" rotWithShape="0">
              <a:srgbClr val="000000">
                <a:alpha val="70000"/>
              </a:srgbClr>
            </a:outerShdw>
          </a:effectLst>
        </p:spPr>
      </p:pic>
      <p:pic>
        <p:nvPicPr>
          <p:cNvPr id="29" name="Picture 28" descr="Loop">
            <a:extLst>
              <a:ext uri="{FF2B5EF4-FFF2-40B4-BE49-F238E27FC236}">
                <a16:creationId xmlns:a16="http://schemas.microsoft.com/office/drawing/2014/main" id="{2EC8689A-2911-A439-8568-24B279F8DC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6905" y="5551785"/>
            <a:ext cx="2111104" cy="60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2FF90DA3-A4C5-21CC-CECA-182B92B5E304}"/>
              </a:ext>
            </a:extLst>
          </p:cNvPr>
          <p:cNvPicPr>
            <a:picLocks noChangeAspect="1"/>
          </p:cNvPicPr>
          <p:nvPr/>
        </p:nvPicPr>
        <p:blipFill>
          <a:blip r:embed="rId8"/>
          <a:stretch>
            <a:fillRect/>
          </a:stretch>
        </p:blipFill>
        <p:spPr>
          <a:xfrm>
            <a:off x="2573459" y="263129"/>
            <a:ext cx="9303894" cy="5830349"/>
          </a:xfrm>
          <a:prstGeom prst="rect">
            <a:avLst/>
          </a:prstGeom>
        </p:spPr>
      </p:pic>
      <p:sp>
        <p:nvSpPr>
          <p:cNvPr id="20" name="Rectangle 19">
            <a:extLst>
              <a:ext uri="{FF2B5EF4-FFF2-40B4-BE49-F238E27FC236}">
                <a16:creationId xmlns:a16="http://schemas.microsoft.com/office/drawing/2014/main" id="{D01A730F-2342-396C-2CBD-F3381A02B51E}"/>
              </a:ext>
            </a:extLst>
          </p:cNvPr>
          <p:cNvSpPr/>
          <p:nvPr/>
        </p:nvSpPr>
        <p:spPr>
          <a:xfrm>
            <a:off x="2631881" y="2786260"/>
            <a:ext cx="2908114" cy="29583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7A928BA-3EA2-E631-DDC0-2C4ECDE668F0}"/>
              </a:ext>
            </a:extLst>
          </p:cNvPr>
          <p:cNvSpPr/>
          <p:nvPr/>
        </p:nvSpPr>
        <p:spPr>
          <a:xfrm>
            <a:off x="7499234" y="3178303"/>
            <a:ext cx="4178466" cy="29583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E58474E-5D18-4868-A249-2524077A452C}"/>
              </a:ext>
            </a:extLst>
          </p:cNvPr>
          <p:cNvSpPr/>
          <p:nvPr/>
        </p:nvSpPr>
        <p:spPr>
          <a:xfrm>
            <a:off x="2631881" y="3133164"/>
            <a:ext cx="2908114" cy="29583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4" name="Rectangle 33">
            <a:extLst>
              <a:ext uri="{FF2B5EF4-FFF2-40B4-BE49-F238E27FC236}">
                <a16:creationId xmlns:a16="http://schemas.microsoft.com/office/drawing/2014/main" id="{590D73D9-1D90-95C9-919D-0F2E1D3E2A18}"/>
              </a:ext>
            </a:extLst>
          </p:cNvPr>
          <p:cNvSpPr/>
          <p:nvPr/>
        </p:nvSpPr>
        <p:spPr>
          <a:xfrm>
            <a:off x="7469104" y="4340054"/>
            <a:ext cx="4178466" cy="29583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5" name="Rectangle 34">
            <a:extLst>
              <a:ext uri="{FF2B5EF4-FFF2-40B4-BE49-F238E27FC236}">
                <a16:creationId xmlns:a16="http://schemas.microsoft.com/office/drawing/2014/main" id="{BF28F192-3FC8-EFB3-6241-0015A53D6988}"/>
              </a:ext>
            </a:extLst>
          </p:cNvPr>
          <p:cNvSpPr/>
          <p:nvPr/>
        </p:nvSpPr>
        <p:spPr>
          <a:xfrm>
            <a:off x="2604591" y="4482351"/>
            <a:ext cx="4387879" cy="600835"/>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6" name="Rectangle 35">
            <a:extLst>
              <a:ext uri="{FF2B5EF4-FFF2-40B4-BE49-F238E27FC236}">
                <a16:creationId xmlns:a16="http://schemas.microsoft.com/office/drawing/2014/main" id="{B861B788-BD55-9D5A-B4E3-73B05642C4C0}"/>
              </a:ext>
            </a:extLst>
          </p:cNvPr>
          <p:cNvSpPr/>
          <p:nvPr/>
        </p:nvSpPr>
        <p:spPr>
          <a:xfrm>
            <a:off x="7469104" y="4650710"/>
            <a:ext cx="4178466" cy="2958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7" name="Rectangle 36">
            <a:extLst>
              <a:ext uri="{FF2B5EF4-FFF2-40B4-BE49-F238E27FC236}">
                <a16:creationId xmlns:a16="http://schemas.microsoft.com/office/drawing/2014/main" id="{198F9214-A2A4-A91B-724C-DD9CDCFE9C98}"/>
              </a:ext>
            </a:extLst>
          </p:cNvPr>
          <p:cNvSpPr/>
          <p:nvPr/>
        </p:nvSpPr>
        <p:spPr>
          <a:xfrm>
            <a:off x="2606979" y="3807757"/>
            <a:ext cx="2908114" cy="29583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8" name="Rectangle 37">
            <a:extLst>
              <a:ext uri="{FF2B5EF4-FFF2-40B4-BE49-F238E27FC236}">
                <a16:creationId xmlns:a16="http://schemas.microsoft.com/office/drawing/2014/main" id="{2EE93EA6-8690-5107-A405-282AAEBBBEFC}"/>
              </a:ext>
            </a:extLst>
          </p:cNvPr>
          <p:cNvSpPr/>
          <p:nvPr/>
        </p:nvSpPr>
        <p:spPr>
          <a:xfrm>
            <a:off x="7491896" y="2597428"/>
            <a:ext cx="4155674" cy="29583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pic>
        <p:nvPicPr>
          <p:cNvPr id="4" name="Picture 3" descr="A blue text on a black background&#10;&#10;AI-generated content may be incorrect.">
            <a:extLst>
              <a:ext uri="{FF2B5EF4-FFF2-40B4-BE49-F238E27FC236}">
                <a16:creationId xmlns:a16="http://schemas.microsoft.com/office/drawing/2014/main" id="{11C2028F-0533-9917-9166-E3E75F185A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2891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3" grpId="0" animBg="1"/>
      <p:bldP spid="3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CDD19-D16B-E6BB-90D9-74AE20255E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C4879B-C30E-7961-1021-60D86C1AE1CD}"/>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a:extLst>
              <a:ext uri="{FF2B5EF4-FFF2-40B4-BE49-F238E27FC236}">
                <a16:creationId xmlns:a16="http://schemas.microsoft.com/office/drawing/2014/main" id="{3F2A98E9-1FB7-40E2-C9FA-53B4151D4663}"/>
              </a:ext>
            </a:extLst>
          </p:cNvPr>
          <p:cNvSpPr/>
          <p:nvPr/>
        </p:nvSpPr>
        <p:spPr>
          <a:xfrm>
            <a:off x="161862"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629681E-1C38-D30E-3472-8ECA250786A9}"/>
              </a:ext>
            </a:extLst>
          </p:cNvPr>
          <p:cNvSpPr/>
          <p:nvPr/>
        </p:nvSpPr>
        <p:spPr>
          <a:xfrm>
            <a:off x="-13690" y="0"/>
            <a:ext cx="12205690" cy="726821"/>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     Using your Skills Profile to help you apply for work experience</a:t>
            </a:r>
          </a:p>
        </p:txBody>
      </p:sp>
      <p:sp>
        <p:nvSpPr>
          <p:cNvPr id="41" name="Rectangle 1">
            <a:extLst>
              <a:ext uri="{FF2B5EF4-FFF2-40B4-BE49-F238E27FC236}">
                <a16:creationId xmlns:a16="http://schemas.microsoft.com/office/drawing/2014/main" id="{BBA5FAAE-3E05-6E24-2D09-9B78F217F9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Graphic 8" descr="Badge 3 with solid fill">
            <a:extLst>
              <a:ext uri="{FF2B5EF4-FFF2-40B4-BE49-F238E27FC236}">
                <a16:creationId xmlns:a16="http://schemas.microsoft.com/office/drawing/2014/main" id="{CB75D991-FA5F-9967-684D-5B0E2B554E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691" y="16642"/>
            <a:ext cx="646331" cy="646331"/>
          </a:xfrm>
          <a:prstGeom prst="rect">
            <a:avLst/>
          </a:prstGeom>
        </p:spPr>
      </p:pic>
      <p:sp>
        <p:nvSpPr>
          <p:cNvPr id="4" name="Freeform 13">
            <a:extLst>
              <a:ext uri="{FF2B5EF4-FFF2-40B4-BE49-F238E27FC236}">
                <a16:creationId xmlns:a16="http://schemas.microsoft.com/office/drawing/2014/main" id="{EAA7928F-E122-E1AC-5D98-3F5E220FE1B5}"/>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5"/>
            <a:stretch>
              <a:fillRect/>
            </a:stretch>
          </a:blipFill>
        </p:spPr>
        <p:txBody>
          <a:bodyPr/>
          <a:lstStyle/>
          <a:p>
            <a:endParaRPr lang="en-GB" sz="1154" dirty="0"/>
          </a:p>
        </p:txBody>
      </p:sp>
      <p:pic>
        <p:nvPicPr>
          <p:cNvPr id="14" name="Picture 13">
            <a:extLst>
              <a:ext uri="{FF2B5EF4-FFF2-40B4-BE49-F238E27FC236}">
                <a16:creationId xmlns:a16="http://schemas.microsoft.com/office/drawing/2014/main" id="{17926508-9708-3925-16A2-05DDC6D50E1D}"/>
              </a:ext>
            </a:extLst>
          </p:cNvPr>
          <p:cNvPicPr>
            <a:picLocks noChangeAspect="1"/>
          </p:cNvPicPr>
          <p:nvPr/>
        </p:nvPicPr>
        <p:blipFill>
          <a:blip r:embed="rId6"/>
          <a:stretch>
            <a:fillRect/>
          </a:stretch>
        </p:blipFill>
        <p:spPr>
          <a:xfrm>
            <a:off x="291115" y="913045"/>
            <a:ext cx="5028535" cy="5013960"/>
          </a:xfrm>
          <a:prstGeom prst="rect">
            <a:avLst/>
          </a:prstGeom>
        </p:spPr>
      </p:pic>
      <p:pic>
        <p:nvPicPr>
          <p:cNvPr id="8" name="Picture 10" descr="Loop">
            <a:extLst>
              <a:ext uri="{FF2B5EF4-FFF2-40B4-BE49-F238E27FC236}">
                <a16:creationId xmlns:a16="http://schemas.microsoft.com/office/drawing/2014/main" id="{15B2E337-6979-E63C-8EA2-6E3FC3D8AA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200" y="1801805"/>
            <a:ext cx="675545" cy="4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1B5B426-1FEA-D031-606F-43F82301B1D8}"/>
              </a:ext>
            </a:extLst>
          </p:cNvPr>
          <p:cNvPicPr>
            <a:picLocks noChangeAspect="1"/>
          </p:cNvPicPr>
          <p:nvPr/>
        </p:nvPicPr>
        <p:blipFill>
          <a:blip r:embed="rId8"/>
          <a:stretch>
            <a:fillRect/>
          </a:stretch>
        </p:blipFill>
        <p:spPr>
          <a:xfrm>
            <a:off x="5529124" y="923289"/>
            <a:ext cx="6026605" cy="3500528"/>
          </a:xfrm>
          <a:prstGeom prst="rect">
            <a:avLst/>
          </a:prstGeom>
        </p:spPr>
      </p:pic>
      <p:sp>
        <p:nvSpPr>
          <p:cNvPr id="12" name="Speech Bubble: Rectangle with Corners Rounded 11">
            <a:extLst>
              <a:ext uri="{FF2B5EF4-FFF2-40B4-BE49-F238E27FC236}">
                <a16:creationId xmlns:a16="http://schemas.microsoft.com/office/drawing/2014/main" id="{88F1D47C-877B-D133-899D-C268DF77828A}"/>
              </a:ext>
            </a:extLst>
          </p:cNvPr>
          <p:cNvSpPr/>
          <p:nvPr/>
        </p:nvSpPr>
        <p:spPr>
          <a:xfrm>
            <a:off x="4994912" y="4538219"/>
            <a:ext cx="6905973" cy="1303423"/>
          </a:xfrm>
          <a:prstGeom prst="wedgeRoundRectCallout">
            <a:avLst>
              <a:gd name="adj1" fmla="val -5275"/>
              <a:gd name="adj2" fmla="val 6074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400" dirty="0">
                <a:solidFill>
                  <a:schemeClr val="tx1"/>
                </a:solidFill>
              </a:rPr>
              <a:t>‘I am good at adapting and being flexible and I have done this in team tasks in school and also when doing my hobbies.’</a:t>
            </a:r>
          </a:p>
        </p:txBody>
      </p:sp>
      <p:pic>
        <p:nvPicPr>
          <p:cNvPr id="7" name="Picture 6" descr="A blue text on a black background&#10;&#10;AI-generated content may be incorrect.">
            <a:extLst>
              <a:ext uri="{FF2B5EF4-FFF2-40B4-BE49-F238E27FC236}">
                <a16:creationId xmlns:a16="http://schemas.microsoft.com/office/drawing/2014/main" id="{B559CC53-4A81-7F70-9053-5CE95CE908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22293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1824</Words>
  <Application>Microsoft Office PowerPoint</Application>
  <PresentationFormat>Widescreen</PresentationFormat>
  <Paragraphs>223</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lewis</dc:creator>
  <cp:lastModifiedBy>Sue Lewis</cp:lastModifiedBy>
  <cp:revision>57</cp:revision>
  <dcterms:created xsi:type="dcterms:W3CDTF">2025-10-20T11:28:24Z</dcterms:created>
  <dcterms:modified xsi:type="dcterms:W3CDTF">2026-04-13T07:57:51Z</dcterms:modified>
</cp:coreProperties>
</file>