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74" r:id="rId3"/>
    <p:sldId id="275" r:id="rId4"/>
    <p:sldId id="256" r:id="rId5"/>
    <p:sldId id="257" r:id="rId6"/>
    <p:sldId id="258" r:id="rId7"/>
    <p:sldId id="259" r:id="rId8"/>
    <p:sldId id="260" r:id="rId9"/>
    <p:sldId id="276" r:id="rId10"/>
  </p:sldIdLst>
  <p:sldSz cx="13433425" cy="7556500"/>
  <p:notesSz cx="6858000" cy="9144000"/>
  <p:embeddedFontLst>
    <p:embeddedFont>
      <p:font typeface="Carlito" panose="020B0604020202020204" charset="0"/>
      <p:regular r:id="rId11"/>
    </p:embeddedFont>
    <p:embeddedFont>
      <p:font typeface="Carlito Bold" panose="020B0604020202020204" charset="0"/>
      <p:regular r:id="rId12"/>
    </p:embeddedFont>
    <p:embeddedFont>
      <p:font typeface="Open Sans Bold" panose="020B0604020202020204" charset="0"/>
      <p:regular r:id="rId13"/>
    </p:embeddedFont>
    <p:embeddedFont>
      <p:font typeface="Open Sans Bold Bold" panose="020B0604020202020204" charset="0"/>
      <p:regular r:id="rId14"/>
    </p:embeddedFont>
    <p:embeddedFont>
      <p:font typeface="Open Sans Light" panose="020B03060305040202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9D0"/>
    <a:srgbClr val="0206BE"/>
    <a:srgbClr val="0072BA"/>
    <a:srgbClr val="238EE9"/>
    <a:srgbClr val="C3E0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6" d="100"/>
          <a:sy n="96" d="100"/>
        </p:scale>
        <p:origin x="738" y="108"/>
      </p:cViewPr>
      <p:guideLst>
        <p:guide orient="horz" pos="2160"/>
        <p:guide pos="361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1526" y="2130426"/>
            <a:ext cx="9763962" cy="1470025"/>
          </a:xfrm>
        </p:spPr>
        <p:txBody>
          <a:bodyPr/>
          <a:lstStyle/>
          <a:p>
            <a:r>
              <a:rPr lang="en-US"/>
              <a:t>Click to edit Master title style</a:t>
            </a:r>
          </a:p>
        </p:txBody>
      </p:sp>
      <p:sp>
        <p:nvSpPr>
          <p:cNvPr id="3" name="Subtitle 2"/>
          <p:cNvSpPr>
            <a:spLocks noGrp="1"/>
          </p:cNvSpPr>
          <p:nvPr>
            <p:ph type="subTitle" idx="1"/>
          </p:nvPr>
        </p:nvSpPr>
        <p:spPr>
          <a:xfrm>
            <a:off x="1723052" y="3886200"/>
            <a:ext cx="80409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8085" y="274639"/>
            <a:ext cx="258457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4351" y="274639"/>
            <a:ext cx="756228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7395" y="4406901"/>
            <a:ext cx="97639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07395" y="2906714"/>
            <a:ext cx="97639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4351" y="1600201"/>
            <a:ext cx="50734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39232" y="1600201"/>
            <a:ext cx="50734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4351" y="1535113"/>
            <a:ext cx="50754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4351" y="2174875"/>
            <a:ext cx="50754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35244" y="1535113"/>
            <a:ext cx="50774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35244" y="2174875"/>
            <a:ext cx="50774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4351" y="273050"/>
            <a:ext cx="377914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91104" y="273051"/>
            <a:ext cx="642156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351" y="1435101"/>
            <a:ext cx="37791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1535" y="4800600"/>
            <a:ext cx="6892209"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51535" y="612775"/>
            <a:ext cx="689220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51535" y="5367338"/>
            <a:ext cx="689220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351" y="274638"/>
            <a:ext cx="1033831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4351" y="1600201"/>
            <a:ext cx="1033831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4351" y="6356351"/>
            <a:ext cx="268030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3/2/2026</a:t>
            </a:fld>
            <a:endParaRPr lang="en-US"/>
          </a:p>
        </p:txBody>
      </p:sp>
      <p:sp>
        <p:nvSpPr>
          <p:cNvPr id="5" name="Footer Placeholder 4"/>
          <p:cNvSpPr>
            <a:spLocks noGrp="1"/>
          </p:cNvSpPr>
          <p:nvPr>
            <p:ph type="ftr" sz="quarter" idx="3"/>
          </p:nvPr>
        </p:nvSpPr>
        <p:spPr>
          <a:xfrm>
            <a:off x="3924730" y="6356351"/>
            <a:ext cx="36375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32360" y="6356351"/>
            <a:ext cx="26803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careerpilot.org.uk/job-sectors"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areerpilot.org.uk/adviser-zone/hot-jobs-resources/green-hot-jobs-resources" TargetMode="External"/><Relationship Id="rId5" Type="http://schemas.openxmlformats.org/officeDocument/2006/relationships/hyperlink" Target="http://www.careerpilot.org.uk/adviser-zone/hot-jobs-resources/digital-and-it-hot-jobs-resources" TargetMode="External"/><Relationship Id="rId4" Type="http://schemas.openxmlformats.org/officeDocument/2006/relationships/hyperlink" Target="https://www.careerpilot.org.uk/logi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image" Target="../media/image8.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hyperlink" Target="https://www.careerpilot.org.uk/stories/an-apprentice-dental-nurse" TargetMode="External"/><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hyperlink" Target="https://www.careerpilot.org.uk/job-sectors/medical/job-profile/dental-nurs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9.png"/><Relationship Id="rId2" Type="http://schemas.openxmlformats.org/officeDocument/2006/relationships/image" Target="../media/image27.png"/><Relationship Id="rId16" Type="http://schemas.openxmlformats.org/officeDocument/2006/relationships/hyperlink" Target="https://www.careerpilot.org.uk/job-sectors/medical/job-profile/radiographer" TargetMode="Externa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hyperlink" Target="https://www.careerpilot.org.uk/stories/working-as-a-radiographer" TargetMode="External"/><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3.png"/><Relationship Id="rId2" Type="http://schemas.openxmlformats.org/officeDocument/2006/relationships/image" Target="../media/image27.png"/><Relationship Id="rId16" Type="http://schemas.openxmlformats.org/officeDocument/2006/relationships/hyperlink" Target="https://www.careerpilot.org.uk/job-sectors/medical/job-profile/hospital-doctor" TargetMode="Externa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hyperlink" Target="https://www.careerpilot.org.uk/stories/working-as-a-surgeon" TargetMode="External"/><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8.png"/><Relationship Id="rId3" Type="http://schemas.openxmlformats.org/officeDocument/2006/relationships/image" Target="../media/image27.png"/><Relationship Id="rId7" Type="http://schemas.openxmlformats.org/officeDocument/2006/relationships/image" Target="../media/image17.svg"/><Relationship Id="rId12" Type="http://schemas.openxmlformats.org/officeDocument/2006/relationships/image" Target="../media/image37.png"/><Relationship Id="rId2" Type="http://schemas.openxmlformats.org/officeDocument/2006/relationships/hyperlink" Target="https://www.careerpilot.org.uk/stories/day-in-the-life-of-a-mental-health-nurse" TargetMode="External"/><Relationship Id="rId16" Type="http://schemas.openxmlformats.org/officeDocument/2006/relationships/hyperlink" Target="https://www.careerpilot.org.uk/job-sectors/wellbeing/job-profile/mental-health-nurse" TargetMode="Externa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png"/><Relationship Id="rId5" Type="http://schemas.openxmlformats.org/officeDocument/2006/relationships/image" Target="../media/image15.svg"/><Relationship Id="rId15" Type="http://schemas.openxmlformats.org/officeDocument/2006/relationships/image" Target="../media/image39.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4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41.png"/><Relationship Id="rId2" Type="http://schemas.openxmlformats.org/officeDocument/2006/relationships/image" Target="../media/image27.png"/><Relationship Id="rId16" Type="http://schemas.openxmlformats.org/officeDocument/2006/relationships/hyperlink" Target="https://www.careerpilot.org.uk/job-sectors/medical/job-profile/dental-technician" TargetMode="Externa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hyperlink" Target="https://www.careerpilot.org.uk/stories/dental-technician-in-a-hospital" TargetMode="External"/><Relationship Id="rId5" Type="http://schemas.openxmlformats.org/officeDocument/2006/relationships/image" Target="../media/image16.png"/><Relationship Id="rId1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6.png"/><Relationship Id="rId5" Type="http://schemas.openxmlformats.org/officeDocument/2006/relationships/image" Target="../media/image17.svg"/><Relationship Id="rId10" Type="http://schemas.openxmlformats.org/officeDocument/2006/relationships/image" Target="../media/image45.png"/><Relationship Id="rId4" Type="http://schemas.openxmlformats.org/officeDocument/2006/relationships/image" Target="../media/image16.png"/><Relationship Id="rId9" Type="http://schemas.openxmlformats.org/officeDocument/2006/relationships/hyperlink" Target="https://www.careerpilot.org.uk/job-sec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
            <a:extLst>
              <a:ext uri="{FF2B5EF4-FFF2-40B4-BE49-F238E27FC236}">
                <a16:creationId xmlns:a16="http://schemas.microsoft.com/office/drawing/2014/main" id="{9C12C848-5CD4-2494-A4F5-446526E380FD}"/>
              </a:ext>
            </a:extLst>
          </p:cNvPr>
          <p:cNvGrpSpPr/>
          <p:nvPr/>
        </p:nvGrpSpPr>
        <p:grpSpPr>
          <a:xfrm>
            <a:off x="-2162" y="-69867"/>
            <a:ext cx="13540197" cy="1271420"/>
            <a:chOff x="0" y="-19050"/>
            <a:chExt cx="4830203" cy="496726"/>
          </a:xfrm>
          <a:solidFill>
            <a:srgbClr val="238EE9"/>
          </a:solidFill>
        </p:grpSpPr>
        <p:sp>
          <p:nvSpPr>
            <p:cNvPr id="47" name="Freeform 5">
              <a:extLst>
                <a:ext uri="{FF2B5EF4-FFF2-40B4-BE49-F238E27FC236}">
                  <a16:creationId xmlns:a16="http://schemas.microsoft.com/office/drawing/2014/main" id="{B9985C59-66FB-17BC-6703-888BCEF29C66}"/>
                </a:ext>
              </a:extLst>
            </p:cNvPr>
            <p:cNvSpPr/>
            <p:nvPr/>
          </p:nvSpPr>
          <p:spPr>
            <a:xfrm>
              <a:off x="0" y="-11779"/>
              <a:ext cx="4799972" cy="489455"/>
            </a:xfrm>
            <a:custGeom>
              <a:avLst/>
              <a:gdLst/>
              <a:ahLst/>
              <a:cxnLst/>
              <a:rect l="l" t="t" r="r" b="b"/>
              <a:pathLst>
                <a:path w="4830204" h="477676">
                  <a:moveTo>
                    <a:pt x="0" y="0"/>
                  </a:moveTo>
                  <a:lnTo>
                    <a:pt x="4830204" y="0"/>
                  </a:lnTo>
                  <a:lnTo>
                    <a:pt x="4830204" y="477676"/>
                  </a:lnTo>
                  <a:lnTo>
                    <a:pt x="0" y="477676"/>
                  </a:lnTo>
                  <a:close/>
                </a:path>
              </a:pathLst>
            </a:custGeom>
            <a:grpFill/>
          </p:spPr>
          <p:txBody>
            <a:bodyPr/>
            <a:lstStyle/>
            <a:p>
              <a:endParaRPr lang="en-GB" sz="2261"/>
            </a:p>
          </p:txBody>
        </p:sp>
        <p:sp>
          <p:nvSpPr>
            <p:cNvPr id="48" name="TextBox 6">
              <a:extLst>
                <a:ext uri="{FF2B5EF4-FFF2-40B4-BE49-F238E27FC236}">
                  <a16:creationId xmlns:a16="http://schemas.microsoft.com/office/drawing/2014/main" id="{87E2C4D6-9B9C-B9BA-F98D-2A2CB9E3135B}"/>
                </a:ext>
              </a:extLst>
            </p:cNvPr>
            <p:cNvSpPr txBox="1"/>
            <p:nvPr/>
          </p:nvSpPr>
          <p:spPr>
            <a:xfrm>
              <a:off x="0" y="-19050"/>
              <a:ext cx="4830203" cy="496726"/>
            </a:xfrm>
            <a:prstGeom prst="rect">
              <a:avLst/>
            </a:prstGeom>
            <a:solidFill>
              <a:srgbClr val="0072BA"/>
            </a:solidFill>
          </p:spPr>
          <p:txBody>
            <a:bodyPr lIns="37310" tIns="37310" rIns="37310" bIns="37310" rtlCol="0" anchor="ctr"/>
            <a:lstStyle/>
            <a:p>
              <a:pPr algn="ctr">
                <a:lnSpc>
                  <a:spcPts val="1676"/>
                </a:lnSpc>
              </a:pPr>
              <a:endParaRPr sz="2261"/>
            </a:p>
          </p:txBody>
        </p:sp>
      </p:grpSp>
      <p:sp>
        <p:nvSpPr>
          <p:cNvPr id="49" name="Freeform 29">
            <a:extLst>
              <a:ext uri="{FF2B5EF4-FFF2-40B4-BE49-F238E27FC236}">
                <a16:creationId xmlns:a16="http://schemas.microsoft.com/office/drawing/2014/main" id="{B8A7FBDD-5746-09AB-FABD-1F6B7A72A0C3}"/>
              </a:ext>
            </a:extLst>
          </p:cNvPr>
          <p:cNvSpPr/>
          <p:nvPr/>
        </p:nvSpPr>
        <p:spPr>
          <a:xfrm>
            <a:off x="225433" y="63917"/>
            <a:ext cx="1221361" cy="1020009"/>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2"/>
            <a:stretch>
              <a:fillRect/>
            </a:stretch>
          </a:blipFill>
        </p:spPr>
        <p:txBody>
          <a:bodyPr/>
          <a:lstStyle/>
          <a:p>
            <a:endParaRPr lang="en-GB" sz="2261"/>
          </a:p>
        </p:txBody>
      </p:sp>
      <p:grpSp>
        <p:nvGrpSpPr>
          <p:cNvPr id="2" name="Group 2"/>
          <p:cNvGrpSpPr/>
          <p:nvPr/>
        </p:nvGrpSpPr>
        <p:grpSpPr>
          <a:xfrm>
            <a:off x="-1" y="1189976"/>
            <a:ext cx="13433425" cy="6366425"/>
            <a:chOff x="0" y="0"/>
            <a:chExt cx="6164582" cy="3548808"/>
          </a:xfrm>
          <a:solidFill>
            <a:srgbClr val="C3E0E5"/>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sz="1322"/>
            </a:p>
          </p:txBody>
        </p:sp>
      </p:grpSp>
      <p:sp>
        <p:nvSpPr>
          <p:cNvPr id="6" name="TextBox 6"/>
          <p:cNvSpPr txBox="1"/>
          <p:nvPr/>
        </p:nvSpPr>
        <p:spPr>
          <a:xfrm>
            <a:off x="-26441" y="331720"/>
            <a:ext cx="13433425" cy="898955"/>
          </a:xfrm>
          <a:prstGeom prst="rect">
            <a:avLst/>
          </a:prstGeom>
        </p:spPr>
        <p:txBody>
          <a:bodyPr lIns="37315" tIns="37315" rIns="37315" bIns="37315" rtlCol="0" anchor="ctr"/>
          <a:lstStyle/>
          <a:p>
            <a:pPr algn="ctr">
              <a:lnSpc>
                <a:spcPts val="1677"/>
              </a:lnSpc>
            </a:pPr>
            <a:endParaRPr sz="1322"/>
          </a:p>
        </p:txBody>
      </p:sp>
      <p:grpSp>
        <p:nvGrpSpPr>
          <p:cNvPr id="7" name="Group 7"/>
          <p:cNvGrpSpPr/>
          <p:nvPr/>
        </p:nvGrpSpPr>
        <p:grpSpPr>
          <a:xfrm>
            <a:off x="-31360" y="6644710"/>
            <a:ext cx="13540200" cy="935332"/>
            <a:chOff x="0" y="-28575"/>
            <a:chExt cx="6866183" cy="474303"/>
          </a:xfrm>
        </p:grpSpPr>
        <p:sp>
          <p:nvSpPr>
            <p:cNvPr id="8" name="Freeform 8"/>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sz="1322"/>
            </a:p>
          </p:txBody>
        </p:sp>
        <p:sp>
          <p:nvSpPr>
            <p:cNvPr id="9" name="TextBox 9"/>
            <p:cNvSpPr txBox="1"/>
            <p:nvPr/>
          </p:nvSpPr>
          <p:spPr>
            <a:xfrm>
              <a:off x="0" y="-28575"/>
              <a:ext cx="6823208" cy="474303"/>
            </a:xfrm>
            <a:prstGeom prst="rect">
              <a:avLst/>
            </a:prstGeom>
          </p:spPr>
          <p:txBody>
            <a:bodyPr lIns="17951" tIns="17951" rIns="17951" bIns="17951" rtlCol="0" anchor="ctr"/>
            <a:lstStyle/>
            <a:p>
              <a:pPr algn="ctr">
                <a:lnSpc>
                  <a:spcPts val="1736"/>
                </a:lnSpc>
              </a:pPr>
              <a:endParaRPr sz="1322"/>
            </a:p>
          </p:txBody>
        </p:sp>
      </p:grpSp>
      <p:grpSp>
        <p:nvGrpSpPr>
          <p:cNvPr id="12" name="Group 12"/>
          <p:cNvGrpSpPr/>
          <p:nvPr/>
        </p:nvGrpSpPr>
        <p:grpSpPr>
          <a:xfrm>
            <a:off x="256409" y="1365262"/>
            <a:ext cx="8243853" cy="5079244"/>
            <a:chOff x="0" y="0"/>
            <a:chExt cx="5047832" cy="3297062"/>
          </a:xfrm>
        </p:grpSpPr>
        <p:sp>
          <p:nvSpPr>
            <p:cNvPr id="13" name="Freeform 13"/>
            <p:cNvSpPr/>
            <p:nvPr/>
          </p:nvSpPr>
          <p:spPr>
            <a:xfrm>
              <a:off x="0" y="0"/>
              <a:ext cx="5047832" cy="3297062"/>
            </a:xfrm>
            <a:custGeom>
              <a:avLst/>
              <a:gdLst/>
              <a:ahLst/>
              <a:cxnLst/>
              <a:rect l="l" t="t" r="r" b="b"/>
              <a:pathLst>
                <a:path w="5047832" h="3297062">
                  <a:moveTo>
                    <a:pt x="26203" y="0"/>
                  </a:moveTo>
                  <a:lnTo>
                    <a:pt x="5021629" y="0"/>
                  </a:lnTo>
                  <a:cubicBezTo>
                    <a:pt x="5036101" y="0"/>
                    <a:pt x="5047832" y="11731"/>
                    <a:pt x="5047832" y="26203"/>
                  </a:cubicBezTo>
                  <a:lnTo>
                    <a:pt x="5047832" y="3270859"/>
                  </a:lnTo>
                  <a:cubicBezTo>
                    <a:pt x="5047832" y="3277808"/>
                    <a:pt x="5045072" y="3284473"/>
                    <a:pt x="5040157" y="3289387"/>
                  </a:cubicBezTo>
                  <a:cubicBezTo>
                    <a:pt x="5035243" y="3294301"/>
                    <a:pt x="5028579" y="3297062"/>
                    <a:pt x="5021629" y="3297062"/>
                  </a:cubicBezTo>
                  <a:lnTo>
                    <a:pt x="26203" y="3297062"/>
                  </a:lnTo>
                  <a:cubicBezTo>
                    <a:pt x="11731" y="3297062"/>
                    <a:pt x="0" y="3285330"/>
                    <a:pt x="0" y="3270859"/>
                  </a:cubicBezTo>
                  <a:lnTo>
                    <a:pt x="0" y="26203"/>
                  </a:lnTo>
                  <a:cubicBezTo>
                    <a:pt x="0" y="11731"/>
                    <a:pt x="11731" y="0"/>
                    <a:pt x="26203" y="0"/>
                  </a:cubicBezTo>
                  <a:close/>
                </a:path>
              </a:pathLst>
            </a:custGeom>
            <a:solidFill>
              <a:srgbClr val="EEEEEE"/>
            </a:solidFill>
          </p:spPr>
          <p:txBody>
            <a:bodyPr/>
            <a:lstStyle/>
            <a:p>
              <a:endParaRPr lang="en-GB" sz="1322"/>
            </a:p>
          </p:txBody>
        </p:sp>
        <p:sp>
          <p:nvSpPr>
            <p:cNvPr id="14" name="TextBox 14"/>
            <p:cNvSpPr txBox="1"/>
            <p:nvPr/>
          </p:nvSpPr>
          <p:spPr>
            <a:xfrm>
              <a:off x="0" y="-28575"/>
              <a:ext cx="5047832" cy="3325637"/>
            </a:xfrm>
            <a:prstGeom prst="rect">
              <a:avLst/>
            </a:prstGeom>
          </p:spPr>
          <p:txBody>
            <a:bodyPr lIns="28962" tIns="28962" rIns="28962" bIns="28962" rtlCol="0" anchor="ctr"/>
            <a:lstStyle/>
            <a:p>
              <a:pPr algn="ctr">
                <a:lnSpc>
                  <a:spcPts val="1615"/>
                </a:lnSpc>
              </a:pPr>
              <a:endParaRPr sz="1322"/>
            </a:p>
          </p:txBody>
        </p:sp>
      </p:grpSp>
      <p:grpSp>
        <p:nvGrpSpPr>
          <p:cNvPr id="30" name="Group 30"/>
          <p:cNvGrpSpPr/>
          <p:nvPr/>
        </p:nvGrpSpPr>
        <p:grpSpPr>
          <a:xfrm>
            <a:off x="8730168" y="4850942"/>
            <a:ext cx="4315635" cy="1593564"/>
            <a:chOff x="0" y="0"/>
            <a:chExt cx="2712864" cy="1001735"/>
          </a:xfrm>
        </p:grpSpPr>
        <p:sp>
          <p:nvSpPr>
            <p:cNvPr id="31" name="Freeform 31"/>
            <p:cNvSpPr/>
            <p:nvPr/>
          </p:nvSpPr>
          <p:spPr>
            <a:xfrm>
              <a:off x="0" y="0"/>
              <a:ext cx="2712864" cy="1001735"/>
            </a:xfrm>
            <a:custGeom>
              <a:avLst/>
              <a:gdLst/>
              <a:ahLst/>
              <a:cxnLst/>
              <a:rect l="l" t="t" r="r" b="b"/>
              <a:pathLst>
                <a:path w="2712864" h="1001735">
                  <a:moveTo>
                    <a:pt x="48756" y="0"/>
                  </a:moveTo>
                  <a:lnTo>
                    <a:pt x="2664109" y="0"/>
                  </a:lnTo>
                  <a:cubicBezTo>
                    <a:pt x="2677039" y="0"/>
                    <a:pt x="2689440" y="5137"/>
                    <a:pt x="2698584" y="14280"/>
                  </a:cubicBezTo>
                  <a:cubicBezTo>
                    <a:pt x="2707728" y="23424"/>
                    <a:pt x="2712864" y="35825"/>
                    <a:pt x="2712864" y="48756"/>
                  </a:cubicBezTo>
                  <a:lnTo>
                    <a:pt x="2712864" y="952980"/>
                  </a:lnTo>
                  <a:cubicBezTo>
                    <a:pt x="2712864" y="965910"/>
                    <a:pt x="2707728" y="978312"/>
                    <a:pt x="2698584" y="987455"/>
                  </a:cubicBezTo>
                  <a:cubicBezTo>
                    <a:pt x="2689440" y="996598"/>
                    <a:pt x="2677039" y="1001735"/>
                    <a:pt x="2664109" y="1001735"/>
                  </a:cubicBezTo>
                  <a:lnTo>
                    <a:pt x="48756" y="1001735"/>
                  </a:lnTo>
                  <a:cubicBezTo>
                    <a:pt x="35825" y="1001735"/>
                    <a:pt x="23424" y="996598"/>
                    <a:pt x="14280" y="987455"/>
                  </a:cubicBezTo>
                  <a:cubicBezTo>
                    <a:pt x="5137" y="978312"/>
                    <a:pt x="0" y="965910"/>
                    <a:pt x="0" y="952980"/>
                  </a:cubicBezTo>
                  <a:lnTo>
                    <a:pt x="0" y="48756"/>
                  </a:lnTo>
                  <a:cubicBezTo>
                    <a:pt x="0" y="35825"/>
                    <a:pt x="5137" y="23424"/>
                    <a:pt x="14280" y="14280"/>
                  </a:cubicBezTo>
                  <a:cubicBezTo>
                    <a:pt x="23424" y="5137"/>
                    <a:pt x="35825" y="0"/>
                    <a:pt x="48756" y="0"/>
                  </a:cubicBezTo>
                  <a:close/>
                </a:path>
              </a:pathLst>
            </a:custGeom>
            <a:solidFill>
              <a:srgbClr val="EEEEEE"/>
            </a:solidFill>
          </p:spPr>
          <p:txBody>
            <a:bodyPr/>
            <a:lstStyle/>
            <a:p>
              <a:endParaRPr lang="en-GB" sz="1322"/>
            </a:p>
          </p:txBody>
        </p:sp>
        <p:sp>
          <p:nvSpPr>
            <p:cNvPr id="32" name="TextBox 32"/>
            <p:cNvSpPr txBox="1"/>
            <p:nvPr/>
          </p:nvSpPr>
          <p:spPr>
            <a:xfrm>
              <a:off x="0" y="-76200"/>
              <a:ext cx="2712864" cy="1077935"/>
            </a:xfrm>
            <a:prstGeom prst="rect">
              <a:avLst/>
            </a:prstGeom>
          </p:spPr>
          <p:txBody>
            <a:bodyPr lIns="28962" tIns="28962" rIns="28962" bIns="28962" rtlCol="0" anchor="ctr"/>
            <a:lstStyle/>
            <a:p>
              <a:pPr algn="ctr">
                <a:lnSpc>
                  <a:spcPts val="2057"/>
                </a:lnSpc>
              </a:pPr>
              <a:r>
                <a:rPr lang="en-US" sz="1469" dirty="0">
                  <a:solidFill>
                    <a:srgbClr val="000000"/>
                  </a:solidFill>
                  <a:latin typeface="Carlito"/>
                </a:rPr>
                <a:t>These classroom activities support your students to building the following essential skills:</a:t>
              </a:r>
            </a:p>
            <a:p>
              <a:pPr algn="ctr">
                <a:lnSpc>
                  <a:spcPts val="1615"/>
                </a:lnSpc>
              </a:pPr>
              <a:endParaRPr lang="en-US" sz="1469" dirty="0">
                <a:solidFill>
                  <a:srgbClr val="000000"/>
                </a:solidFill>
                <a:latin typeface="Carlito"/>
              </a:endParaRPr>
            </a:p>
            <a:p>
              <a:pPr algn="ctr">
                <a:lnSpc>
                  <a:spcPts val="1615"/>
                </a:lnSpc>
              </a:pPr>
              <a:endParaRPr lang="en-US" sz="1469" dirty="0">
                <a:solidFill>
                  <a:srgbClr val="000000"/>
                </a:solidFill>
                <a:latin typeface="Carlito"/>
              </a:endParaRPr>
            </a:p>
            <a:p>
              <a:pPr algn="ctr">
                <a:lnSpc>
                  <a:spcPts val="1615"/>
                </a:lnSpc>
              </a:pPr>
              <a:endParaRPr lang="en-US" sz="1469" dirty="0">
                <a:solidFill>
                  <a:srgbClr val="000000"/>
                </a:solidFill>
                <a:latin typeface="Carlito"/>
              </a:endParaRPr>
            </a:p>
            <a:p>
              <a:pPr algn="ctr">
                <a:lnSpc>
                  <a:spcPts val="1615"/>
                </a:lnSpc>
              </a:pPr>
              <a:endParaRPr lang="en-US" sz="1469" dirty="0">
                <a:solidFill>
                  <a:srgbClr val="000000"/>
                </a:solidFill>
                <a:latin typeface="Carlito"/>
              </a:endParaRPr>
            </a:p>
          </p:txBody>
        </p:sp>
      </p:grpSp>
      <p:sp>
        <p:nvSpPr>
          <p:cNvPr id="36" name="TextBox 36"/>
          <p:cNvSpPr txBox="1"/>
          <p:nvPr/>
        </p:nvSpPr>
        <p:spPr>
          <a:xfrm>
            <a:off x="6694685" y="3644180"/>
            <a:ext cx="44055"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 of body text</a:t>
            </a:r>
          </a:p>
        </p:txBody>
      </p:sp>
      <p:sp>
        <p:nvSpPr>
          <p:cNvPr id="37" name="TextBox 37"/>
          <p:cNvSpPr txBox="1"/>
          <p:nvPr/>
        </p:nvSpPr>
        <p:spPr>
          <a:xfrm>
            <a:off x="6690272" y="3644180"/>
            <a:ext cx="5288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38" name="TextBox 38"/>
          <p:cNvSpPr txBox="1"/>
          <p:nvPr/>
        </p:nvSpPr>
        <p:spPr>
          <a:xfrm>
            <a:off x="6690291" y="3644180"/>
            <a:ext cx="5284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39" name="TextBox 39"/>
          <p:cNvSpPr txBox="1"/>
          <p:nvPr/>
        </p:nvSpPr>
        <p:spPr>
          <a:xfrm>
            <a:off x="454373" y="1661930"/>
            <a:ext cx="7840530" cy="4493281"/>
          </a:xfrm>
          <a:prstGeom prst="rect">
            <a:avLst/>
          </a:prstGeom>
        </p:spPr>
        <p:txBody>
          <a:bodyPr wrap="square" lIns="0" tIns="0" rIns="0" bIns="0" rtlCol="0" anchor="t">
            <a:spAutoFit/>
          </a:bodyPr>
          <a:lstStyle/>
          <a:p>
            <a:pPr>
              <a:lnSpc>
                <a:spcPts val="2159"/>
              </a:lnSpc>
            </a:pPr>
            <a:r>
              <a:rPr lang="en-US" sz="1469" dirty="0">
                <a:latin typeface="Carlito"/>
              </a:rPr>
              <a:t>This set of 5 Hot Jobs classroom activities introduces students to a range of different healthcare jobs that are predicted to grow over the coming years with the final session giving time for students to explore other jobs they may be interested in. The activities can be delivered in 15-20 minutes, so could be used in tutor time or as part of a longer lesson. </a:t>
            </a:r>
          </a:p>
          <a:p>
            <a:pPr>
              <a:lnSpc>
                <a:spcPts val="2159"/>
              </a:lnSpc>
            </a:pPr>
            <a:endParaRPr lang="en-US" sz="1469" dirty="0">
              <a:latin typeface="Carlito"/>
            </a:endParaRPr>
          </a:p>
          <a:p>
            <a:pPr>
              <a:lnSpc>
                <a:spcPts val="2159"/>
              </a:lnSpc>
            </a:pPr>
            <a:r>
              <a:rPr lang="en-US" sz="1469" dirty="0">
                <a:latin typeface="Carlito"/>
              </a:rPr>
              <a:t>For each Hot Jobs classroom activity students will:</a:t>
            </a:r>
          </a:p>
          <a:p>
            <a:pPr marL="333016" lvl="1" indent="-166508">
              <a:lnSpc>
                <a:spcPts val="2159"/>
              </a:lnSpc>
              <a:buFont typeface="Arial"/>
              <a:buChar char="•"/>
            </a:pPr>
            <a:r>
              <a:rPr lang="en-US" sz="1469" dirty="0">
                <a:latin typeface="Carlito Bold"/>
              </a:rPr>
              <a:t>Watch a video about the job (3-5 minutes).</a:t>
            </a:r>
            <a:r>
              <a:rPr lang="en-US" sz="1469" dirty="0">
                <a:latin typeface="Carlito"/>
              </a:rPr>
              <a:t> There is a link to the video from the individual lesson page. Right click on the link and open the video in a new tab to play the video to your class. </a:t>
            </a:r>
          </a:p>
          <a:p>
            <a:pPr marL="333016" lvl="1" indent="-166508">
              <a:lnSpc>
                <a:spcPts val="2159"/>
              </a:lnSpc>
              <a:buFont typeface="Arial"/>
              <a:buChar char="•"/>
            </a:pPr>
            <a:r>
              <a:rPr lang="en-US" sz="1469" dirty="0">
                <a:latin typeface="Carlito Bold"/>
              </a:rPr>
              <a:t>Find out more about the job from the Careerpilot job profile or printed posters (5 minutes). </a:t>
            </a:r>
            <a:r>
              <a:rPr lang="en-US" sz="1469" dirty="0">
                <a:latin typeface="Carlito"/>
              </a:rPr>
              <a:t>There is a link to the relevant Careerpilot job profile from the individual lesson pages to share from the front (right click to open in separate tab to view). Or students can find the job profile independently using the </a:t>
            </a:r>
            <a:r>
              <a:rPr lang="en-US" sz="1469" u="sng" dirty="0">
                <a:solidFill>
                  <a:srgbClr val="0070C0"/>
                </a:solidFill>
                <a:latin typeface="Carlito Bold"/>
                <a:hlinkClick r:id="rId3" tooltip="https://www.careerpilot.org.uk/job-sectors/green-jobs">
                  <a:extLst>
                    <a:ext uri="{A12FA001-AC4F-418D-AE19-62706E023703}">
                      <ahyp:hlinkClr xmlns:ahyp="http://schemas.microsoft.com/office/drawing/2018/hyperlinkcolor" val="tx"/>
                    </a:ext>
                  </a:extLst>
                </a:hlinkClick>
              </a:rPr>
              <a:t>Job search </a:t>
            </a:r>
            <a:r>
              <a:rPr lang="en-US" sz="1469" dirty="0">
                <a:latin typeface="Carlito"/>
              </a:rPr>
              <a:t>on Careerpilot (use slide 2 to show how). You can also print out the relevant Hot Job posters which feature a QR code to access the job profile using a phone – see slide 3. </a:t>
            </a:r>
          </a:p>
          <a:p>
            <a:pPr marL="333016" lvl="1" indent="-166508" algn="just">
              <a:lnSpc>
                <a:spcPts val="2159"/>
              </a:lnSpc>
              <a:buFont typeface="Arial"/>
              <a:buChar char="•"/>
            </a:pPr>
            <a:r>
              <a:rPr lang="en-US" sz="1469" dirty="0">
                <a:latin typeface="Carlito Bold"/>
              </a:rPr>
              <a:t>Students can then work in pairs or as a class to answer questions about the job role using the information from the video and in the job profile (5-10 minutes).</a:t>
            </a:r>
          </a:p>
        </p:txBody>
      </p:sp>
      <p:sp>
        <p:nvSpPr>
          <p:cNvPr id="16" name="TextBox 16"/>
          <p:cNvSpPr txBox="1"/>
          <p:nvPr/>
        </p:nvSpPr>
        <p:spPr>
          <a:xfrm>
            <a:off x="262849" y="270494"/>
            <a:ext cx="13337663" cy="628377"/>
          </a:xfrm>
          <a:prstGeom prst="rect">
            <a:avLst/>
          </a:prstGeom>
        </p:spPr>
        <p:txBody>
          <a:bodyPr lIns="0" tIns="0" rIns="0" bIns="0" rtlCol="0" anchor="t">
            <a:spAutoFit/>
          </a:bodyPr>
          <a:lstStyle/>
          <a:p>
            <a:pPr algn="ctr">
              <a:lnSpc>
                <a:spcPts val="4936"/>
              </a:lnSpc>
            </a:pPr>
            <a:r>
              <a:rPr lang="en-US" sz="4200" b="1" dirty="0">
                <a:solidFill>
                  <a:schemeClr val="bg1"/>
                </a:solidFill>
                <a:latin typeface="+mj-lt"/>
              </a:rPr>
              <a:t>Healthcare Hot Jobs Activities: Teacher Notes</a:t>
            </a:r>
          </a:p>
        </p:txBody>
      </p:sp>
      <p:sp>
        <p:nvSpPr>
          <p:cNvPr id="43" name="Freeform 10">
            <a:extLst>
              <a:ext uri="{FF2B5EF4-FFF2-40B4-BE49-F238E27FC236}">
                <a16:creationId xmlns:a16="http://schemas.microsoft.com/office/drawing/2014/main" id="{4AF59816-7B62-4031-6DD6-3309063940D3}"/>
              </a:ext>
            </a:extLst>
          </p:cNvPr>
          <p:cNvSpPr/>
          <p:nvPr/>
        </p:nvSpPr>
        <p:spPr>
          <a:xfrm>
            <a:off x="227719" y="6916187"/>
            <a:ext cx="2047382" cy="461496"/>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4"/>
            <a:stretch>
              <a:fillRect/>
            </a:stretch>
          </a:blipFill>
        </p:spPr>
        <p:txBody>
          <a:bodyPr/>
          <a:lstStyle/>
          <a:p>
            <a:endParaRPr lang="en-GB" sz="1322" dirty="0"/>
          </a:p>
        </p:txBody>
      </p:sp>
      <p:sp>
        <p:nvSpPr>
          <p:cNvPr id="44" name="TextBox 42">
            <a:extLst>
              <a:ext uri="{FF2B5EF4-FFF2-40B4-BE49-F238E27FC236}">
                <a16:creationId xmlns:a16="http://schemas.microsoft.com/office/drawing/2014/main" id="{3E784849-61A5-F414-520A-53DED8041D83}"/>
              </a:ext>
            </a:extLst>
          </p:cNvPr>
          <p:cNvSpPr txBox="1"/>
          <p:nvPr/>
        </p:nvSpPr>
        <p:spPr>
          <a:xfrm>
            <a:off x="11069266" y="6994627"/>
            <a:ext cx="2118344" cy="243656"/>
          </a:xfrm>
          <a:prstGeom prst="rect">
            <a:avLst/>
          </a:prstGeom>
        </p:spPr>
        <p:txBody>
          <a:bodyPr wrap="square" lIns="0" tIns="0" rIns="0" bIns="0" rtlCol="0" anchor="t">
            <a:spAutoFit/>
          </a:bodyPr>
          <a:lstStyle/>
          <a:p>
            <a:pPr algn="ctr">
              <a:lnSpc>
                <a:spcPts val="1869"/>
              </a:lnSpc>
            </a:pPr>
            <a:r>
              <a:rPr lang="en-US" sz="1763" dirty="0">
                <a:solidFill>
                  <a:srgbClr val="337AB7"/>
                </a:solidFill>
                <a:latin typeface="Open Sans Bold"/>
              </a:rPr>
              <a:t>careerpilot.org.uk</a:t>
            </a:r>
          </a:p>
        </p:txBody>
      </p:sp>
      <p:pic>
        <p:nvPicPr>
          <p:cNvPr id="10" name="Picture 9" descr="A pink circle with white text and a black background&#10;&#10;AI-generated content may be incorrect.">
            <a:extLst>
              <a:ext uri="{FF2B5EF4-FFF2-40B4-BE49-F238E27FC236}">
                <a16:creationId xmlns:a16="http://schemas.microsoft.com/office/drawing/2014/main" id="{791CFDE9-FAE1-240C-6EFC-56E3CE33E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6020" y="5408344"/>
            <a:ext cx="1003598" cy="1003598"/>
          </a:xfrm>
          <a:prstGeom prst="rect">
            <a:avLst/>
          </a:prstGeom>
        </p:spPr>
      </p:pic>
      <p:pic>
        <p:nvPicPr>
          <p:cNvPr id="40" name="Picture 39" descr="A white and red circle with a white speech bubble in the middle&#10;&#10;AI-generated content may be incorrect.">
            <a:extLst>
              <a:ext uri="{FF2B5EF4-FFF2-40B4-BE49-F238E27FC236}">
                <a16:creationId xmlns:a16="http://schemas.microsoft.com/office/drawing/2014/main" id="{D9934429-7EEF-6345-B8E6-4A0315694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0934" y="5419026"/>
            <a:ext cx="1003598" cy="1003598"/>
          </a:xfrm>
          <a:prstGeom prst="rect">
            <a:avLst/>
          </a:prstGeom>
        </p:spPr>
      </p:pic>
      <p:pic>
        <p:nvPicPr>
          <p:cNvPr id="45" name="Picture 44" descr="A blue and white logo&#10;&#10;AI-generated content may be incorrect.">
            <a:extLst>
              <a:ext uri="{FF2B5EF4-FFF2-40B4-BE49-F238E27FC236}">
                <a16:creationId xmlns:a16="http://schemas.microsoft.com/office/drawing/2014/main" id="{F79B8E59-9BCB-D1BB-5962-2205F5971C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84532" y="5408344"/>
            <a:ext cx="1003598" cy="1003598"/>
          </a:xfrm>
          <a:prstGeom prst="rect">
            <a:avLst/>
          </a:prstGeom>
        </p:spPr>
      </p:pic>
      <p:pic>
        <p:nvPicPr>
          <p:cNvPr id="50" name="Picture 49">
            <a:extLst>
              <a:ext uri="{FF2B5EF4-FFF2-40B4-BE49-F238E27FC236}">
                <a16:creationId xmlns:a16="http://schemas.microsoft.com/office/drawing/2014/main" id="{8F95661F-2D6D-7BAD-05D9-B207A4FFACB0}"/>
              </a:ext>
            </a:extLst>
          </p:cNvPr>
          <p:cNvPicPr>
            <a:picLocks noChangeAspect="1"/>
          </p:cNvPicPr>
          <p:nvPr/>
        </p:nvPicPr>
        <p:blipFill>
          <a:blip r:embed="rId8"/>
          <a:stretch>
            <a:fillRect/>
          </a:stretch>
        </p:blipFill>
        <p:spPr>
          <a:xfrm>
            <a:off x="8730168" y="2739314"/>
            <a:ext cx="3505577" cy="182951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12D48E9-5371-354E-73D4-03D10219D56A}"/>
              </a:ext>
            </a:extLst>
          </p:cNvPr>
          <p:cNvPicPr>
            <a:picLocks noChangeAspect="1"/>
          </p:cNvPicPr>
          <p:nvPr/>
        </p:nvPicPr>
        <p:blipFill>
          <a:blip r:embed="rId9"/>
          <a:stretch>
            <a:fillRect/>
          </a:stretch>
        </p:blipFill>
        <p:spPr>
          <a:xfrm>
            <a:off x="8730168" y="1362452"/>
            <a:ext cx="2755631" cy="1572904"/>
          </a:xfrm>
          <a:prstGeom prst="rect">
            <a:avLst/>
          </a:prstGeom>
        </p:spPr>
      </p:pic>
      <p:sp>
        <p:nvSpPr>
          <p:cNvPr id="5" name="Freeform 31">
            <a:extLst>
              <a:ext uri="{FF2B5EF4-FFF2-40B4-BE49-F238E27FC236}">
                <a16:creationId xmlns:a16="http://schemas.microsoft.com/office/drawing/2014/main" id="{E20FF268-C248-9508-3B8E-45541A647871}"/>
              </a:ext>
            </a:extLst>
          </p:cNvPr>
          <p:cNvSpPr/>
          <p:nvPr/>
        </p:nvSpPr>
        <p:spPr>
          <a:xfrm>
            <a:off x="10701984" y="1316210"/>
            <a:ext cx="2360793" cy="3402831"/>
          </a:xfrm>
          <a:custGeom>
            <a:avLst/>
            <a:gdLst/>
            <a:ahLst/>
            <a:cxnLst/>
            <a:rect l="l" t="t" r="r" b="b"/>
            <a:pathLst>
              <a:path w="1878722" h="2664369">
                <a:moveTo>
                  <a:pt x="0" y="0"/>
                </a:moveTo>
                <a:lnTo>
                  <a:pt x="1878722" y="0"/>
                </a:lnTo>
                <a:lnTo>
                  <a:pt x="1878722" y="2664369"/>
                </a:lnTo>
                <a:lnTo>
                  <a:pt x="0" y="2664369"/>
                </a:lnTo>
                <a:lnTo>
                  <a:pt x="0" y="0"/>
                </a:lnTo>
                <a:close/>
              </a:path>
            </a:pathLst>
          </a:custGeom>
          <a:blipFill>
            <a:blip r:embed="rId10"/>
            <a:stretch>
              <a:fillRect/>
            </a:stretch>
          </a:blipFill>
        </p:spPr>
        <p:txBody>
          <a:bodyPr/>
          <a:lstStyle/>
          <a:p>
            <a:endParaRPr lang="en-GB"/>
          </a:p>
        </p:txBody>
      </p:sp>
      <p:sp>
        <p:nvSpPr>
          <p:cNvPr id="41" name="Freeform 41"/>
          <p:cNvSpPr/>
          <p:nvPr/>
        </p:nvSpPr>
        <p:spPr>
          <a:xfrm>
            <a:off x="10161533" y="2184893"/>
            <a:ext cx="1645305" cy="1687553"/>
          </a:xfrm>
          <a:custGeom>
            <a:avLst/>
            <a:gdLst/>
            <a:ahLst/>
            <a:cxnLst/>
            <a:rect l="l" t="t" r="r" b="b"/>
            <a:pathLst>
              <a:path w="2239886" h="2297401">
                <a:moveTo>
                  <a:pt x="0" y="0"/>
                </a:moveTo>
                <a:lnTo>
                  <a:pt x="2239886" y="0"/>
                </a:lnTo>
                <a:lnTo>
                  <a:pt x="2239886" y="2297401"/>
                </a:lnTo>
                <a:lnTo>
                  <a:pt x="0" y="2297401"/>
                </a:lnTo>
                <a:lnTo>
                  <a:pt x="0" y="0"/>
                </a:lnTo>
                <a:close/>
              </a:path>
            </a:pathLst>
          </a:custGeom>
          <a:blipFill>
            <a:blip r:embed="rId11"/>
            <a:stretch>
              <a:fillRect/>
            </a:stretch>
          </a:blipFill>
        </p:spPr>
        <p:txBody>
          <a:bodyPr/>
          <a:lstStyle/>
          <a:p>
            <a:endParaRPr lang="en-GB" sz="1322"/>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189976"/>
            <a:ext cx="13433425" cy="6366425"/>
            <a:chOff x="0" y="0"/>
            <a:chExt cx="6164582" cy="3548808"/>
          </a:xfrm>
          <a:solidFill>
            <a:srgbClr val="C3E0E5"/>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sz="1322"/>
            </a:p>
          </p:txBody>
        </p:sp>
      </p:grpSp>
      <p:pic>
        <p:nvPicPr>
          <p:cNvPr id="16" name="Picture 15">
            <a:extLst>
              <a:ext uri="{FF2B5EF4-FFF2-40B4-BE49-F238E27FC236}">
                <a16:creationId xmlns:a16="http://schemas.microsoft.com/office/drawing/2014/main" id="{7DD0CC19-BDBB-A263-2544-1FD5FDA0A797}"/>
              </a:ext>
            </a:extLst>
          </p:cNvPr>
          <p:cNvPicPr>
            <a:picLocks noChangeAspect="1"/>
          </p:cNvPicPr>
          <p:nvPr/>
        </p:nvPicPr>
        <p:blipFill>
          <a:blip r:embed="rId2"/>
          <a:stretch>
            <a:fillRect/>
          </a:stretch>
        </p:blipFill>
        <p:spPr>
          <a:xfrm>
            <a:off x="6851499" y="2988932"/>
            <a:ext cx="6151489" cy="3557888"/>
          </a:xfrm>
          <a:prstGeom prst="rect">
            <a:avLst/>
          </a:prstGeom>
        </p:spPr>
      </p:pic>
      <p:grpSp>
        <p:nvGrpSpPr>
          <p:cNvPr id="4" name="Group 4">
            <a:extLst>
              <a:ext uri="{FF2B5EF4-FFF2-40B4-BE49-F238E27FC236}">
                <a16:creationId xmlns:a16="http://schemas.microsoft.com/office/drawing/2014/main" id="{B761C8D9-1F5D-4762-BF0E-5C3EFFF6A540}"/>
              </a:ext>
            </a:extLst>
          </p:cNvPr>
          <p:cNvGrpSpPr/>
          <p:nvPr/>
        </p:nvGrpSpPr>
        <p:grpSpPr>
          <a:xfrm>
            <a:off x="-1" y="-39887"/>
            <a:ext cx="13546398" cy="1228321"/>
            <a:chOff x="0" y="-19050"/>
            <a:chExt cx="4830204" cy="496726"/>
          </a:xfrm>
          <a:solidFill>
            <a:srgbClr val="0072BA"/>
          </a:solidFill>
        </p:grpSpPr>
        <p:sp>
          <p:nvSpPr>
            <p:cNvPr id="5" name="Freeform 5">
              <a:extLst>
                <a:ext uri="{FF2B5EF4-FFF2-40B4-BE49-F238E27FC236}">
                  <a16:creationId xmlns:a16="http://schemas.microsoft.com/office/drawing/2014/main" id="{9DBFC9A3-4CB7-23EA-30D5-76E07F83479A}"/>
                </a:ext>
              </a:extLst>
            </p:cNvPr>
            <p:cNvSpPr/>
            <p:nvPr/>
          </p:nvSpPr>
          <p:spPr>
            <a:xfrm>
              <a:off x="0" y="-11779"/>
              <a:ext cx="4830204" cy="489455"/>
            </a:xfrm>
            <a:custGeom>
              <a:avLst/>
              <a:gdLst/>
              <a:ahLst/>
              <a:cxnLst/>
              <a:rect l="l" t="t" r="r" b="b"/>
              <a:pathLst>
                <a:path w="4830204" h="477676">
                  <a:moveTo>
                    <a:pt x="0" y="0"/>
                  </a:moveTo>
                  <a:lnTo>
                    <a:pt x="4830204" y="0"/>
                  </a:lnTo>
                  <a:lnTo>
                    <a:pt x="4830204" y="477676"/>
                  </a:lnTo>
                  <a:lnTo>
                    <a:pt x="0" y="477676"/>
                  </a:lnTo>
                  <a:close/>
                </a:path>
              </a:pathLst>
            </a:custGeom>
            <a:grpFill/>
          </p:spPr>
          <p:txBody>
            <a:bodyPr/>
            <a:lstStyle/>
            <a:p>
              <a:endParaRPr lang="en-GB" sz="2261"/>
            </a:p>
          </p:txBody>
        </p:sp>
        <p:sp>
          <p:nvSpPr>
            <p:cNvPr id="10" name="TextBox 6">
              <a:extLst>
                <a:ext uri="{FF2B5EF4-FFF2-40B4-BE49-F238E27FC236}">
                  <a16:creationId xmlns:a16="http://schemas.microsoft.com/office/drawing/2014/main" id="{FE6A679F-7AFC-3946-C41B-F6C3BC25A644}"/>
                </a:ext>
              </a:extLst>
            </p:cNvPr>
            <p:cNvSpPr txBox="1"/>
            <p:nvPr/>
          </p:nvSpPr>
          <p:spPr>
            <a:xfrm>
              <a:off x="0" y="-19050"/>
              <a:ext cx="4830203" cy="496726"/>
            </a:xfrm>
            <a:prstGeom prst="rect">
              <a:avLst/>
            </a:prstGeom>
            <a:grpFill/>
          </p:spPr>
          <p:txBody>
            <a:bodyPr lIns="37310" tIns="37310" rIns="37310" bIns="37310" rtlCol="0" anchor="ctr"/>
            <a:lstStyle/>
            <a:p>
              <a:pPr algn="ctr">
                <a:lnSpc>
                  <a:spcPts val="1676"/>
                </a:lnSpc>
              </a:pPr>
              <a:endParaRPr sz="2261"/>
            </a:p>
          </p:txBody>
        </p:sp>
      </p:grpSp>
      <p:sp>
        <p:nvSpPr>
          <p:cNvPr id="6" name="TextBox 6"/>
          <p:cNvSpPr txBox="1"/>
          <p:nvPr/>
        </p:nvSpPr>
        <p:spPr>
          <a:xfrm>
            <a:off x="-26441" y="331720"/>
            <a:ext cx="13433425" cy="898955"/>
          </a:xfrm>
          <a:prstGeom prst="rect">
            <a:avLst/>
          </a:prstGeom>
        </p:spPr>
        <p:txBody>
          <a:bodyPr lIns="37315" tIns="37315" rIns="37315" bIns="37315" rtlCol="0" anchor="ctr"/>
          <a:lstStyle/>
          <a:p>
            <a:pPr algn="ctr">
              <a:lnSpc>
                <a:spcPts val="1677"/>
              </a:lnSpc>
            </a:pPr>
            <a:endParaRPr sz="1322"/>
          </a:p>
        </p:txBody>
      </p:sp>
      <p:grpSp>
        <p:nvGrpSpPr>
          <p:cNvPr id="7" name="Group 7"/>
          <p:cNvGrpSpPr/>
          <p:nvPr/>
        </p:nvGrpSpPr>
        <p:grpSpPr>
          <a:xfrm>
            <a:off x="-31360" y="6644710"/>
            <a:ext cx="13540200" cy="935332"/>
            <a:chOff x="0" y="-28575"/>
            <a:chExt cx="6866183" cy="474303"/>
          </a:xfrm>
        </p:grpSpPr>
        <p:sp>
          <p:nvSpPr>
            <p:cNvPr id="8" name="Freeform 8"/>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sz="1322"/>
            </a:p>
          </p:txBody>
        </p:sp>
        <p:sp>
          <p:nvSpPr>
            <p:cNvPr id="9" name="TextBox 9"/>
            <p:cNvSpPr txBox="1"/>
            <p:nvPr/>
          </p:nvSpPr>
          <p:spPr>
            <a:xfrm>
              <a:off x="0" y="-28575"/>
              <a:ext cx="6823208" cy="474303"/>
            </a:xfrm>
            <a:prstGeom prst="rect">
              <a:avLst/>
            </a:prstGeom>
          </p:spPr>
          <p:txBody>
            <a:bodyPr lIns="17951" tIns="17951" rIns="17951" bIns="17951" rtlCol="0" anchor="ctr"/>
            <a:lstStyle/>
            <a:p>
              <a:pPr algn="ctr">
                <a:lnSpc>
                  <a:spcPts val="1736"/>
                </a:lnSpc>
              </a:pPr>
              <a:endParaRPr sz="1322"/>
            </a:p>
          </p:txBody>
        </p:sp>
      </p:grpSp>
      <p:sp>
        <p:nvSpPr>
          <p:cNvPr id="14" name="TextBox 14"/>
          <p:cNvSpPr txBox="1"/>
          <p:nvPr/>
        </p:nvSpPr>
        <p:spPr>
          <a:xfrm>
            <a:off x="256410" y="1348300"/>
            <a:ext cx="2018692" cy="1974083"/>
          </a:xfrm>
          <a:prstGeom prst="rect">
            <a:avLst/>
          </a:prstGeom>
        </p:spPr>
        <p:txBody>
          <a:bodyPr lIns="28962" tIns="28962" rIns="28962" bIns="28962" rtlCol="0" anchor="ctr"/>
          <a:lstStyle/>
          <a:p>
            <a:pPr algn="ctr">
              <a:lnSpc>
                <a:spcPts val="1615"/>
              </a:lnSpc>
            </a:pPr>
            <a:endParaRPr sz="1322"/>
          </a:p>
        </p:txBody>
      </p:sp>
      <p:sp>
        <p:nvSpPr>
          <p:cNvPr id="36" name="TextBox 36"/>
          <p:cNvSpPr txBox="1"/>
          <p:nvPr/>
        </p:nvSpPr>
        <p:spPr>
          <a:xfrm>
            <a:off x="6694685" y="3644180"/>
            <a:ext cx="44055"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 of body text</a:t>
            </a:r>
          </a:p>
        </p:txBody>
      </p:sp>
      <p:sp>
        <p:nvSpPr>
          <p:cNvPr id="37" name="TextBox 37"/>
          <p:cNvSpPr txBox="1"/>
          <p:nvPr/>
        </p:nvSpPr>
        <p:spPr>
          <a:xfrm>
            <a:off x="6690272" y="3644180"/>
            <a:ext cx="5288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38" name="TextBox 38"/>
          <p:cNvSpPr txBox="1"/>
          <p:nvPr/>
        </p:nvSpPr>
        <p:spPr>
          <a:xfrm>
            <a:off x="6690291" y="3644180"/>
            <a:ext cx="5284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43" name="Freeform 10">
            <a:extLst>
              <a:ext uri="{FF2B5EF4-FFF2-40B4-BE49-F238E27FC236}">
                <a16:creationId xmlns:a16="http://schemas.microsoft.com/office/drawing/2014/main" id="{4AF59816-7B62-4031-6DD6-3309063940D3}"/>
              </a:ext>
            </a:extLst>
          </p:cNvPr>
          <p:cNvSpPr/>
          <p:nvPr/>
        </p:nvSpPr>
        <p:spPr>
          <a:xfrm>
            <a:off x="227719" y="6916187"/>
            <a:ext cx="2047382" cy="461496"/>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3"/>
            <a:stretch>
              <a:fillRect/>
            </a:stretch>
          </a:blipFill>
        </p:spPr>
        <p:txBody>
          <a:bodyPr/>
          <a:lstStyle/>
          <a:p>
            <a:endParaRPr lang="en-GB" sz="1322" dirty="0"/>
          </a:p>
        </p:txBody>
      </p:sp>
      <p:sp>
        <p:nvSpPr>
          <p:cNvPr id="44" name="TextBox 42">
            <a:extLst>
              <a:ext uri="{FF2B5EF4-FFF2-40B4-BE49-F238E27FC236}">
                <a16:creationId xmlns:a16="http://schemas.microsoft.com/office/drawing/2014/main" id="{3E784849-61A5-F414-520A-53DED8041D83}"/>
              </a:ext>
            </a:extLst>
          </p:cNvPr>
          <p:cNvSpPr txBox="1"/>
          <p:nvPr/>
        </p:nvSpPr>
        <p:spPr>
          <a:xfrm>
            <a:off x="11069266" y="6994627"/>
            <a:ext cx="2118344" cy="243656"/>
          </a:xfrm>
          <a:prstGeom prst="rect">
            <a:avLst/>
          </a:prstGeom>
        </p:spPr>
        <p:txBody>
          <a:bodyPr wrap="square" lIns="0" tIns="0" rIns="0" bIns="0" rtlCol="0" anchor="t">
            <a:spAutoFit/>
          </a:bodyPr>
          <a:lstStyle/>
          <a:p>
            <a:pPr algn="ctr">
              <a:lnSpc>
                <a:spcPts val="1869"/>
              </a:lnSpc>
            </a:pPr>
            <a:r>
              <a:rPr lang="en-US" sz="1763" dirty="0">
                <a:solidFill>
                  <a:srgbClr val="337AB7"/>
                </a:solidFill>
                <a:latin typeface="Open Sans Bold"/>
              </a:rPr>
              <a:t>careerpilot.org.uk</a:t>
            </a:r>
          </a:p>
        </p:txBody>
      </p:sp>
      <p:pic>
        <p:nvPicPr>
          <p:cNvPr id="11" name="Picture 10">
            <a:extLst>
              <a:ext uri="{FF2B5EF4-FFF2-40B4-BE49-F238E27FC236}">
                <a16:creationId xmlns:a16="http://schemas.microsoft.com/office/drawing/2014/main" id="{4A2CFB91-D884-EA79-886B-07F088E114A5}"/>
              </a:ext>
            </a:extLst>
          </p:cNvPr>
          <p:cNvPicPr>
            <a:picLocks noChangeAspect="1"/>
          </p:cNvPicPr>
          <p:nvPr/>
        </p:nvPicPr>
        <p:blipFill>
          <a:blip r:embed="rId4"/>
          <a:stretch>
            <a:fillRect/>
          </a:stretch>
        </p:blipFill>
        <p:spPr>
          <a:xfrm>
            <a:off x="256409" y="1474678"/>
            <a:ext cx="6285411" cy="3104253"/>
          </a:xfrm>
          <a:prstGeom prst="rect">
            <a:avLst/>
          </a:prstGeom>
          <a:effectLst>
            <a:outerShdw blurRad="63500" sx="102000" sy="102000" algn="ctr" rotWithShape="0">
              <a:prstClr val="black">
                <a:alpha val="40000"/>
              </a:prstClr>
            </a:outerShdw>
          </a:effectLst>
        </p:spPr>
      </p:pic>
      <p:pic>
        <p:nvPicPr>
          <p:cNvPr id="42" name="Picture 41">
            <a:extLst>
              <a:ext uri="{FF2B5EF4-FFF2-40B4-BE49-F238E27FC236}">
                <a16:creationId xmlns:a16="http://schemas.microsoft.com/office/drawing/2014/main" id="{C1A16A4F-BCCD-60F0-85CE-EF859EE68647}"/>
              </a:ext>
            </a:extLst>
          </p:cNvPr>
          <p:cNvPicPr>
            <a:picLocks noChangeAspect="1"/>
          </p:cNvPicPr>
          <p:nvPr/>
        </p:nvPicPr>
        <p:blipFill>
          <a:blip r:embed="rId5"/>
          <a:stretch>
            <a:fillRect/>
          </a:stretch>
        </p:blipFill>
        <p:spPr>
          <a:xfrm>
            <a:off x="256410" y="2437649"/>
            <a:ext cx="6285410" cy="4109171"/>
          </a:xfrm>
          <a:prstGeom prst="rect">
            <a:avLst/>
          </a:prstGeom>
          <a:effectLst>
            <a:outerShdw blurRad="63500" sx="102000" sy="102000" algn="ctr" rotWithShape="0">
              <a:prstClr val="black">
                <a:alpha val="40000"/>
              </a:prstClr>
            </a:outerShdw>
          </a:effectLst>
        </p:spPr>
      </p:pic>
      <p:sp>
        <p:nvSpPr>
          <p:cNvPr id="49" name="Callout: Left Arrow 48">
            <a:extLst>
              <a:ext uri="{FF2B5EF4-FFF2-40B4-BE49-F238E27FC236}">
                <a16:creationId xmlns:a16="http://schemas.microsoft.com/office/drawing/2014/main" id="{7769991F-C0F4-EE96-51DD-8AA13BE50D9F}"/>
              </a:ext>
            </a:extLst>
          </p:cNvPr>
          <p:cNvSpPr/>
          <p:nvPr/>
        </p:nvSpPr>
        <p:spPr>
          <a:xfrm>
            <a:off x="2275810" y="1474678"/>
            <a:ext cx="4084975" cy="810903"/>
          </a:xfrm>
          <a:prstGeom prst="left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763" dirty="0">
                <a:solidFill>
                  <a:schemeClr val="tx1"/>
                </a:solidFill>
              </a:rPr>
              <a:t>1. Go to </a:t>
            </a:r>
            <a:r>
              <a:rPr lang="en-GB" sz="1763" b="1" dirty="0">
                <a:solidFill>
                  <a:schemeClr val="tx1"/>
                </a:solidFill>
              </a:rPr>
              <a:t>careerpilot.org.uk </a:t>
            </a:r>
            <a:r>
              <a:rPr lang="en-GB" sz="1763" dirty="0">
                <a:solidFill>
                  <a:schemeClr val="tx1"/>
                </a:solidFill>
              </a:rPr>
              <a:t>and click on ‘jobs’</a:t>
            </a:r>
          </a:p>
        </p:txBody>
      </p:sp>
      <p:sp>
        <p:nvSpPr>
          <p:cNvPr id="50" name="Callout: Left Arrow 49">
            <a:extLst>
              <a:ext uri="{FF2B5EF4-FFF2-40B4-BE49-F238E27FC236}">
                <a16:creationId xmlns:a16="http://schemas.microsoft.com/office/drawing/2014/main" id="{ACD17AE3-5AF9-434D-6789-515602D4DB8A}"/>
              </a:ext>
            </a:extLst>
          </p:cNvPr>
          <p:cNvSpPr/>
          <p:nvPr/>
        </p:nvSpPr>
        <p:spPr>
          <a:xfrm>
            <a:off x="2337594" y="2863851"/>
            <a:ext cx="3383310" cy="584744"/>
          </a:xfrm>
          <a:prstGeom prst="left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63" dirty="0">
                <a:solidFill>
                  <a:schemeClr val="tx1"/>
                </a:solidFill>
              </a:rPr>
              <a:t>2. Search for job role</a:t>
            </a:r>
          </a:p>
        </p:txBody>
      </p:sp>
      <p:sp>
        <p:nvSpPr>
          <p:cNvPr id="52" name="Rectangle 51">
            <a:extLst>
              <a:ext uri="{FF2B5EF4-FFF2-40B4-BE49-F238E27FC236}">
                <a16:creationId xmlns:a16="http://schemas.microsoft.com/office/drawing/2014/main" id="{130C302E-7334-229A-FD81-2CBD12A16DFE}"/>
              </a:ext>
            </a:extLst>
          </p:cNvPr>
          <p:cNvSpPr/>
          <p:nvPr/>
        </p:nvSpPr>
        <p:spPr>
          <a:xfrm>
            <a:off x="7021512" y="3661770"/>
            <a:ext cx="1819646" cy="97603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22"/>
          </a:p>
        </p:txBody>
      </p:sp>
      <p:sp>
        <p:nvSpPr>
          <p:cNvPr id="54" name="Rectangle 53">
            <a:extLst>
              <a:ext uri="{FF2B5EF4-FFF2-40B4-BE49-F238E27FC236}">
                <a16:creationId xmlns:a16="http://schemas.microsoft.com/office/drawing/2014/main" id="{FE20BCD2-805E-2462-A61E-9996DBFC5DB8}"/>
              </a:ext>
            </a:extLst>
          </p:cNvPr>
          <p:cNvSpPr/>
          <p:nvPr/>
        </p:nvSpPr>
        <p:spPr>
          <a:xfrm>
            <a:off x="10919173" y="3661769"/>
            <a:ext cx="1819646" cy="97602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22"/>
          </a:p>
        </p:txBody>
      </p:sp>
      <p:sp>
        <p:nvSpPr>
          <p:cNvPr id="55" name="Rectangle 54">
            <a:extLst>
              <a:ext uri="{FF2B5EF4-FFF2-40B4-BE49-F238E27FC236}">
                <a16:creationId xmlns:a16="http://schemas.microsoft.com/office/drawing/2014/main" id="{AE595985-D4C6-037D-CA44-B0A50E5B2BB2}"/>
              </a:ext>
            </a:extLst>
          </p:cNvPr>
          <p:cNvSpPr/>
          <p:nvPr/>
        </p:nvSpPr>
        <p:spPr>
          <a:xfrm>
            <a:off x="7480238" y="5200904"/>
            <a:ext cx="4799074" cy="97602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22"/>
          </a:p>
        </p:txBody>
      </p:sp>
      <p:sp>
        <p:nvSpPr>
          <p:cNvPr id="12" name="Freeform 29">
            <a:extLst>
              <a:ext uri="{FF2B5EF4-FFF2-40B4-BE49-F238E27FC236}">
                <a16:creationId xmlns:a16="http://schemas.microsoft.com/office/drawing/2014/main" id="{F742DD28-2629-8AC1-5B8A-D4026085D7EE}"/>
              </a:ext>
            </a:extLst>
          </p:cNvPr>
          <p:cNvSpPr/>
          <p:nvPr/>
        </p:nvSpPr>
        <p:spPr>
          <a:xfrm>
            <a:off x="208686" y="78650"/>
            <a:ext cx="1143000" cy="1016143"/>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6"/>
            <a:stretch>
              <a:fillRect/>
            </a:stretch>
          </a:blipFill>
        </p:spPr>
        <p:txBody>
          <a:bodyPr/>
          <a:lstStyle/>
          <a:p>
            <a:endParaRPr lang="en-GB" sz="2261"/>
          </a:p>
        </p:txBody>
      </p:sp>
      <p:sp>
        <p:nvSpPr>
          <p:cNvPr id="13" name="TextBox 16">
            <a:extLst>
              <a:ext uri="{FF2B5EF4-FFF2-40B4-BE49-F238E27FC236}">
                <a16:creationId xmlns:a16="http://schemas.microsoft.com/office/drawing/2014/main" id="{CEFFF97C-D4E1-3AC4-06E8-05F1A3A280EE}"/>
              </a:ext>
            </a:extLst>
          </p:cNvPr>
          <p:cNvSpPr txBox="1"/>
          <p:nvPr/>
        </p:nvSpPr>
        <p:spPr>
          <a:xfrm>
            <a:off x="1" y="270494"/>
            <a:ext cx="13453289" cy="628377"/>
          </a:xfrm>
          <a:prstGeom prst="rect">
            <a:avLst/>
          </a:prstGeom>
        </p:spPr>
        <p:txBody>
          <a:bodyPr wrap="square" lIns="0" tIns="0" rIns="0" bIns="0" rtlCol="0" anchor="t">
            <a:spAutoFit/>
          </a:bodyPr>
          <a:lstStyle/>
          <a:p>
            <a:pPr algn="ctr">
              <a:lnSpc>
                <a:spcPts val="4936"/>
              </a:lnSpc>
            </a:pPr>
            <a:r>
              <a:rPr lang="en-US" sz="4200" b="1" dirty="0">
                <a:solidFill>
                  <a:schemeClr val="bg1"/>
                </a:solidFill>
                <a:latin typeface="+mj-lt"/>
              </a:rPr>
              <a:t>Accessing the Healthcare Hot Jobs Profiles</a:t>
            </a:r>
          </a:p>
        </p:txBody>
      </p:sp>
      <p:sp>
        <p:nvSpPr>
          <p:cNvPr id="23" name="Call-out: Down Arrow 22">
            <a:extLst>
              <a:ext uri="{FF2B5EF4-FFF2-40B4-BE49-F238E27FC236}">
                <a16:creationId xmlns:a16="http://schemas.microsoft.com/office/drawing/2014/main" id="{DE67AC0A-F8FD-1E8A-7E1E-7092B4C22CA1}"/>
              </a:ext>
            </a:extLst>
          </p:cNvPr>
          <p:cNvSpPr/>
          <p:nvPr/>
        </p:nvSpPr>
        <p:spPr>
          <a:xfrm>
            <a:off x="8517544" y="1699789"/>
            <a:ext cx="2819400" cy="1505767"/>
          </a:xfrm>
          <a:prstGeom prst="down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 Explore job profile to learn more about the role and the routes into it.</a:t>
            </a:r>
          </a:p>
        </p:txBody>
      </p:sp>
    </p:spTree>
    <p:extLst>
      <p:ext uri="{BB962C8B-B14F-4D97-AF65-F5344CB8AC3E}">
        <p14:creationId xmlns:p14="http://schemas.microsoft.com/office/powerpoint/2010/main" val="19061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4" grpId="0" animBg="1"/>
      <p:bldP spid="55"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4">
            <a:extLst>
              <a:ext uri="{FF2B5EF4-FFF2-40B4-BE49-F238E27FC236}">
                <a16:creationId xmlns:a16="http://schemas.microsoft.com/office/drawing/2014/main" id="{ABC28360-7667-957C-8F79-0BA9F3BFE3BF}"/>
              </a:ext>
            </a:extLst>
          </p:cNvPr>
          <p:cNvGrpSpPr/>
          <p:nvPr/>
        </p:nvGrpSpPr>
        <p:grpSpPr>
          <a:xfrm>
            <a:off x="-2162" y="-69867"/>
            <a:ext cx="13540197" cy="1271420"/>
            <a:chOff x="0" y="-19050"/>
            <a:chExt cx="4830203" cy="496726"/>
          </a:xfrm>
          <a:solidFill>
            <a:srgbClr val="0072BA"/>
          </a:solidFill>
        </p:grpSpPr>
        <p:sp>
          <p:nvSpPr>
            <p:cNvPr id="28" name="Freeform 5">
              <a:extLst>
                <a:ext uri="{FF2B5EF4-FFF2-40B4-BE49-F238E27FC236}">
                  <a16:creationId xmlns:a16="http://schemas.microsoft.com/office/drawing/2014/main" id="{1F5BB2A8-DF55-B7FC-8383-ADC930CB90C1}"/>
                </a:ext>
              </a:extLst>
            </p:cNvPr>
            <p:cNvSpPr/>
            <p:nvPr/>
          </p:nvSpPr>
          <p:spPr>
            <a:xfrm>
              <a:off x="0" y="-11779"/>
              <a:ext cx="4799972" cy="489455"/>
            </a:xfrm>
            <a:custGeom>
              <a:avLst/>
              <a:gdLst/>
              <a:ahLst/>
              <a:cxnLst/>
              <a:rect l="l" t="t" r="r" b="b"/>
              <a:pathLst>
                <a:path w="4830204" h="477676">
                  <a:moveTo>
                    <a:pt x="0" y="0"/>
                  </a:moveTo>
                  <a:lnTo>
                    <a:pt x="4830204" y="0"/>
                  </a:lnTo>
                  <a:lnTo>
                    <a:pt x="4830204" y="477676"/>
                  </a:lnTo>
                  <a:lnTo>
                    <a:pt x="0" y="477676"/>
                  </a:lnTo>
                  <a:close/>
                </a:path>
              </a:pathLst>
            </a:custGeom>
            <a:grpFill/>
          </p:spPr>
          <p:txBody>
            <a:bodyPr/>
            <a:lstStyle/>
            <a:p>
              <a:endParaRPr lang="en-GB" sz="2261">
                <a:solidFill>
                  <a:schemeClr val="bg1"/>
                </a:solidFill>
              </a:endParaRPr>
            </a:p>
          </p:txBody>
        </p:sp>
        <p:sp>
          <p:nvSpPr>
            <p:cNvPr id="29" name="TextBox 6">
              <a:extLst>
                <a:ext uri="{FF2B5EF4-FFF2-40B4-BE49-F238E27FC236}">
                  <a16:creationId xmlns:a16="http://schemas.microsoft.com/office/drawing/2014/main" id="{6E95A6ED-3433-3A3B-90FC-4183DC87C67B}"/>
                </a:ext>
              </a:extLst>
            </p:cNvPr>
            <p:cNvSpPr txBox="1"/>
            <p:nvPr/>
          </p:nvSpPr>
          <p:spPr>
            <a:xfrm>
              <a:off x="0" y="-19050"/>
              <a:ext cx="4830203" cy="496726"/>
            </a:xfrm>
            <a:prstGeom prst="rect">
              <a:avLst/>
            </a:prstGeom>
            <a:grpFill/>
          </p:spPr>
          <p:txBody>
            <a:bodyPr lIns="37310" tIns="37310" rIns="37310" bIns="37310" rtlCol="0" anchor="ctr"/>
            <a:lstStyle/>
            <a:p>
              <a:pPr algn="ctr">
                <a:lnSpc>
                  <a:spcPts val="1676"/>
                </a:lnSpc>
              </a:pPr>
              <a:endParaRPr sz="2261">
                <a:solidFill>
                  <a:schemeClr val="bg1"/>
                </a:solidFill>
              </a:endParaRPr>
            </a:p>
          </p:txBody>
        </p:sp>
      </p:grpSp>
      <p:sp>
        <p:nvSpPr>
          <p:cNvPr id="30" name="Freeform 29">
            <a:extLst>
              <a:ext uri="{FF2B5EF4-FFF2-40B4-BE49-F238E27FC236}">
                <a16:creationId xmlns:a16="http://schemas.microsoft.com/office/drawing/2014/main" id="{B4F29755-DF4E-7E1D-7EAD-25AED2AA406F}"/>
              </a:ext>
            </a:extLst>
          </p:cNvPr>
          <p:cNvSpPr/>
          <p:nvPr/>
        </p:nvSpPr>
        <p:spPr>
          <a:xfrm>
            <a:off x="225433" y="63917"/>
            <a:ext cx="1221361" cy="1020009"/>
          </a:xfrm>
          <a:custGeom>
            <a:avLst/>
            <a:gdLst/>
            <a:ahLst/>
            <a:cxnLst/>
            <a:rect l="l" t="t" r="r" b="b"/>
            <a:pathLst>
              <a:path w="1005205" h="883262">
                <a:moveTo>
                  <a:pt x="0" y="0"/>
                </a:moveTo>
                <a:lnTo>
                  <a:pt x="1005205" y="0"/>
                </a:lnTo>
                <a:lnTo>
                  <a:pt x="1005205" y="883262"/>
                </a:lnTo>
                <a:lnTo>
                  <a:pt x="0" y="883262"/>
                </a:lnTo>
                <a:lnTo>
                  <a:pt x="0" y="0"/>
                </a:lnTo>
                <a:close/>
              </a:path>
            </a:pathLst>
          </a:custGeom>
          <a:blipFill>
            <a:blip r:embed="rId2"/>
            <a:stretch>
              <a:fillRect/>
            </a:stretch>
          </a:blipFill>
        </p:spPr>
        <p:txBody>
          <a:bodyPr/>
          <a:lstStyle/>
          <a:p>
            <a:endParaRPr lang="en-GB" sz="2261"/>
          </a:p>
        </p:txBody>
      </p:sp>
      <p:grpSp>
        <p:nvGrpSpPr>
          <p:cNvPr id="2" name="Group 2"/>
          <p:cNvGrpSpPr/>
          <p:nvPr/>
        </p:nvGrpSpPr>
        <p:grpSpPr>
          <a:xfrm>
            <a:off x="-1" y="1201552"/>
            <a:ext cx="13455453" cy="6354849"/>
            <a:chOff x="0" y="-55867"/>
            <a:chExt cx="6164582" cy="3604675"/>
          </a:xfrm>
          <a:solidFill>
            <a:srgbClr val="C3E0E5"/>
          </a:solidFill>
        </p:grpSpPr>
        <p:sp>
          <p:nvSpPr>
            <p:cNvPr id="3" name="Freeform 3"/>
            <p:cNvSpPr/>
            <p:nvPr/>
          </p:nvSpPr>
          <p:spPr>
            <a:xfrm>
              <a:off x="0" y="-55867"/>
              <a:ext cx="6164582" cy="3604675"/>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sz="1322"/>
            </a:p>
          </p:txBody>
        </p:sp>
      </p:grpSp>
      <p:sp>
        <p:nvSpPr>
          <p:cNvPr id="6" name="TextBox 6"/>
          <p:cNvSpPr txBox="1"/>
          <p:nvPr/>
        </p:nvSpPr>
        <p:spPr>
          <a:xfrm>
            <a:off x="-26441" y="331720"/>
            <a:ext cx="13433425" cy="898955"/>
          </a:xfrm>
          <a:prstGeom prst="rect">
            <a:avLst/>
          </a:prstGeom>
        </p:spPr>
        <p:txBody>
          <a:bodyPr lIns="37315" tIns="37315" rIns="37315" bIns="37315" rtlCol="0" anchor="ctr"/>
          <a:lstStyle/>
          <a:p>
            <a:pPr algn="ctr">
              <a:lnSpc>
                <a:spcPts val="1677"/>
              </a:lnSpc>
            </a:pPr>
            <a:endParaRPr sz="1322"/>
          </a:p>
        </p:txBody>
      </p:sp>
      <p:grpSp>
        <p:nvGrpSpPr>
          <p:cNvPr id="7" name="Group 7"/>
          <p:cNvGrpSpPr/>
          <p:nvPr/>
        </p:nvGrpSpPr>
        <p:grpSpPr>
          <a:xfrm>
            <a:off x="-31360" y="6644710"/>
            <a:ext cx="13540200" cy="935332"/>
            <a:chOff x="0" y="-28575"/>
            <a:chExt cx="6866183" cy="474303"/>
          </a:xfrm>
        </p:grpSpPr>
        <p:sp>
          <p:nvSpPr>
            <p:cNvPr id="8" name="Freeform 8"/>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sz="1322"/>
            </a:p>
          </p:txBody>
        </p:sp>
        <p:sp>
          <p:nvSpPr>
            <p:cNvPr id="9" name="TextBox 9"/>
            <p:cNvSpPr txBox="1"/>
            <p:nvPr/>
          </p:nvSpPr>
          <p:spPr>
            <a:xfrm>
              <a:off x="0" y="-28575"/>
              <a:ext cx="6823208" cy="474303"/>
            </a:xfrm>
            <a:prstGeom prst="rect">
              <a:avLst/>
            </a:prstGeom>
          </p:spPr>
          <p:txBody>
            <a:bodyPr lIns="17951" tIns="17951" rIns="17951" bIns="17951" rtlCol="0" anchor="ctr"/>
            <a:lstStyle/>
            <a:p>
              <a:pPr algn="ctr">
                <a:lnSpc>
                  <a:spcPts val="1736"/>
                </a:lnSpc>
              </a:pPr>
              <a:endParaRPr sz="1322"/>
            </a:p>
          </p:txBody>
        </p:sp>
      </p:grpSp>
      <p:sp>
        <p:nvSpPr>
          <p:cNvPr id="14" name="TextBox 14"/>
          <p:cNvSpPr txBox="1"/>
          <p:nvPr/>
        </p:nvSpPr>
        <p:spPr>
          <a:xfrm>
            <a:off x="256410" y="1348300"/>
            <a:ext cx="2018692" cy="1974083"/>
          </a:xfrm>
          <a:prstGeom prst="rect">
            <a:avLst/>
          </a:prstGeom>
        </p:spPr>
        <p:txBody>
          <a:bodyPr lIns="28962" tIns="28962" rIns="28962" bIns="28962" rtlCol="0" anchor="ctr"/>
          <a:lstStyle/>
          <a:p>
            <a:pPr algn="ctr">
              <a:lnSpc>
                <a:spcPts val="1615"/>
              </a:lnSpc>
            </a:pPr>
            <a:endParaRPr sz="1322"/>
          </a:p>
        </p:txBody>
      </p:sp>
      <p:sp>
        <p:nvSpPr>
          <p:cNvPr id="36" name="TextBox 36"/>
          <p:cNvSpPr txBox="1"/>
          <p:nvPr/>
        </p:nvSpPr>
        <p:spPr>
          <a:xfrm>
            <a:off x="6694685" y="3644180"/>
            <a:ext cx="44055"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 of body text</a:t>
            </a:r>
          </a:p>
        </p:txBody>
      </p:sp>
      <p:sp>
        <p:nvSpPr>
          <p:cNvPr id="37" name="TextBox 37"/>
          <p:cNvSpPr txBox="1"/>
          <p:nvPr/>
        </p:nvSpPr>
        <p:spPr>
          <a:xfrm>
            <a:off x="6690272" y="3644180"/>
            <a:ext cx="5288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38" name="TextBox 38"/>
          <p:cNvSpPr txBox="1"/>
          <p:nvPr/>
        </p:nvSpPr>
        <p:spPr>
          <a:xfrm>
            <a:off x="6690291" y="3644180"/>
            <a:ext cx="5284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16" name="TextBox 16"/>
          <p:cNvSpPr txBox="1"/>
          <p:nvPr/>
        </p:nvSpPr>
        <p:spPr>
          <a:xfrm>
            <a:off x="1" y="270494"/>
            <a:ext cx="13453289" cy="628377"/>
          </a:xfrm>
          <a:prstGeom prst="rect">
            <a:avLst/>
          </a:prstGeom>
        </p:spPr>
        <p:txBody>
          <a:bodyPr wrap="square" lIns="0" tIns="0" rIns="0" bIns="0" rtlCol="0" anchor="t">
            <a:spAutoFit/>
          </a:bodyPr>
          <a:lstStyle/>
          <a:p>
            <a:pPr algn="ctr">
              <a:lnSpc>
                <a:spcPts val="4936"/>
              </a:lnSpc>
            </a:pPr>
            <a:r>
              <a:rPr lang="en-US" sz="4200" b="1" dirty="0">
                <a:solidFill>
                  <a:schemeClr val="bg1"/>
                </a:solidFill>
                <a:latin typeface="+mj-lt"/>
              </a:rPr>
              <a:t>Digital Hot Jobs Posters</a:t>
            </a:r>
          </a:p>
        </p:txBody>
      </p:sp>
      <p:sp>
        <p:nvSpPr>
          <p:cNvPr id="43" name="Freeform 10">
            <a:extLst>
              <a:ext uri="{FF2B5EF4-FFF2-40B4-BE49-F238E27FC236}">
                <a16:creationId xmlns:a16="http://schemas.microsoft.com/office/drawing/2014/main" id="{4AF59816-7B62-4031-6DD6-3309063940D3}"/>
              </a:ext>
            </a:extLst>
          </p:cNvPr>
          <p:cNvSpPr/>
          <p:nvPr/>
        </p:nvSpPr>
        <p:spPr>
          <a:xfrm>
            <a:off x="227719" y="6916187"/>
            <a:ext cx="2047382" cy="461496"/>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3"/>
            <a:stretch>
              <a:fillRect/>
            </a:stretch>
          </a:blipFill>
        </p:spPr>
        <p:txBody>
          <a:bodyPr/>
          <a:lstStyle/>
          <a:p>
            <a:endParaRPr lang="en-GB" sz="1322" dirty="0"/>
          </a:p>
        </p:txBody>
      </p:sp>
      <p:sp>
        <p:nvSpPr>
          <p:cNvPr id="44" name="TextBox 42">
            <a:extLst>
              <a:ext uri="{FF2B5EF4-FFF2-40B4-BE49-F238E27FC236}">
                <a16:creationId xmlns:a16="http://schemas.microsoft.com/office/drawing/2014/main" id="{3E784849-61A5-F414-520A-53DED8041D83}"/>
              </a:ext>
            </a:extLst>
          </p:cNvPr>
          <p:cNvSpPr txBox="1"/>
          <p:nvPr/>
        </p:nvSpPr>
        <p:spPr>
          <a:xfrm>
            <a:off x="11069266" y="6994627"/>
            <a:ext cx="2118344" cy="243656"/>
          </a:xfrm>
          <a:prstGeom prst="rect">
            <a:avLst/>
          </a:prstGeom>
        </p:spPr>
        <p:txBody>
          <a:bodyPr wrap="square" lIns="0" tIns="0" rIns="0" bIns="0" rtlCol="0" anchor="t">
            <a:spAutoFit/>
          </a:bodyPr>
          <a:lstStyle/>
          <a:p>
            <a:pPr algn="ctr">
              <a:lnSpc>
                <a:spcPts val="1869"/>
              </a:lnSpc>
            </a:pPr>
            <a:r>
              <a:rPr lang="en-US" sz="1763" dirty="0">
                <a:solidFill>
                  <a:srgbClr val="337AB7"/>
                </a:solidFill>
                <a:latin typeface="Open Sans Bold"/>
              </a:rPr>
              <a:t>careerpilot.org.uk</a:t>
            </a:r>
          </a:p>
        </p:txBody>
      </p:sp>
      <p:sp>
        <p:nvSpPr>
          <p:cNvPr id="5" name="Callout: Left Arrow 4">
            <a:extLst>
              <a:ext uri="{FF2B5EF4-FFF2-40B4-BE49-F238E27FC236}">
                <a16:creationId xmlns:a16="http://schemas.microsoft.com/office/drawing/2014/main" id="{F72C2600-64DA-8C54-3D7B-2975C8F3FD18}"/>
              </a:ext>
            </a:extLst>
          </p:cNvPr>
          <p:cNvSpPr/>
          <p:nvPr/>
        </p:nvSpPr>
        <p:spPr>
          <a:xfrm>
            <a:off x="8461257" y="4206289"/>
            <a:ext cx="3720900" cy="1219911"/>
          </a:xfrm>
          <a:prstGeom prst="left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63" dirty="0">
                <a:solidFill>
                  <a:schemeClr val="tx1"/>
                </a:solidFill>
              </a:rPr>
              <a:t>Find average salary and predicted job growth</a:t>
            </a:r>
          </a:p>
        </p:txBody>
      </p:sp>
      <p:sp>
        <p:nvSpPr>
          <p:cNvPr id="12" name="Callout: Right Arrow 11">
            <a:extLst>
              <a:ext uri="{FF2B5EF4-FFF2-40B4-BE49-F238E27FC236}">
                <a16:creationId xmlns:a16="http://schemas.microsoft.com/office/drawing/2014/main" id="{A0E0CC25-050C-904D-781C-5A5F723DFDFC}"/>
              </a:ext>
            </a:extLst>
          </p:cNvPr>
          <p:cNvSpPr/>
          <p:nvPr/>
        </p:nvSpPr>
        <p:spPr>
          <a:xfrm>
            <a:off x="1141535" y="4195658"/>
            <a:ext cx="3735602" cy="1219911"/>
          </a:xfrm>
          <a:prstGeom prst="rightArrowCallout">
            <a:avLst/>
          </a:prstGeom>
          <a:solidFill>
            <a:srgbClr val="FFC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63" dirty="0">
                <a:solidFill>
                  <a:schemeClr val="tx1"/>
                </a:solidFill>
              </a:rPr>
              <a:t>Find pathways in this job and relevant subjects</a:t>
            </a:r>
          </a:p>
        </p:txBody>
      </p:sp>
      <p:grpSp>
        <p:nvGrpSpPr>
          <p:cNvPr id="13" name="Group 12">
            <a:extLst>
              <a:ext uri="{FF2B5EF4-FFF2-40B4-BE49-F238E27FC236}">
                <a16:creationId xmlns:a16="http://schemas.microsoft.com/office/drawing/2014/main" id="{4A496022-5656-0282-5E0B-B1384E80FAC1}"/>
              </a:ext>
            </a:extLst>
          </p:cNvPr>
          <p:cNvGrpSpPr/>
          <p:nvPr/>
        </p:nvGrpSpPr>
        <p:grpSpPr>
          <a:xfrm>
            <a:off x="294690" y="1472448"/>
            <a:ext cx="3019462" cy="2065062"/>
            <a:chOff x="0" y="0"/>
            <a:chExt cx="5047832" cy="3297062"/>
          </a:xfrm>
        </p:grpSpPr>
        <p:sp>
          <p:nvSpPr>
            <p:cNvPr id="23" name="Freeform 13">
              <a:extLst>
                <a:ext uri="{FF2B5EF4-FFF2-40B4-BE49-F238E27FC236}">
                  <a16:creationId xmlns:a16="http://schemas.microsoft.com/office/drawing/2014/main" id="{6334E951-62CB-CD56-B308-83CC705C0AD9}"/>
                </a:ext>
              </a:extLst>
            </p:cNvPr>
            <p:cNvSpPr/>
            <p:nvPr/>
          </p:nvSpPr>
          <p:spPr>
            <a:xfrm>
              <a:off x="0" y="0"/>
              <a:ext cx="5047832" cy="3297062"/>
            </a:xfrm>
            <a:custGeom>
              <a:avLst/>
              <a:gdLst/>
              <a:ahLst/>
              <a:cxnLst/>
              <a:rect l="l" t="t" r="r" b="b"/>
              <a:pathLst>
                <a:path w="5047832" h="3297062">
                  <a:moveTo>
                    <a:pt x="26203" y="0"/>
                  </a:moveTo>
                  <a:lnTo>
                    <a:pt x="5021629" y="0"/>
                  </a:lnTo>
                  <a:cubicBezTo>
                    <a:pt x="5036101" y="0"/>
                    <a:pt x="5047832" y="11731"/>
                    <a:pt x="5047832" y="26203"/>
                  </a:cubicBezTo>
                  <a:lnTo>
                    <a:pt x="5047832" y="3270859"/>
                  </a:lnTo>
                  <a:cubicBezTo>
                    <a:pt x="5047832" y="3277808"/>
                    <a:pt x="5045072" y="3284473"/>
                    <a:pt x="5040157" y="3289387"/>
                  </a:cubicBezTo>
                  <a:cubicBezTo>
                    <a:pt x="5035243" y="3294301"/>
                    <a:pt x="5028579" y="3297062"/>
                    <a:pt x="5021629" y="3297062"/>
                  </a:cubicBezTo>
                  <a:lnTo>
                    <a:pt x="26203" y="3297062"/>
                  </a:lnTo>
                  <a:cubicBezTo>
                    <a:pt x="11731" y="3297062"/>
                    <a:pt x="0" y="3285330"/>
                    <a:pt x="0" y="3270859"/>
                  </a:cubicBezTo>
                  <a:lnTo>
                    <a:pt x="0" y="26203"/>
                  </a:lnTo>
                  <a:cubicBezTo>
                    <a:pt x="0" y="11731"/>
                    <a:pt x="11731" y="0"/>
                    <a:pt x="26203" y="0"/>
                  </a:cubicBezTo>
                  <a:close/>
                </a:path>
              </a:pathLst>
            </a:custGeom>
            <a:solidFill>
              <a:srgbClr val="EEEEEE"/>
            </a:solidFill>
          </p:spPr>
          <p:txBody>
            <a:bodyPr/>
            <a:lstStyle/>
            <a:p>
              <a:endParaRPr lang="en-GB" sz="1322"/>
            </a:p>
          </p:txBody>
        </p:sp>
        <p:sp>
          <p:nvSpPr>
            <p:cNvPr id="24" name="TextBox 14">
              <a:extLst>
                <a:ext uri="{FF2B5EF4-FFF2-40B4-BE49-F238E27FC236}">
                  <a16:creationId xmlns:a16="http://schemas.microsoft.com/office/drawing/2014/main" id="{68E62D97-7781-A9AC-390D-84CBA1D5DDCE}"/>
                </a:ext>
              </a:extLst>
            </p:cNvPr>
            <p:cNvSpPr txBox="1"/>
            <p:nvPr/>
          </p:nvSpPr>
          <p:spPr>
            <a:xfrm>
              <a:off x="0" y="-28575"/>
              <a:ext cx="5047832" cy="3325637"/>
            </a:xfrm>
            <a:prstGeom prst="rect">
              <a:avLst/>
            </a:prstGeom>
          </p:spPr>
          <p:txBody>
            <a:bodyPr lIns="28962" tIns="28962" rIns="28962" bIns="28962" rtlCol="0" anchor="ctr"/>
            <a:lstStyle/>
            <a:p>
              <a:pPr algn="ctr">
                <a:lnSpc>
                  <a:spcPts val="1615"/>
                </a:lnSpc>
              </a:pPr>
              <a:endParaRPr sz="1322"/>
            </a:p>
          </p:txBody>
        </p:sp>
      </p:grpSp>
      <p:sp>
        <p:nvSpPr>
          <p:cNvPr id="25" name="TextBox 24">
            <a:extLst>
              <a:ext uri="{FF2B5EF4-FFF2-40B4-BE49-F238E27FC236}">
                <a16:creationId xmlns:a16="http://schemas.microsoft.com/office/drawing/2014/main" id="{186D4E27-22FD-6560-FFEE-1814734C44C6}"/>
              </a:ext>
            </a:extLst>
          </p:cNvPr>
          <p:cNvSpPr txBox="1"/>
          <p:nvPr/>
        </p:nvSpPr>
        <p:spPr>
          <a:xfrm>
            <a:off x="299940" y="1572234"/>
            <a:ext cx="2987772" cy="1923540"/>
          </a:xfrm>
          <a:prstGeom prst="rect">
            <a:avLst/>
          </a:prstGeom>
          <a:noFill/>
        </p:spPr>
        <p:txBody>
          <a:bodyPr wrap="square" rtlCol="0">
            <a:spAutoFit/>
          </a:bodyPr>
          <a:lstStyle/>
          <a:p>
            <a:r>
              <a:rPr lang="en-GB" sz="1763" dirty="0"/>
              <a:t>Posters available to print from Careerpilot Advisor Zone. </a:t>
            </a:r>
          </a:p>
          <a:p>
            <a:endParaRPr lang="en-GB" sz="1763" dirty="0"/>
          </a:p>
          <a:p>
            <a:r>
              <a:rPr lang="en-GB" sz="1763" dirty="0">
                <a:solidFill>
                  <a:srgbClr val="0000FF"/>
                </a:solidFill>
                <a:hlinkClick r:id="rId4">
                  <a:extLst>
                    <a:ext uri="{A12FA001-AC4F-418D-AE19-62706E023703}">
                      <ahyp:hlinkClr xmlns:ahyp="http://schemas.microsoft.com/office/drawing/2018/hyperlinkcolor" val="tx"/>
                    </a:ext>
                  </a:extLst>
                </a:hlinkClick>
              </a:rPr>
              <a:t>Log </a:t>
            </a:r>
            <a:r>
              <a:rPr lang="en-GB" sz="1763" dirty="0">
                <a:hlinkClick r:id="rId4">
                  <a:extLst>
                    <a:ext uri="{A12FA001-AC4F-418D-AE19-62706E023703}">
                      <ahyp:hlinkClr xmlns:ahyp="http://schemas.microsoft.com/office/drawing/2018/hyperlinkcolor" val="tx"/>
                    </a:ext>
                  </a:extLst>
                </a:hlinkClick>
              </a:rPr>
              <a:t>in to Careerpilot </a:t>
            </a:r>
            <a:r>
              <a:rPr lang="en-GB" sz="1763" dirty="0"/>
              <a:t>then go to </a:t>
            </a:r>
            <a:r>
              <a:rPr lang="en-GB" sz="1763" dirty="0">
                <a:solidFill>
                  <a:srgbClr val="0000FF"/>
                </a:solidFill>
                <a:hlinkClick r:id="rId5">
                  <a:extLst>
                    <a:ext uri="{A12FA001-AC4F-418D-AE19-62706E023703}">
                      <ahyp:hlinkClr xmlns:ahyp="http://schemas.microsoft.com/office/drawing/2018/hyperlinkcolor" val="tx"/>
                    </a:ext>
                  </a:extLst>
                </a:hlinkClick>
              </a:rPr>
              <a:t>Hot Jobs Resources – Digital and IT </a:t>
            </a:r>
            <a:r>
              <a:rPr lang="en-GB" sz="1763" dirty="0">
                <a:hlinkClick r:id="rId5">
                  <a:extLst>
                    <a:ext uri="{A12FA001-AC4F-418D-AE19-62706E023703}">
                      <ahyp:hlinkClr xmlns:ahyp="http://schemas.microsoft.com/office/drawing/2018/hyperlinkcolor" val="tx"/>
                    </a:ext>
                  </a:extLst>
                </a:hlinkClick>
              </a:rPr>
              <a:t>Hot Jobs Resources</a:t>
            </a:r>
            <a:endParaRPr lang="en-GB" sz="1322" dirty="0"/>
          </a:p>
          <a:p>
            <a:endParaRPr lang="en-GB" sz="1322" dirty="0">
              <a:hlinkClick r:id="rId6"/>
            </a:endParaRPr>
          </a:p>
        </p:txBody>
      </p:sp>
      <p:pic>
        <p:nvPicPr>
          <p:cNvPr id="26" name="Picture 25">
            <a:extLst>
              <a:ext uri="{FF2B5EF4-FFF2-40B4-BE49-F238E27FC236}">
                <a16:creationId xmlns:a16="http://schemas.microsoft.com/office/drawing/2014/main" id="{DDBB3D06-1587-6645-0B5B-EBEC86EC95AE}"/>
              </a:ext>
            </a:extLst>
          </p:cNvPr>
          <p:cNvPicPr>
            <a:picLocks noChangeAspect="1"/>
          </p:cNvPicPr>
          <p:nvPr/>
        </p:nvPicPr>
        <p:blipFill>
          <a:blip r:embed="rId7">
            <a:extLst>
              <a:ext uri="{28A0092B-C50C-407E-A947-70E740481C1C}">
                <a14:useLocalDpi xmlns:a14="http://schemas.microsoft.com/office/drawing/2010/main" val="0"/>
              </a:ext>
            </a:extLst>
          </a:blip>
          <a:srcRect l="342" r="342"/>
          <a:stretch/>
        </p:blipFill>
        <p:spPr>
          <a:xfrm>
            <a:off x="4867797" y="1454551"/>
            <a:ext cx="3570793" cy="507223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90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 y="339986"/>
            <a:ext cx="13433429" cy="7216514"/>
            <a:chOff x="0" y="0"/>
            <a:chExt cx="6164582" cy="3729763"/>
          </a:xfrm>
        </p:grpSpPr>
        <p:sp>
          <p:nvSpPr>
            <p:cNvPr id="3" name="Freeform 3"/>
            <p:cNvSpPr/>
            <p:nvPr/>
          </p:nvSpPr>
          <p:spPr>
            <a:xfrm>
              <a:off x="0" y="0"/>
              <a:ext cx="6164582" cy="3729763"/>
            </a:xfrm>
            <a:custGeom>
              <a:avLst/>
              <a:gdLst/>
              <a:ahLst/>
              <a:cxnLst/>
              <a:rect l="l" t="t" r="r" b="b"/>
              <a:pathLst>
                <a:path w="6164582" h="3729763">
                  <a:moveTo>
                    <a:pt x="0" y="0"/>
                  </a:moveTo>
                  <a:lnTo>
                    <a:pt x="6164582" y="0"/>
                  </a:lnTo>
                  <a:lnTo>
                    <a:pt x="6164582" y="3729763"/>
                  </a:lnTo>
                  <a:lnTo>
                    <a:pt x="0" y="3729763"/>
                  </a:lnTo>
                  <a:close/>
                </a:path>
              </a:pathLst>
            </a:custGeom>
            <a:solidFill>
              <a:srgbClr val="C3E0E5"/>
            </a:solidFill>
          </p:spPr>
          <p:txBody>
            <a:bodyPr/>
            <a:lstStyle/>
            <a:p>
              <a:endParaRPr lang="en-GB"/>
            </a:p>
          </p:txBody>
        </p:sp>
      </p:grpSp>
      <p:grpSp>
        <p:nvGrpSpPr>
          <p:cNvPr id="7" name="Group 7"/>
          <p:cNvGrpSpPr/>
          <p:nvPr/>
        </p:nvGrpSpPr>
        <p:grpSpPr>
          <a:xfrm>
            <a:off x="8816148" y="1451055"/>
            <a:ext cx="3990510" cy="3205274"/>
            <a:chOff x="0" y="0"/>
            <a:chExt cx="1797667" cy="1301469"/>
          </a:xfrm>
        </p:grpSpPr>
        <p:sp>
          <p:nvSpPr>
            <p:cNvPr id="8" name="Freeform 8"/>
            <p:cNvSpPr/>
            <p:nvPr/>
          </p:nvSpPr>
          <p:spPr>
            <a:xfrm>
              <a:off x="0" y="0"/>
              <a:ext cx="1797667" cy="1301469"/>
            </a:xfrm>
            <a:custGeom>
              <a:avLst/>
              <a:gdLst/>
              <a:ahLst/>
              <a:cxnLst/>
              <a:rect l="l" t="t" r="r" b="b"/>
              <a:pathLst>
                <a:path w="1797667" h="1301469">
                  <a:moveTo>
                    <a:pt x="58202" y="0"/>
                  </a:moveTo>
                  <a:lnTo>
                    <a:pt x="1739465" y="0"/>
                  </a:lnTo>
                  <a:cubicBezTo>
                    <a:pt x="1754901" y="0"/>
                    <a:pt x="1769705" y="6132"/>
                    <a:pt x="1780620" y="17047"/>
                  </a:cubicBezTo>
                  <a:cubicBezTo>
                    <a:pt x="1791535" y="27962"/>
                    <a:pt x="1797667" y="42766"/>
                    <a:pt x="1797667" y="58202"/>
                  </a:cubicBezTo>
                  <a:lnTo>
                    <a:pt x="1797667" y="1243267"/>
                  </a:lnTo>
                  <a:cubicBezTo>
                    <a:pt x="1797667" y="1258703"/>
                    <a:pt x="1791535" y="1273507"/>
                    <a:pt x="1780620" y="1284422"/>
                  </a:cubicBezTo>
                  <a:cubicBezTo>
                    <a:pt x="1769705" y="1295337"/>
                    <a:pt x="1754901" y="1301469"/>
                    <a:pt x="1739465" y="1301469"/>
                  </a:cubicBezTo>
                  <a:lnTo>
                    <a:pt x="58202" y="1301469"/>
                  </a:lnTo>
                  <a:cubicBezTo>
                    <a:pt x="42766" y="1301469"/>
                    <a:pt x="27962" y="1295337"/>
                    <a:pt x="17047" y="1284422"/>
                  </a:cubicBezTo>
                  <a:cubicBezTo>
                    <a:pt x="6132" y="1273507"/>
                    <a:pt x="0" y="1258703"/>
                    <a:pt x="0" y="1243267"/>
                  </a:cubicBezTo>
                  <a:lnTo>
                    <a:pt x="0" y="58202"/>
                  </a:lnTo>
                  <a:cubicBezTo>
                    <a:pt x="0" y="42766"/>
                    <a:pt x="6132" y="27962"/>
                    <a:pt x="17047" y="17047"/>
                  </a:cubicBezTo>
                  <a:cubicBezTo>
                    <a:pt x="27962" y="6132"/>
                    <a:pt x="42766" y="0"/>
                    <a:pt x="58202" y="0"/>
                  </a:cubicBezTo>
                  <a:close/>
                </a:path>
              </a:pathLst>
            </a:custGeom>
            <a:solidFill>
              <a:srgbClr val="0072BA">
                <a:alpha val="49804"/>
              </a:srgbClr>
            </a:solidFill>
          </p:spPr>
          <p:txBody>
            <a:bodyPr/>
            <a:lstStyle/>
            <a:p>
              <a:endParaRPr lang="en-GB"/>
            </a:p>
          </p:txBody>
        </p:sp>
        <p:sp>
          <p:nvSpPr>
            <p:cNvPr id="9" name="TextBox 9"/>
            <p:cNvSpPr txBox="1"/>
            <p:nvPr/>
          </p:nvSpPr>
          <p:spPr>
            <a:xfrm>
              <a:off x="0" y="-19050"/>
              <a:ext cx="1797667" cy="1320519"/>
            </a:xfrm>
            <a:prstGeom prst="rect">
              <a:avLst/>
            </a:prstGeom>
          </p:spPr>
          <p:txBody>
            <a:bodyPr lIns="29700" tIns="29700" rIns="29700" bIns="29700" rtlCol="0" anchor="ctr"/>
            <a:lstStyle/>
            <a:p>
              <a:pPr algn="ctr">
                <a:lnSpc>
                  <a:spcPts val="1334"/>
                </a:lnSpc>
              </a:pPr>
              <a:endParaRPr/>
            </a:p>
          </p:txBody>
        </p:sp>
      </p:grpSp>
      <p:sp>
        <p:nvSpPr>
          <p:cNvPr id="31" name="Freeform 31"/>
          <p:cNvSpPr/>
          <p:nvPr/>
        </p:nvSpPr>
        <p:spPr>
          <a:xfrm>
            <a:off x="10770320" y="1935238"/>
            <a:ext cx="1926471" cy="2551337"/>
          </a:xfrm>
          <a:custGeom>
            <a:avLst/>
            <a:gdLst/>
            <a:ahLst/>
            <a:cxnLst/>
            <a:rect l="l" t="t" r="r" b="b"/>
            <a:pathLst>
              <a:path w="1878722" h="2664369">
                <a:moveTo>
                  <a:pt x="0" y="0"/>
                </a:moveTo>
                <a:lnTo>
                  <a:pt x="1878722" y="0"/>
                </a:lnTo>
                <a:lnTo>
                  <a:pt x="1878722" y="2664369"/>
                </a:lnTo>
                <a:lnTo>
                  <a:pt x="0" y="2664369"/>
                </a:lnTo>
                <a:lnTo>
                  <a:pt x="0" y="0"/>
                </a:lnTo>
                <a:close/>
              </a:path>
            </a:pathLst>
          </a:custGeom>
          <a:blipFill>
            <a:blip r:embed="rId2"/>
            <a:stretch>
              <a:fillRect/>
            </a:stretch>
          </a:blipFill>
        </p:spPr>
        <p:txBody>
          <a:bodyPr/>
          <a:lstStyle/>
          <a:p>
            <a:endParaRPr lang="en-GB"/>
          </a:p>
        </p:txBody>
      </p:sp>
      <p:grpSp>
        <p:nvGrpSpPr>
          <p:cNvPr id="4" name="Group 4"/>
          <p:cNvGrpSpPr/>
          <p:nvPr/>
        </p:nvGrpSpPr>
        <p:grpSpPr>
          <a:xfrm>
            <a:off x="-1" y="-20593"/>
            <a:ext cx="13433425" cy="1102646"/>
            <a:chOff x="0" y="-19050"/>
            <a:chExt cx="4830204" cy="496726"/>
          </a:xfrm>
        </p:grpSpPr>
        <p:sp>
          <p:nvSpPr>
            <p:cNvPr id="5" name="Freeform 5"/>
            <p:cNvSpPr/>
            <p:nvPr/>
          </p:nvSpPr>
          <p:spPr>
            <a:xfrm>
              <a:off x="0" y="-9773"/>
              <a:ext cx="4830204" cy="487449"/>
            </a:xfrm>
            <a:custGeom>
              <a:avLst/>
              <a:gdLst/>
              <a:ahLst/>
              <a:cxnLst/>
              <a:rect l="l" t="t" r="r" b="b"/>
              <a:pathLst>
                <a:path w="4830204" h="477676">
                  <a:moveTo>
                    <a:pt x="0" y="0"/>
                  </a:moveTo>
                  <a:lnTo>
                    <a:pt x="4830204" y="0"/>
                  </a:lnTo>
                  <a:lnTo>
                    <a:pt x="4830204" y="477676"/>
                  </a:lnTo>
                  <a:lnTo>
                    <a:pt x="0" y="477676"/>
                  </a:lnTo>
                  <a:close/>
                </a:path>
              </a:pathLst>
            </a:custGeom>
            <a:solidFill>
              <a:srgbClr val="0072BA"/>
            </a:solidFill>
          </p:spPr>
          <p:txBody>
            <a:bodyPr/>
            <a:lstStyle/>
            <a:p>
              <a:endParaRPr lang="en-GB"/>
            </a:p>
          </p:txBody>
        </p:sp>
        <p:sp>
          <p:nvSpPr>
            <p:cNvPr id="6" name="TextBox 6"/>
            <p:cNvSpPr txBox="1"/>
            <p:nvPr/>
          </p:nvSpPr>
          <p:spPr>
            <a:xfrm>
              <a:off x="0" y="-19050"/>
              <a:ext cx="4830203" cy="496726"/>
            </a:xfrm>
            <a:prstGeom prst="rect">
              <a:avLst/>
            </a:prstGeom>
          </p:spPr>
          <p:txBody>
            <a:bodyPr lIns="29700" tIns="29700" rIns="29700" bIns="29700" rtlCol="0" anchor="ctr"/>
            <a:lstStyle/>
            <a:p>
              <a:pPr algn="ctr">
                <a:lnSpc>
                  <a:spcPts val="1334"/>
                </a:lnSpc>
              </a:pPr>
              <a:endParaRPr/>
            </a:p>
          </p:txBody>
        </p:sp>
      </p:grpSp>
      <p:grpSp>
        <p:nvGrpSpPr>
          <p:cNvPr id="10" name="Group 10"/>
          <p:cNvGrpSpPr/>
          <p:nvPr/>
        </p:nvGrpSpPr>
        <p:grpSpPr>
          <a:xfrm>
            <a:off x="4606457" y="4836618"/>
            <a:ext cx="8200201" cy="2304315"/>
            <a:chOff x="0" y="0"/>
            <a:chExt cx="3267521" cy="940680"/>
          </a:xfrm>
        </p:grpSpPr>
        <p:sp>
          <p:nvSpPr>
            <p:cNvPr id="11" name="Freeform 11"/>
            <p:cNvSpPr/>
            <p:nvPr/>
          </p:nvSpPr>
          <p:spPr>
            <a:xfrm>
              <a:off x="0" y="0"/>
              <a:ext cx="3267521" cy="940680"/>
            </a:xfrm>
            <a:custGeom>
              <a:avLst/>
              <a:gdLst/>
              <a:ahLst/>
              <a:cxnLst/>
              <a:rect l="l" t="t" r="r" b="b"/>
              <a:pathLst>
                <a:path w="3267521" h="940680">
                  <a:moveTo>
                    <a:pt x="32021" y="0"/>
                  </a:moveTo>
                  <a:lnTo>
                    <a:pt x="3235500" y="0"/>
                  </a:lnTo>
                  <a:cubicBezTo>
                    <a:pt x="3253184" y="0"/>
                    <a:pt x="3267521" y="14336"/>
                    <a:pt x="3267521" y="32021"/>
                  </a:cubicBezTo>
                  <a:lnTo>
                    <a:pt x="3267521" y="908659"/>
                  </a:lnTo>
                  <a:cubicBezTo>
                    <a:pt x="3267521" y="917152"/>
                    <a:pt x="3264147" y="925296"/>
                    <a:pt x="3258142" y="931301"/>
                  </a:cubicBezTo>
                  <a:cubicBezTo>
                    <a:pt x="3252137" y="937306"/>
                    <a:pt x="3243992" y="940680"/>
                    <a:pt x="3235500" y="940680"/>
                  </a:cubicBezTo>
                  <a:lnTo>
                    <a:pt x="32021" y="940680"/>
                  </a:lnTo>
                  <a:cubicBezTo>
                    <a:pt x="23528" y="940680"/>
                    <a:pt x="15384" y="937306"/>
                    <a:pt x="9379" y="931301"/>
                  </a:cubicBezTo>
                  <a:cubicBezTo>
                    <a:pt x="3374" y="925296"/>
                    <a:pt x="0" y="917152"/>
                    <a:pt x="0" y="908659"/>
                  </a:cubicBezTo>
                  <a:lnTo>
                    <a:pt x="0" y="32021"/>
                  </a:lnTo>
                  <a:cubicBezTo>
                    <a:pt x="0" y="23528"/>
                    <a:pt x="3374" y="15384"/>
                    <a:pt x="9379" y="9379"/>
                  </a:cubicBezTo>
                  <a:cubicBezTo>
                    <a:pt x="15384" y="3374"/>
                    <a:pt x="23528" y="0"/>
                    <a:pt x="32021" y="0"/>
                  </a:cubicBezTo>
                  <a:close/>
                </a:path>
              </a:pathLst>
            </a:custGeom>
            <a:solidFill>
              <a:srgbClr val="0072BA">
                <a:alpha val="49804"/>
              </a:srgbClr>
            </a:solidFill>
          </p:spPr>
          <p:txBody>
            <a:bodyPr/>
            <a:lstStyle/>
            <a:p>
              <a:endParaRPr lang="en-GB"/>
            </a:p>
          </p:txBody>
        </p:sp>
        <p:sp>
          <p:nvSpPr>
            <p:cNvPr id="12" name="TextBox 12"/>
            <p:cNvSpPr txBox="1"/>
            <p:nvPr/>
          </p:nvSpPr>
          <p:spPr>
            <a:xfrm>
              <a:off x="0" y="-19050"/>
              <a:ext cx="3267521" cy="959730"/>
            </a:xfrm>
            <a:prstGeom prst="rect">
              <a:avLst/>
            </a:prstGeom>
          </p:spPr>
          <p:txBody>
            <a:bodyPr lIns="29700" tIns="29700" rIns="29700" bIns="29700" rtlCol="0" anchor="ctr"/>
            <a:lstStyle/>
            <a:p>
              <a:pPr algn="ctr">
                <a:lnSpc>
                  <a:spcPts val="1334"/>
                </a:lnSpc>
              </a:pPr>
              <a:endParaRPr/>
            </a:p>
          </p:txBody>
        </p:sp>
      </p:grpSp>
      <p:grpSp>
        <p:nvGrpSpPr>
          <p:cNvPr id="13" name="Group 13"/>
          <p:cNvGrpSpPr/>
          <p:nvPr/>
        </p:nvGrpSpPr>
        <p:grpSpPr>
          <a:xfrm>
            <a:off x="4593169" y="1442632"/>
            <a:ext cx="3990510" cy="3205275"/>
            <a:chOff x="0" y="0"/>
            <a:chExt cx="1414869" cy="1301469"/>
          </a:xfrm>
        </p:grpSpPr>
        <p:sp>
          <p:nvSpPr>
            <p:cNvPr id="14" name="Freeform 14"/>
            <p:cNvSpPr/>
            <p:nvPr/>
          </p:nvSpPr>
          <p:spPr>
            <a:xfrm>
              <a:off x="0" y="0"/>
              <a:ext cx="1414869" cy="1301469"/>
            </a:xfrm>
            <a:custGeom>
              <a:avLst/>
              <a:gdLst/>
              <a:ahLst/>
              <a:cxnLst/>
              <a:rect l="l" t="t" r="r" b="b"/>
              <a:pathLst>
                <a:path w="1414869" h="1301469">
                  <a:moveTo>
                    <a:pt x="73949" y="0"/>
                  </a:moveTo>
                  <a:lnTo>
                    <a:pt x="1340920" y="0"/>
                  </a:lnTo>
                  <a:cubicBezTo>
                    <a:pt x="1360533" y="0"/>
                    <a:pt x="1379342" y="7791"/>
                    <a:pt x="1393210" y="21659"/>
                  </a:cubicBezTo>
                  <a:cubicBezTo>
                    <a:pt x="1407078" y="35527"/>
                    <a:pt x="1414869" y="54337"/>
                    <a:pt x="1414869" y="73949"/>
                  </a:cubicBezTo>
                  <a:lnTo>
                    <a:pt x="1414869" y="1227520"/>
                  </a:lnTo>
                  <a:cubicBezTo>
                    <a:pt x="1414869" y="1268361"/>
                    <a:pt x="1381761" y="1301469"/>
                    <a:pt x="1340920" y="1301469"/>
                  </a:cubicBezTo>
                  <a:lnTo>
                    <a:pt x="73949" y="1301469"/>
                  </a:lnTo>
                  <a:cubicBezTo>
                    <a:pt x="33108" y="1301469"/>
                    <a:pt x="0" y="1268361"/>
                    <a:pt x="0" y="1227520"/>
                  </a:cubicBezTo>
                  <a:lnTo>
                    <a:pt x="0" y="73949"/>
                  </a:lnTo>
                  <a:cubicBezTo>
                    <a:pt x="0" y="33108"/>
                    <a:pt x="33108" y="0"/>
                    <a:pt x="73949" y="0"/>
                  </a:cubicBezTo>
                  <a:close/>
                </a:path>
              </a:pathLst>
            </a:custGeom>
            <a:solidFill>
              <a:srgbClr val="0072BA">
                <a:alpha val="49804"/>
              </a:srgbClr>
            </a:solidFill>
          </p:spPr>
          <p:txBody>
            <a:bodyPr/>
            <a:lstStyle/>
            <a:p>
              <a:endParaRPr lang="en-GB"/>
            </a:p>
          </p:txBody>
        </p:sp>
        <p:sp>
          <p:nvSpPr>
            <p:cNvPr id="15" name="TextBox 15"/>
            <p:cNvSpPr txBox="1"/>
            <p:nvPr/>
          </p:nvSpPr>
          <p:spPr>
            <a:xfrm>
              <a:off x="0" y="-19050"/>
              <a:ext cx="1414869" cy="1320519"/>
            </a:xfrm>
            <a:prstGeom prst="rect">
              <a:avLst/>
            </a:prstGeom>
          </p:spPr>
          <p:txBody>
            <a:bodyPr lIns="29700" tIns="29700" rIns="29700" bIns="29700" rtlCol="0" anchor="ctr"/>
            <a:lstStyle/>
            <a:p>
              <a:pPr algn="ctr">
                <a:lnSpc>
                  <a:spcPts val="1334"/>
                </a:lnSpc>
              </a:pPr>
              <a:endParaRPr/>
            </a:p>
          </p:txBody>
        </p:sp>
      </p:grpSp>
      <p:sp>
        <p:nvSpPr>
          <p:cNvPr id="20" name="Freeform 20"/>
          <p:cNvSpPr/>
          <p:nvPr/>
        </p:nvSpPr>
        <p:spPr>
          <a:xfrm>
            <a:off x="4787561" y="1623427"/>
            <a:ext cx="495838" cy="463034"/>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1" name="Freeform 21"/>
          <p:cNvSpPr/>
          <p:nvPr/>
        </p:nvSpPr>
        <p:spPr>
          <a:xfrm>
            <a:off x="8958289" y="1623427"/>
            <a:ext cx="495838" cy="463034"/>
          </a:xfrm>
          <a:custGeom>
            <a:avLst/>
            <a:gdLst/>
            <a:ahLst/>
            <a:cxnLst/>
            <a:rect l="l" t="t" r="r" b="b"/>
            <a:pathLst>
              <a:path w="483548" h="483548">
                <a:moveTo>
                  <a:pt x="0" y="0"/>
                </a:moveTo>
                <a:lnTo>
                  <a:pt x="483547" y="0"/>
                </a:lnTo>
                <a:lnTo>
                  <a:pt x="483547" y="483548"/>
                </a:lnTo>
                <a:lnTo>
                  <a:pt x="0" y="4835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2" name="Freeform 22"/>
          <p:cNvSpPr/>
          <p:nvPr/>
        </p:nvSpPr>
        <p:spPr>
          <a:xfrm>
            <a:off x="4766334" y="5124500"/>
            <a:ext cx="495838" cy="463034"/>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3" name="Group 23"/>
          <p:cNvGrpSpPr/>
          <p:nvPr/>
        </p:nvGrpSpPr>
        <p:grpSpPr>
          <a:xfrm>
            <a:off x="626766" y="2877023"/>
            <a:ext cx="3611488" cy="4254027"/>
            <a:chOff x="0" y="0"/>
            <a:chExt cx="1216408" cy="1389543"/>
          </a:xfrm>
        </p:grpSpPr>
        <p:sp>
          <p:nvSpPr>
            <p:cNvPr id="24" name="Freeform 24"/>
            <p:cNvSpPr/>
            <p:nvPr/>
          </p:nvSpPr>
          <p:spPr>
            <a:xfrm>
              <a:off x="0" y="0"/>
              <a:ext cx="1216408" cy="1389543"/>
            </a:xfrm>
            <a:custGeom>
              <a:avLst/>
              <a:gdLst/>
              <a:ahLst/>
              <a:cxnLst/>
              <a:rect l="l" t="t" r="r" b="b"/>
              <a:pathLst>
                <a:path w="1216408" h="1389543">
                  <a:moveTo>
                    <a:pt x="86015" y="0"/>
                  </a:moveTo>
                  <a:lnTo>
                    <a:pt x="1130393" y="0"/>
                  </a:lnTo>
                  <a:cubicBezTo>
                    <a:pt x="1153206" y="0"/>
                    <a:pt x="1175084" y="9062"/>
                    <a:pt x="1191215" y="25193"/>
                  </a:cubicBezTo>
                  <a:cubicBezTo>
                    <a:pt x="1207345" y="41324"/>
                    <a:pt x="1216408" y="63202"/>
                    <a:pt x="1216408" y="86015"/>
                  </a:cubicBezTo>
                  <a:lnTo>
                    <a:pt x="1216408" y="1303529"/>
                  </a:lnTo>
                  <a:cubicBezTo>
                    <a:pt x="1216408" y="1326341"/>
                    <a:pt x="1207345" y="1348219"/>
                    <a:pt x="1191215" y="1364350"/>
                  </a:cubicBezTo>
                  <a:cubicBezTo>
                    <a:pt x="1175084" y="1380481"/>
                    <a:pt x="1153206" y="1389543"/>
                    <a:pt x="1130393" y="1389543"/>
                  </a:cubicBezTo>
                  <a:lnTo>
                    <a:pt x="86015" y="1389543"/>
                  </a:lnTo>
                  <a:cubicBezTo>
                    <a:pt x="63202" y="1389543"/>
                    <a:pt x="41324" y="1380481"/>
                    <a:pt x="25193" y="1364350"/>
                  </a:cubicBezTo>
                  <a:cubicBezTo>
                    <a:pt x="9062" y="1348219"/>
                    <a:pt x="0" y="1326341"/>
                    <a:pt x="0" y="1303529"/>
                  </a:cubicBezTo>
                  <a:lnTo>
                    <a:pt x="0" y="86015"/>
                  </a:lnTo>
                  <a:cubicBezTo>
                    <a:pt x="0" y="63202"/>
                    <a:pt x="9062" y="41324"/>
                    <a:pt x="25193" y="25193"/>
                  </a:cubicBezTo>
                  <a:cubicBezTo>
                    <a:pt x="41324" y="9062"/>
                    <a:pt x="63202" y="0"/>
                    <a:pt x="86015" y="0"/>
                  </a:cubicBezTo>
                  <a:close/>
                </a:path>
              </a:pathLst>
            </a:custGeom>
            <a:solidFill>
              <a:srgbClr val="EEEEEE"/>
            </a:solidFill>
          </p:spPr>
          <p:txBody>
            <a:bodyPr/>
            <a:lstStyle/>
            <a:p>
              <a:endParaRPr lang="en-GB"/>
            </a:p>
          </p:txBody>
        </p:sp>
        <p:sp>
          <p:nvSpPr>
            <p:cNvPr id="25" name="TextBox 25"/>
            <p:cNvSpPr txBox="1"/>
            <p:nvPr/>
          </p:nvSpPr>
          <p:spPr>
            <a:xfrm>
              <a:off x="0" y="-19050"/>
              <a:ext cx="1216408" cy="1408593"/>
            </a:xfrm>
            <a:prstGeom prst="rect">
              <a:avLst/>
            </a:prstGeom>
          </p:spPr>
          <p:txBody>
            <a:bodyPr lIns="29700" tIns="29700" rIns="29700" bIns="29700" rtlCol="0" anchor="ctr"/>
            <a:lstStyle/>
            <a:p>
              <a:pPr algn="ctr">
                <a:lnSpc>
                  <a:spcPts val="1334"/>
                </a:lnSpc>
              </a:pPr>
              <a:endParaRPr/>
            </a:p>
          </p:txBody>
        </p:sp>
      </p:grpSp>
      <p:sp>
        <p:nvSpPr>
          <p:cNvPr id="26" name="Freeform 26"/>
          <p:cNvSpPr/>
          <p:nvPr/>
        </p:nvSpPr>
        <p:spPr>
          <a:xfrm>
            <a:off x="196450" y="101434"/>
            <a:ext cx="1017997" cy="894502"/>
          </a:xfrm>
          <a:custGeom>
            <a:avLst/>
            <a:gdLst/>
            <a:ahLst/>
            <a:cxnLst/>
            <a:rect l="l" t="t" r="r" b="b"/>
            <a:pathLst>
              <a:path w="1017997" h="894502">
                <a:moveTo>
                  <a:pt x="0" y="0"/>
                </a:moveTo>
                <a:lnTo>
                  <a:pt x="1017996" y="0"/>
                </a:lnTo>
                <a:lnTo>
                  <a:pt x="1017996" y="894502"/>
                </a:lnTo>
                <a:lnTo>
                  <a:pt x="0" y="894502"/>
                </a:lnTo>
                <a:lnTo>
                  <a:pt x="0" y="0"/>
                </a:lnTo>
                <a:close/>
              </a:path>
            </a:pathLst>
          </a:custGeom>
          <a:blipFill>
            <a:blip r:embed="rId9"/>
            <a:stretch>
              <a:fillRect/>
            </a:stretch>
          </a:blipFill>
        </p:spPr>
        <p:txBody>
          <a:bodyPr/>
          <a:lstStyle/>
          <a:p>
            <a:endParaRPr lang="en-GB"/>
          </a:p>
        </p:txBody>
      </p:sp>
      <p:pic>
        <p:nvPicPr>
          <p:cNvPr id="27" name="Picture 27"/>
          <p:cNvPicPr>
            <a:picLocks noChangeAspect="1"/>
          </p:cNvPicPr>
          <p:nvPr/>
        </p:nvPicPr>
        <p:blipFill>
          <a:blip r:embed="rId10"/>
          <a:stretch>
            <a:fillRect/>
          </a:stretch>
        </p:blipFill>
        <p:spPr>
          <a:xfrm>
            <a:off x="12302563" y="20684"/>
            <a:ext cx="1056001" cy="1056001"/>
          </a:xfrm>
          <a:prstGeom prst="rect">
            <a:avLst/>
          </a:prstGeom>
        </p:spPr>
      </p:pic>
      <p:sp>
        <p:nvSpPr>
          <p:cNvPr id="28" name="Freeform 28">
            <a:hlinkClick r:id="rId11" tooltip="https://www.careerpilot.org.uk/stories/an-apprentice-dental-nurse"/>
          </p:cNvPr>
          <p:cNvSpPr/>
          <p:nvPr/>
        </p:nvSpPr>
        <p:spPr>
          <a:xfrm>
            <a:off x="4964112" y="2487971"/>
            <a:ext cx="3314245" cy="1898529"/>
          </a:xfrm>
          <a:custGeom>
            <a:avLst/>
            <a:gdLst/>
            <a:ahLst/>
            <a:cxnLst/>
            <a:rect l="l" t="t" r="r" b="b"/>
            <a:pathLst>
              <a:path w="2719501" h="1535270">
                <a:moveTo>
                  <a:pt x="0" y="0"/>
                </a:moveTo>
                <a:lnTo>
                  <a:pt x="2719501" y="0"/>
                </a:lnTo>
                <a:lnTo>
                  <a:pt x="2719501" y="1535271"/>
                </a:lnTo>
                <a:lnTo>
                  <a:pt x="0" y="1535271"/>
                </a:lnTo>
                <a:lnTo>
                  <a:pt x="0" y="0"/>
                </a:lnTo>
                <a:close/>
              </a:path>
            </a:pathLst>
          </a:custGeom>
          <a:blipFill>
            <a:blip r:embed="rId12"/>
            <a:stretch>
              <a:fillRect/>
            </a:stretch>
          </a:blipFill>
          <a:ln w="38100" cap="sq">
            <a:solidFill>
              <a:srgbClr val="000000"/>
            </a:solidFill>
            <a:prstDash val="solid"/>
            <a:miter/>
          </a:ln>
        </p:spPr>
        <p:txBody>
          <a:bodyPr/>
          <a:lstStyle/>
          <a:p>
            <a:endParaRPr lang="en-GB"/>
          </a:p>
        </p:txBody>
      </p:sp>
      <p:sp>
        <p:nvSpPr>
          <p:cNvPr id="29" name="Freeform 29"/>
          <p:cNvSpPr/>
          <p:nvPr/>
        </p:nvSpPr>
        <p:spPr>
          <a:xfrm>
            <a:off x="9206208" y="2798196"/>
            <a:ext cx="2657031" cy="1470138"/>
          </a:xfrm>
          <a:custGeom>
            <a:avLst/>
            <a:gdLst/>
            <a:ahLst/>
            <a:cxnLst/>
            <a:rect l="l" t="t" r="r" b="b"/>
            <a:pathLst>
              <a:path w="2591174" h="1535270">
                <a:moveTo>
                  <a:pt x="0" y="0"/>
                </a:moveTo>
                <a:lnTo>
                  <a:pt x="2591173" y="0"/>
                </a:lnTo>
                <a:lnTo>
                  <a:pt x="2591173" y="1535271"/>
                </a:lnTo>
                <a:lnTo>
                  <a:pt x="0" y="1535271"/>
                </a:lnTo>
                <a:lnTo>
                  <a:pt x="0" y="0"/>
                </a:lnTo>
                <a:close/>
              </a:path>
            </a:pathLst>
          </a:custGeom>
          <a:blipFill>
            <a:blip r:embed="rId13"/>
            <a:stretch>
              <a:fillRect/>
            </a:stretch>
          </a:blipFill>
        </p:spPr>
        <p:txBody>
          <a:bodyPr/>
          <a:lstStyle/>
          <a:p>
            <a:endParaRPr lang="en-GB"/>
          </a:p>
        </p:txBody>
      </p:sp>
      <p:sp>
        <p:nvSpPr>
          <p:cNvPr id="32" name="TextBox 32"/>
          <p:cNvSpPr txBox="1"/>
          <p:nvPr/>
        </p:nvSpPr>
        <p:spPr>
          <a:xfrm>
            <a:off x="6698479" y="3673291"/>
            <a:ext cx="45719" cy="3591"/>
          </a:xfrm>
          <a:prstGeom prst="rect">
            <a:avLst/>
          </a:prstGeom>
        </p:spPr>
        <p:txBody>
          <a:bodyPr wrap="square" lIns="0" tIns="0" rIns="0" bIns="0" rtlCol="0" anchor="t">
            <a:spAutoFit/>
          </a:bodyPr>
          <a:lstStyle/>
          <a:p>
            <a:pPr algn="ctr">
              <a:lnSpc>
                <a:spcPts val="39"/>
              </a:lnSpc>
            </a:pPr>
            <a:r>
              <a:rPr lang="en-US" sz="100">
                <a:solidFill>
                  <a:srgbClr val="000000"/>
                </a:solidFill>
                <a:latin typeface="Open Sans Light"/>
                <a:ea typeface="Open Sans Light"/>
                <a:cs typeface="Open Sans Light"/>
                <a:sym typeface="Open Sans Light"/>
              </a:rPr>
              <a:t>Add a littl of body text</a:t>
            </a:r>
          </a:p>
        </p:txBody>
      </p:sp>
      <p:sp>
        <p:nvSpPr>
          <p:cNvPr id="33" name="TextBox 33"/>
          <p:cNvSpPr txBox="1"/>
          <p:nvPr/>
        </p:nvSpPr>
        <p:spPr>
          <a:xfrm>
            <a:off x="6694966" y="3673291"/>
            <a:ext cx="45719" cy="3591"/>
          </a:xfrm>
          <a:prstGeom prst="rect">
            <a:avLst/>
          </a:prstGeom>
        </p:spPr>
        <p:txBody>
          <a:bodyPr wrap="square" lIns="0" tIns="0" rIns="0" bIns="0" rtlCol="0" anchor="t">
            <a:spAutoFit/>
          </a:bodyPr>
          <a:lstStyle/>
          <a:p>
            <a:pPr algn="ctr">
              <a:lnSpc>
                <a:spcPts val="39"/>
              </a:lnSpc>
            </a:pPr>
            <a:r>
              <a:rPr lang="en-US" sz="100">
                <a:solidFill>
                  <a:srgbClr val="000000"/>
                </a:solidFill>
                <a:latin typeface="Open Sans Light"/>
                <a:ea typeface="Open Sans Light"/>
                <a:cs typeface="Open Sans Light"/>
                <a:sym typeface="Open Sans Light"/>
              </a:rPr>
              <a:t>Add a little bit of body text</a:t>
            </a:r>
          </a:p>
        </p:txBody>
      </p:sp>
      <p:sp>
        <p:nvSpPr>
          <p:cNvPr id="34" name="TextBox 34"/>
          <p:cNvSpPr txBox="1"/>
          <p:nvPr/>
        </p:nvSpPr>
        <p:spPr>
          <a:xfrm>
            <a:off x="6694982" y="3673291"/>
            <a:ext cx="45719" cy="3591"/>
          </a:xfrm>
          <a:prstGeom prst="rect">
            <a:avLst/>
          </a:prstGeom>
        </p:spPr>
        <p:txBody>
          <a:bodyPr wrap="square" lIns="0" tIns="0" rIns="0" bIns="0" rtlCol="0" anchor="t">
            <a:spAutoFit/>
          </a:bodyPr>
          <a:lstStyle/>
          <a:p>
            <a:pPr algn="ctr">
              <a:lnSpc>
                <a:spcPts val="39"/>
              </a:lnSpc>
            </a:pPr>
            <a:r>
              <a:rPr lang="en-US" sz="100">
                <a:solidFill>
                  <a:srgbClr val="000000"/>
                </a:solidFill>
                <a:latin typeface="Open Sans Light"/>
                <a:ea typeface="Open Sans Light"/>
                <a:cs typeface="Open Sans Light"/>
                <a:sym typeface="Open Sans Light"/>
              </a:rPr>
              <a:t>Add a little bit of body text</a:t>
            </a:r>
          </a:p>
        </p:txBody>
      </p:sp>
      <p:sp>
        <p:nvSpPr>
          <p:cNvPr id="36" name="TextBox 36"/>
          <p:cNvSpPr txBox="1"/>
          <p:nvPr/>
        </p:nvSpPr>
        <p:spPr>
          <a:xfrm>
            <a:off x="5484886" y="1607928"/>
            <a:ext cx="2725249" cy="615553"/>
          </a:xfrm>
          <a:prstGeom prst="rect">
            <a:avLst/>
          </a:prstGeom>
        </p:spPr>
        <p:txBody>
          <a:bodyPr wrap="square" lIns="0" tIns="0" rIns="0" bIns="0" rtlCol="0" anchor="t">
            <a:spAutoFit/>
          </a:bodyPr>
          <a:lstStyle/>
          <a:p>
            <a:r>
              <a:rPr lang="en-US" sz="2000" b="1" u="sng" dirty="0">
                <a:solidFill>
                  <a:srgbClr val="FFFFFF"/>
                </a:solidFill>
                <a:latin typeface="Carlito Bold"/>
                <a:ea typeface="Carlito Bold"/>
                <a:cs typeface="Carlito Bold"/>
                <a:sym typeface="Carlito Bold"/>
                <a:hlinkClick r:id="rId11" tooltip="https://www.careerpilot.org.uk/stories/an-apprentice-dental-nurse"/>
              </a:rPr>
              <a:t>Watch the video: A Dental Nurse Apprentice</a:t>
            </a:r>
          </a:p>
        </p:txBody>
      </p:sp>
      <p:sp>
        <p:nvSpPr>
          <p:cNvPr id="37" name="TextBox 37"/>
          <p:cNvSpPr txBox="1"/>
          <p:nvPr/>
        </p:nvSpPr>
        <p:spPr>
          <a:xfrm>
            <a:off x="5398564" y="5124500"/>
            <a:ext cx="7119450" cy="1797928"/>
          </a:xfrm>
          <a:prstGeom prst="rect">
            <a:avLst/>
          </a:prstGeom>
        </p:spPr>
        <p:txBody>
          <a:bodyPr wrap="square" lIns="0" tIns="0" rIns="0" bIns="0" rtlCol="0" anchor="t">
            <a:spAutoFit/>
          </a:bodyPr>
          <a:lstStyle/>
          <a:p>
            <a:pPr>
              <a:lnSpc>
                <a:spcPts val="2520"/>
              </a:lnSpc>
            </a:pPr>
            <a:r>
              <a:rPr lang="en-US" sz="2000" b="1" dirty="0">
                <a:latin typeface="Carlito Bold"/>
                <a:ea typeface="Carlito Bold"/>
                <a:cs typeface="Carlito Bold"/>
                <a:sym typeface="Carlito Bold"/>
              </a:rPr>
              <a:t>Working in pairs or as a class discuss:</a:t>
            </a:r>
          </a:p>
          <a:p>
            <a:pPr marL="388620" lvl="1" indent="-194310">
              <a:buFont typeface="Arial"/>
              <a:buChar char="•"/>
            </a:pPr>
            <a:r>
              <a:rPr lang="en-US" sz="2400" dirty="0">
                <a:latin typeface="Carlito"/>
                <a:ea typeface="Carlito"/>
                <a:cs typeface="Carlito"/>
                <a:sym typeface="Carlito"/>
              </a:rPr>
              <a:t>Make a list of the things a person in this job role will need to do.</a:t>
            </a:r>
          </a:p>
          <a:p>
            <a:pPr marL="388620" lvl="1" indent="-194310">
              <a:buFont typeface="Arial"/>
              <a:buChar char="•"/>
            </a:pPr>
            <a:r>
              <a:rPr lang="en-US" sz="2400" dirty="0">
                <a:latin typeface="Carlito"/>
                <a:ea typeface="Carlito"/>
                <a:cs typeface="Carlito"/>
                <a:sym typeface="Carlito"/>
              </a:rPr>
              <a:t>What qualifications do you think you need to do this job role?</a:t>
            </a:r>
          </a:p>
        </p:txBody>
      </p:sp>
      <p:sp>
        <p:nvSpPr>
          <p:cNvPr id="38" name="TextBox 38"/>
          <p:cNvSpPr txBox="1"/>
          <p:nvPr/>
        </p:nvSpPr>
        <p:spPr>
          <a:xfrm>
            <a:off x="3187874" y="114762"/>
            <a:ext cx="7141263" cy="895438"/>
          </a:xfrm>
          <a:prstGeom prst="rect">
            <a:avLst/>
          </a:prstGeom>
        </p:spPr>
        <p:txBody>
          <a:bodyPr lIns="0" tIns="0" rIns="0" bIns="0" rtlCol="0" anchor="t">
            <a:spAutoFit/>
          </a:bodyPr>
          <a:lstStyle/>
          <a:p>
            <a:pPr algn="ctr">
              <a:lnSpc>
                <a:spcPts val="3415"/>
              </a:lnSpc>
            </a:pPr>
            <a:r>
              <a:rPr lang="en-US" sz="3600" b="1" dirty="0">
                <a:solidFill>
                  <a:srgbClr val="FFFFFF"/>
                </a:solidFill>
                <a:ea typeface="Open Sans Bold Bold"/>
                <a:cs typeface="Open Sans Bold Bold"/>
                <a:sym typeface="Open Sans Bold Bold"/>
              </a:rPr>
              <a:t>Dental Nurse: </a:t>
            </a:r>
          </a:p>
          <a:p>
            <a:pPr algn="ctr">
              <a:lnSpc>
                <a:spcPts val="3415"/>
              </a:lnSpc>
            </a:pPr>
            <a:r>
              <a:rPr lang="en-US" sz="3600" b="1" dirty="0">
                <a:solidFill>
                  <a:srgbClr val="FFFFFF"/>
                </a:solidFill>
                <a:ea typeface="Open Sans Bold Bold"/>
                <a:cs typeface="Open Sans Bold Bold"/>
                <a:sym typeface="Open Sans Bold Bold"/>
              </a:rPr>
              <a:t>Short Lesson Activity</a:t>
            </a:r>
          </a:p>
        </p:txBody>
      </p:sp>
      <p:sp>
        <p:nvSpPr>
          <p:cNvPr id="39" name="TextBox 39"/>
          <p:cNvSpPr txBox="1"/>
          <p:nvPr/>
        </p:nvSpPr>
        <p:spPr>
          <a:xfrm>
            <a:off x="620901" y="1350186"/>
            <a:ext cx="3617353" cy="1245021"/>
          </a:xfrm>
          <a:prstGeom prst="rect">
            <a:avLst/>
          </a:prstGeom>
        </p:spPr>
        <p:txBody>
          <a:bodyPr wrap="square" lIns="0" tIns="0" rIns="0" bIns="0" rtlCol="0" anchor="t">
            <a:spAutoFit/>
          </a:bodyPr>
          <a:lstStyle/>
          <a:p>
            <a:pPr>
              <a:lnSpc>
                <a:spcPts val="3340"/>
              </a:lnSpc>
            </a:pPr>
            <a:r>
              <a:rPr lang="en-US" sz="2399" b="1" dirty="0">
                <a:solidFill>
                  <a:srgbClr val="0072BA"/>
                </a:solidFill>
                <a:latin typeface="Carlito Bold"/>
                <a:ea typeface="Carlito Bold"/>
                <a:cs typeface="Carlito Bold"/>
                <a:sym typeface="Carlito Bold"/>
              </a:rPr>
              <a:t>Dental nurses support dentists in all areas of dental care.</a:t>
            </a:r>
          </a:p>
        </p:txBody>
      </p:sp>
      <p:sp>
        <p:nvSpPr>
          <p:cNvPr id="40" name="TextBox 40"/>
          <p:cNvSpPr txBox="1"/>
          <p:nvPr/>
        </p:nvSpPr>
        <p:spPr>
          <a:xfrm>
            <a:off x="881379" y="3206212"/>
            <a:ext cx="3092848" cy="3367589"/>
          </a:xfrm>
          <a:prstGeom prst="rect">
            <a:avLst/>
          </a:prstGeom>
        </p:spPr>
        <p:txBody>
          <a:bodyPr wrap="square" lIns="0" tIns="0" rIns="0" bIns="0" rtlCol="0" anchor="t">
            <a:spAutoFit/>
          </a:bodyPr>
          <a:lstStyle/>
          <a:p>
            <a:r>
              <a:rPr lang="en-US" sz="1600" b="1" dirty="0">
                <a:solidFill>
                  <a:srgbClr val="000000"/>
                </a:solidFill>
                <a:ea typeface="Carlito Bold"/>
                <a:cs typeface="Carlito Bold"/>
                <a:sym typeface="Carlito Bold"/>
              </a:rPr>
              <a:t>Lesson Activity - Teacher Notes</a:t>
            </a:r>
          </a:p>
          <a:p>
            <a:r>
              <a:rPr lang="en-US" sz="1600" dirty="0">
                <a:solidFill>
                  <a:srgbClr val="000000"/>
                </a:solidFill>
                <a:ea typeface="Carlito"/>
                <a:cs typeface="Carlito"/>
                <a:sym typeface="Carlito"/>
              </a:rPr>
              <a:t>This classroom activity will help students explore and understand more about this job role.</a:t>
            </a:r>
          </a:p>
          <a:p>
            <a:endParaRPr lang="en-US" sz="1600" dirty="0">
              <a:solidFill>
                <a:srgbClr val="000000"/>
              </a:solidFill>
              <a:ea typeface="Carlito"/>
              <a:cs typeface="Carlito"/>
              <a:sym typeface="Carlito"/>
            </a:endParaRPr>
          </a:p>
          <a:p>
            <a:pPr marL="259082" lvl="1" indent="-129541">
              <a:buAutoNum type="arabicPeriod"/>
            </a:pPr>
            <a:r>
              <a:rPr lang="en-US" sz="1600" dirty="0">
                <a:solidFill>
                  <a:srgbClr val="000000"/>
                </a:solidFill>
                <a:ea typeface="Carlito"/>
                <a:cs typeface="Carlito"/>
                <a:sym typeface="Carlito"/>
              </a:rPr>
              <a:t>Play the short video from the front (5 mins) </a:t>
            </a:r>
          </a:p>
          <a:p>
            <a:pPr marL="259082" lvl="1" indent="-129541">
              <a:buAutoNum type="arabicPeriod"/>
            </a:pPr>
            <a:r>
              <a:rPr lang="en-US" sz="1600" dirty="0">
                <a:solidFill>
                  <a:srgbClr val="000000"/>
                </a:solidFill>
                <a:ea typeface="Carlito"/>
                <a:cs typeface="Carlito"/>
                <a:sym typeface="Carlito"/>
              </a:rPr>
              <a:t>Students explore key information on the relevant Hot Job poster or</a:t>
            </a:r>
            <a:r>
              <a:rPr lang="en-US" sz="1600" b="1" u="sng" dirty="0">
                <a:solidFill>
                  <a:srgbClr val="000000"/>
                </a:solidFill>
                <a:ea typeface="Carlito Bold"/>
                <a:cs typeface="Carlito Bold"/>
                <a:sym typeface="Carlito Bold"/>
                <a:hlinkClick r:id="rId14" tooltip="https://www.careerpilot.org.uk/job-sectors/medical/job-profile/dental-nurse"/>
              </a:rPr>
              <a:t> </a:t>
            </a:r>
            <a:r>
              <a:rPr lang="en-US" sz="1600" b="1" u="sng" dirty="0">
                <a:solidFill>
                  <a:srgbClr val="0072BA"/>
                </a:solidFill>
                <a:ea typeface="Carlito Bold"/>
                <a:cs typeface="Carlito Bold"/>
                <a:sym typeface="Carlito Bold"/>
                <a:hlinkClick r:id="rId14" tooltip="https://www.careerpilot.org.uk/job-sectors/medical/job-profile/dental-nurse"/>
              </a:rPr>
              <a:t>job profile</a:t>
            </a:r>
            <a:r>
              <a:rPr lang="en-US" sz="1600" u="sng" dirty="0">
                <a:solidFill>
                  <a:srgbClr val="0072BA"/>
                </a:solidFill>
                <a:ea typeface="Carlito"/>
                <a:cs typeface="Carlito"/>
                <a:sym typeface="Carlito"/>
                <a:hlinkClick r:id="rId14" tooltip="https://www.careerpilot.org.uk/job-sectors/medical/job-profile/dental-nurse"/>
              </a:rPr>
              <a:t> </a:t>
            </a:r>
            <a:r>
              <a:rPr lang="en-US" sz="1600" dirty="0">
                <a:solidFill>
                  <a:srgbClr val="000000"/>
                </a:solidFill>
                <a:ea typeface="Carlito"/>
                <a:cs typeface="Carlito"/>
                <a:sym typeface="Carlito"/>
              </a:rPr>
              <a:t>on Careerpilot (5 mins)</a:t>
            </a:r>
          </a:p>
          <a:p>
            <a:pPr marL="259082" lvl="1" indent="-129541">
              <a:buAutoNum type="arabicPeriod"/>
            </a:pPr>
            <a:r>
              <a:rPr lang="en-US" sz="1600" dirty="0">
                <a:solidFill>
                  <a:srgbClr val="000000"/>
                </a:solidFill>
                <a:ea typeface="Carlito"/>
                <a:cs typeface="Carlito"/>
                <a:sym typeface="Carlito"/>
              </a:rPr>
              <a:t>Use prompt questions to discuss and feedback in pairs or as a class (5-10 mins)</a:t>
            </a:r>
          </a:p>
          <a:p>
            <a:pPr>
              <a:lnSpc>
                <a:spcPts val="1262"/>
              </a:lnSpc>
            </a:pPr>
            <a:endParaRPr lang="en-US" sz="1200" dirty="0">
              <a:solidFill>
                <a:srgbClr val="000000"/>
              </a:solidFill>
              <a:latin typeface="Carlito"/>
              <a:ea typeface="Carlito"/>
              <a:cs typeface="Carlito"/>
              <a:sym typeface="Carlito"/>
            </a:endParaRPr>
          </a:p>
        </p:txBody>
      </p:sp>
      <p:sp>
        <p:nvSpPr>
          <p:cNvPr id="41" name="TextBox 41"/>
          <p:cNvSpPr txBox="1"/>
          <p:nvPr/>
        </p:nvSpPr>
        <p:spPr>
          <a:xfrm>
            <a:off x="9619702" y="1622092"/>
            <a:ext cx="2711991" cy="282129"/>
          </a:xfrm>
          <a:prstGeom prst="rect">
            <a:avLst/>
          </a:prstGeom>
        </p:spPr>
        <p:txBody>
          <a:bodyPr wrap="square" lIns="0" tIns="0" rIns="0" bIns="0" rtlCol="0" anchor="t">
            <a:spAutoFit/>
          </a:bodyPr>
          <a:lstStyle/>
          <a:p>
            <a:pPr>
              <a:lnSpc>
                <a:spcPts val="2239"/>
              </a:lnSpc>
            </a:pPr>
            <a:r>
              <a:rPr lang="en-US" sz="2000" b="1" u="sng" dirty="0">
                <a:solidFill>
                  <a:srgbClr val="FFFFFF"/>
                </a:solidFill>
                <a:latin typeface="Carlito Bold"/>
                <a:ea typeface="Carlito Bold"/>
                <a:cs typeface="Carlito Bold"/>
                <a:sym typeface="Carlito Bold"/>
                <a:hlinkClick r:id="rId14" tooltip="https://www.careerpilot.org.uk/job-sectors/medical/job-profile/dental-nurse"/>
              </a:rPr>
              <a:t>Explore the job profile</a:t>
            </a:r>
          </a:p>
        </p:txBody>
      </p:sp>
      <p:pic>
        <p:nvPicPr>
          <p:cNvPr id="42" name="Graphic 41" descr="Chat with solid fill">
            <a:extLst>
              <a:ext uri="{FF2B5EF4-FFF2-40B4-BE49-F238E27FC236}">
                <a16:creationId xmlns:a16="http://schemas.microsoft.com/office/drawing/2014/main" id="{CFCBA3C8-51C9-E3E2-DBFE-7057EE8DE2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924351" y="4774457"/>
            <a:ext cx="874369" cy="874369"/>
          </a:xfrm>
          <a:prstGeom prst="rect">
            <a:avLst/>
          </a:prstGeom>
        </p:spPr>
      </p:pic>
      <p:sp>
        <p:nvSpPr>
          <p:cNvPr id="30" name="Freeform 30"/>
          <p:cNvSpPr/>
          <p:nvPr/>
        </p:nvSpPr>
        <p:spPr>
          <a:xfrm>
            <a:off x="8831431" y="2711450"/>
            <a:ext cx="3371681" cy="1775125"/>
          </a:xfrm>
          <a:custGeom>
            <a:avLst/>
            <a:gdLst/>
            <a:ahLst/>
            <a:cxnLst/>
            <a:rect l="l" t="t" r="r" b="b"/>
            <a:pathLst>
              <a:path w="3088758" h="1756731">
                <a:moveTo>
                  <a:pt x="0" y="0"/>
                </a:moveTo>
                <a:lnTo>
                  <a:pt x="3088758" y="0"/>
                </a:lnTo>
                <a:lnTo>
                  <a:pt x="3088758" y="1756731"/>
                </a:lnTo>
                <a:lnTo>
                  <a:pt x="0" y="1756731"/>
                </a:lnTo>
                <a:lnTo>
                  <a:pt x="0" y="0"/>
                </a:lnTo>
                <a:close/>
              </a:path>
            </a:pathLst>
          </a:custGeom>
          <a:blipFill>
            <a:blip r:embed="rId17"/>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 y="339986"/>
            <a:ext cx="13433428" cy="6520410"/>
            <a:chOff x="0" y="0"/>
            <a:chExt cx="6164582" cy="3729763"/>
          </a:xfrm>
        </p:grpSpPr>
        <p:sp>
          <p:nvSpPr>
            <p:cNvPr id="3" name="Freeform 3"/>
            <p:cNvSpPr/>
            <p:nvPr/>
          </p:nvSpPr>
          <p:spPr>
            <a:xfrm>
              <a:off x="0" y="0"/>
              <a:ext cx="6164582" cy="3729763"/>
            </a:xfrm>
            <a:custGeom>
              <a:avLst/>
              <a:gdLst/>
              <a:ahLst/>
              <a:cxnLst/>
              <a:rect l="l" t="t" r="r" b="b"/>
              <a:pathLst>
                <a:path w="6164582" h="3729763">
                  <a:moveTo>
                    <a:pt x="0" y="0"/>
                  </a:moveTo>
                  <a:lnTo>
                    <a:pt x="6164582" y="0"/>
                  </a:lnTo>
                  <a:lnTo>
                    <a:pt x="6164582" y="3729763"/>
                  </a:lnTo>
                  <a:lnTo>
                    <a:pt x="0" y="3729763"/>
                  </a:lnTo>
                  <a:close/>
                </a:path>
              </a:pathLst>
            </a:custGeom>
            <a:solidFill>
              <a:srgbClr val="C3E0E5"/>
            </a:solidFill>
          </p:spPr>
          <p:txBody>
            <a:bodyPr/>
            <a:lstStyle/>
            <a:p>
              <a:endParaRPr lang="en-GB"/>
            </a:p>
          </p:txBody>
        </p:sp>
      </p:grpSp>
      <p:grpSp>
        <p:nvGrpSpPr>
          <p:cNvPr id="4" name="Group 4"/>
          <p:cNvGrpSpPr/>
          <p:nvPr/>
        </p:nvGrpSpPr>
        <p:grpSpPr>
          <a:xfrm>
            <a:off x="0" y="-30071"/>
            <a:ext cx="13433425" cy="1060358"/>
            <a:chOff x="0" y="0"/>
            <a:chExt cx="4830203" cy="477676"/>
          </a:xfrm>
        </p:grpSpPr>
        <p:sp>
          <p:nvSpPr>
            <p:cNvPr id="5" name="Freeform 5"/>
            <p:cNvSpPr/>
            <p:nvPr/>
          </p:nvSpPr>
          <p:spPr>
            <a:xfrm>
              <a:off x="0" y="0"/>
              <a:ext cx="4830204" cy="477676"/>
            </a:xfrm>
            <a:custGeom>
              <a:avLst/>
              <a:gdLst/>
              <a:ahLst/>
              <a:cxnLst/>
              <a:rect l="l" t="t" r="r" b="b"/>
              <a:pathLst>
                <a:path w="4830204" h="477676">
                  <a:moveTo>
                    <a:pt x="0" y="0"/>
                  </a:moveTo>
                  <a:lnTo>
                    <a:pt x="4830204" y="0"/>
                  </a:lnTo>
                  <a:lnTo>
                    <a:pt x="4830204" y="477676"/>
                  </a:lnTo>
                  <a:lnTo>
                    <a:pt x="0" y="477676"/>
                  </a:lnTo>
                  <a:close/>
                </a:path>
              </a:pathLst>
            </a:custGeom>
            <a:solidFill>
              <a:srgbClr val="0072BA"/>
            </a:solidFill>
          </p:spPr>
          <p:txBody>
            <a:bodyPr/>
            <a:lstStyle/>
            <a:p>
              <a:endParaRPr lang="en-GB"/>
            </a:p>
          </p:txBody>
        </p:sp>
        <p:sp>
          <p:nvSpPr>
            <p:cNvPr id="6" name="TextBox 6"/>
            <p:cNvSpPr txBox="1"/>
            <p:nvPr/>
          </p:nvSpPr>
          <p:spPr>
            <a:xfrm>
              <a:off x="0" y="-19050"/>
              <a:ext cx="4830203" cy="496726"/>
            </a:xfrm>
            <a:prstGeom prst="rect">
              <a:avLst/>
            </a:prstGeom>
          </p:spPr>
          <p:txBody>
            <a:bodyPr lIns="29700" tIns="29700" rIns="29700" bIns="29700" rtlCol="0" anchor="ctr"/>
            <a:lstStyle/>
            <a:p>
              <a:pPr algn="ctr">
                <a:lnSpc>
                  <a:spcPts val="1334"/>
                </a:lnSpc>
              </a:pPr>
              <a:endParaRPr/>
            </a:p>
          </p:txBody>
        </p:sp>
      </p:grpSp>
      <p:grpSp>
        <p:nvGrpSpPr>
          <p:cNvPr id="7" name="Group 7"/>
          <p:cNvGrpSpPr/>
          <p:nvPr/>
        </p:nvGrpSpPr>
        <p:grpSpPr>
          <a:xfrm>
            <a:off x="7875852" y="1413301"/>
            <a:ext cx="4327260" cy="2889036"/>
            <a:chOff x="0" y="0"/>
            <a:chExt cx="1797667" cy="1301469"/>
          </a:xfrm>
        </p:grpSpPr>
        <p:sp>
          <p:nvSpPr>
            <p:cNvPr id="8" name="Freeform 8"/>
            <p:cNvSpPr/>
            <p:nvPr/>
          </p:nvSpPr>
          <p:spPr>
            <a:xfrm>
              <a:off x="0" y="0"/>
              <a:ext cx="1797667" cy="1301469"/>
            </a:xfrm>
            <a:custGeom>
              <a:avLst/>
              <a:gdLst/>
              <a:ahLst/>
              <a:cxnLst/>
              <a:rect l="l" t="t" r="r" b="b"/>
              <a:pathLst>
                <a:path w="1797667" h="1301469">
                  <a:moveTo>
                    <a:pt x="58202" y="0"/>
                  </a:moveTo>
                  <a:lnTo>
                    <a:pt x="1739465" y="0"/>
                  </a:lnTo>
                  <a:cubicBezTo>
                    <a:pt x="1754901" y="0"/>
                    <a:pt x="1769705" y="6132"/>
                    <a:pt x="1780620" y="17047"/>
                  </a:cubicBezTo>
                  <a:cubicBezTo>
                    <a:pt x="1791535" y="27962"/>
                    <a:pt x="1797667" y="42766"/>
                    <a:pt x="1797667" y="58202"/>
                  </a:cubicBezTo>
                  <a:lnTo>
                    <a:pt x="1797667" y="1243267"/>
                  </a:lnTo>
                  <a:cubicBezTo>
                    <a:pt x="1797667" y="1258703"/>
                    <a:pt x="1791535" y="1273507"/>
                    <a:pt x="1780620" y="1284422"/>
                  </a:cubicBezTo>
                  <a:cubicBezTo>
                    <a:pt x="1769705" y="1295337"/>
                    <a:pt x="1754901" y="1301469"/>
                    <a:pt x="1739465" y="1301469"/>
                  </a:cubicBezTo>
                  <a:lnTo>
                    <a:pt x="58202" y="1301469"/>
                  </a:lnTo>
                  <a:cubicBezTo>
                    <a:pt x="42766" y="1301469"/>
                    <a:pt x="27962" y="1295337"/>
                    <a:pt x="17047" y="1284422"/>
                  </a:cubicBezTo>
                  <a:cubicBezTo>
                    <a:pt x="6132" y="1273507"/>
                    <a:pt x="0" y="1258703"/>
                    <a:pt x="0" y="1243267"/>
                  </a:cubicBezTo>
                  <a:lnTo>
                    <a:pt x="0" y="58202"/>
                  </a:lnTo>
                  <a:cubicBezTo>
                    <a:pt x="0" y="42766"/>
                    <a:pt x="6132" y="27962"/>
                    <a:pt x="17047" y="17047"/>
                  </a:cubicBezTo>
                  <a:cubicBezTo>
                    <a:pt x="27962" y="6132"/>
                    <a:pt x="42766" y="0"/>
                    <a:pt x="58202" y="0"/>
                  </a:cubicBezTo>
                  <a:close/>
                </a:path>
              </a:pathLst>
            </a:custGeom>
            <a:solidFill>
              <a:srgbClr val="0072BA">
                <a:alpha val="49804"/>
              </a:srgbClr>
            </a:solidFill>
          </p:spPr>
          <p:txBody>
            <a:bodyPr/>
            <a:lstStyle/>
            <a:p>
              <a:endParaRPr lang="en-GB"/>
            </a:p>
          </p:txBody>
        </p:sp>
        <p:sp>
          <p:nvSpPr>
            <p:cNvPr id="9" name="TextBox 9"/>
            <p:cNvSpPr txBox="1"/>
            <p:nvPr/>
          </p:nvSpPr>
          <p:spPr>
            <a:xfrm>
              <a:off x="0" y="-19050"/>
              <a:ext cx="1797667" cy="1320519"/>
            </a:xfrm>
            <a:prstGeom prst="rect">
              <a:avLst/>
            </a:prstGeom>
          </p:spPr>
          <p:txBody>
            <a:bodyPr lIns="29700" tIns="29700" rIns="29700" bIns="29700" rtlCol="0" anchor="ctr"/>
            <a:lstStyle/>
            <a:p>
              <a:pPr algn="ctr">
                <a:lnSpc>
                  <a:spcPts val="1334"/>
                </a:lnSpc>
              </a:pPr>
              <a:endParaRPr/>
            </a:p>
          </p:txBody>
        </p:sp>
      </p:grpSp>
      <p:grpSp>
        <p:nvGrpSpPr>
          <p:cNvPr id="10" name="Group 10"/>
          <p:cNvGrpSpPr/>
          <p:nvPr/>
        </p:nvGrpSpPr>
        <p:grpSpPr>
          <a:xfrm>
            <a:off x="4613035" y="4445690"/>
            <a:ext cx="7590078" cy="2088147"/>
            <a:chOff x="0" y="0"/>
            <a:chExt cx="3267521" cy="940680"/>
          </a:xfrm>
        </p:grpSpPr>
        <p:sp>
          <p:nvSpPr>
            <p:cNvPr id="11" name="Freeform 11"/>
            <p:cNvSpPr/>
            <p:nvPr/>
          </p:nvSpPr>
          <p:spPr>
            <a:xfrm>
              <a:off x="0" y="0"/>
              <a:ext cx="3267521" cy="940680"/>
            </a:xfrm>
            <a:custGeom>
              <a:avLst/>
              <a:gdLst/>
              <a:ahLst/>
              <a:cxnLst/>
              <a:rect l="l" t="t" r="r" b="b"/>
              <a:pathLst>
                <a:path w="3267521" h="940680">
                  <a:moveTo>
                    <a:pt x="32021" y="0"/>
                  </a:moveTo>
                  <a:lnTo>
                    <a:pt x="3235500" y="0"/>
                  </a:lnTo>
                  <a:cubicBezTo>
                    <a:pt x="3253184" y="0"/>
                    <a:pt x="3267521" y="14336"/>
                    <a:pt x="3267521" y="32021"/>
                  </a:cubicBezTo>
                  <a:lnTo>
                    <a:pt x="3267521" y="908659"/>
                  </a:lnTo>
                  <a:cubicBezTo>
                    <a:pt x="3267521" y="917152"/>
                    <a:pt x="3264147" y="925296"/>
                    <a:pt x="3258142" y="931301"/>
                  </a:cubicBezTo>
                  <a:cubicBezTo>
                    <a:pt x="3252137" y="937306"/>
                    <a:pt x="3243992" y="940680"/>
                    <a:pt x="3235500" y="940680"/>
                  </a:cubicBezTo>
                  <a:lnTo>
                    <a:pt x="32021" y="940680"/>
                  </a:lnTo>
                  <a:cubicBezTo>
                    <a:pt x="23528" y="940680"/>
                    <a:pt x="15384" y="937306"/>
                    <a:pt x="9379" y="931301"/>
                  </a:cubicBezTo>
                  <a:cubicBezTo>
                    <a:pt x="3374" y="925296"/>
                    <a:pt x="0" y="917152"/>
                    <a:pt x="0" y="908659"/>
                  </a:cubicBezTo>
                  <a:lnTo>
                    <a:pt x="0" y="32021"/>
                  </a:lnTo>
                  <a:cubicBezTo>
                    <a:pt x="0" y="23528"/>
                    <a:pt x="3374" y="15384"/>
                    <a:pt x="9379" y="9379"/>
                  </a:cubicBezTo>
                  <a:cubicBezTo>
                    <a:pt x="15384" y="3374"/>
                    <a:pt x="23528" y="0"/>
                    <a:pt x="32021" y="0"/>
                  </a:cubicBezTo>
                  <a:close/>
                </a:path>
              </a:pathLst>
            </a:custGeom>
            <a:solidFill>
              <a:srgbClr val="0072BA">
                <a:alpha val="49804"/>
              </a:srgbClr>
            </a:solidFill>
          </p:spPr>
          <p:txBody>
            <a:bodyPr/>
            <a:lstStyle/>
            <a:p>
              <a:endParaRPr lang="en-GB"/>
            </a:p>
          </p:txBody>
        </p:sp>
        <p:sp>
          <p:nvSpPr>
            <p:cNvPr id="12" name="TextBox 12"/>
            <p:cNvSpPr txBox="1"/>
            <p:nvPr/>
          </p:nvSpPr>
          <p:spPr>
            <a:xfrm>
              <a:off x="0" y="-19050"/>
              <a:ext cx="3267521" cy="959730"/>
            </a:xfrm>
            <a:prstGeom prst="rect">
              <a:avLst/>
            </a:prstGeom>
          </p:spPr>
          <p:txBody>
            <a:bodyPr lIns="29700" tIns="29700" rIns="29700" bIns="29700" rtlCol="0" anchor="ctr"/>
            <a:lstStyle/>
            <a:p>
              <a:pPr algn="ctr">
                <a:lnSpc>
                  <a:spcPts val="1334"/>
                </a:lnSpc>
              </a:pPr>
              <a:endParaRPr/>
            </a:p>
          </p:txBody>
        </p:sp>
      </p:grpSp>
      <p:grpSp>
        <p:nvGrpSpPr>
          <p:cNvPr id="13" name="Group 13"/>
          <p:cNvGrpSpPr/>
          <p:nvPr/>
        </p:nvGrpSpPr>
        <p:grpSpPr>
          <a:xfrm>
            <a:off x="4613034" y="1411175"/>
            <a:ext cx="3140765" cy="2889036"/>
            <a:chOff x="0" y="0"/>
            <a:chExt cx="1414869" cy="1301469"/>
          </a:xfrm>
        </p:grpSpPr>
        <p:sp>
          <p:nvSpPr>
            <p:cNvPr id="14" name="Freeform 14"/>
            <p:cNvSpPr/>
            <p:nvPr/>
          </p:nvSpPr>
          <p:spPr>
            <a:xfrm>
              <a:off x="0" y="0"/>
              <a:ext cx="1414869" cy="1301469"/>
            </a:xfrm>
            <a:custGeom>
              <a:avLst/>
              <a:gdLst/>
              <a:ahLst/>
              <a:cxnLst/>
              <a:rect l="l" t="t" r="r" b="b"/>
              <a:pathLst>
                <a:path w="1414869" h="1301469">
                  <a:moveTo>
                    <a:pt x="73949" y="0"/>
                  </a:moveTo>
                  <a:lnTo>
                    <a:pt x="1340920" y="0"/>
                  </a:lnTo>
                  <a:cubicBezTo>
                    <a:pt x="1360533" y="0"/>
                    <a:pt x="1379342" y="7791"/>
                    <a:pt x="1393210" y="21659"/>
                  </a:cubicBezTo>
                  <a:cubicBezTo>
                    <a:pt x="1407078" y="35527"/>
                    <a:pt x="1414869" y="54337"/>
                    <a:pt x="1414869" y="73949"/>
                  </a:cubicBezTo>
                  <a:lnTo>
                    <a:pt x="1414869" y="1227520"/>
                  </a:lnTo>
                  <a:cubicBezTo>
                    <a:pt x="1414869" y="1268361"/>
                    <a:pt x="1381761" y="1301469"/>
                    <a:pt x="1340920" y="1301469"/>
                  </a:cubicBezTo>
                  <a:lnTo>
                    <a:pt x="73949" y="1301469"/>
                  </a:lnTo>
                  <a:cubicBezTo>
                    <a:pt x="33108" y="1301469"/>
                    <a:pt x="0" y="1268361"/>
                    <a:pt x="0" y="1227520"/>
                  </a:cubicBezTo>
                  <a:lnTo>
                    <a:pt x="0" y="73949"/>
                  </a:lnTo>
                  <a:cubicBezTo>
                    <a:pt x="0" y="33108"/>
                    <a:pt x="33108" y="0"/>
                    <a:pt x="73949" y="0"/>
                  </a:cubicBezTo>
                  <a:close/>
                </a:path>
              </a:pathLst>
            </a:custGeom>
            <a:solidFill>
              <a:srgbClr val="0072BA">
                <a:alpha val="49804"/>
              </a:srgbClr>
            </a:solidFill>
          </p:spPr>
          <p:txBody>
            <a:bodyPr/>
            <a:lstStyle/>
            <a:p>
              <a:endParaRPr lang="en-GB"/>
            </a:p>
          </p:txBody>
        </p:sp>
        <p:sp>
          <p:nvSpPr>
            <p:cNvPr id="15" name="TextBox 15"/>
            <p:cNvSpPr txBox="1"/>
            <p:nvPr/>
          </p:nvSpPr>
          <p:spPr>
            <a:xfrm>
              <a:off x="0" y="-19050"/>
              <a:ext cx="1414869" cy="1320519"/>
            </a:xfrm>
            <a:prstGeom prst="rect">
              <a:avLst/>
            </a:prstGeom>
          </p:spPr>
          <p:txBody>
            <a:bodyPr lIns="29700" tIns="29700" rIns="29700" bIns="29700" rtlCol="0" anchor="ctr"/>
            <a:lstStyle/>
            <a:p>
              <a:pPr algn="ctr">
                <a:lnSpc>
                  <a:spcPts val="1334"/>
                </a:lnSpc>
              </a:pPr>
              <a:endParaRPr/>
            </a:p>
          </p:txBody>
        </p:sp>
      </p:grpSp>
      <p:grpSp>
        <p:nvGrpSpPr>
          <p:cNvPr id="16" name="Group 16"/>
          <p:cNvGrpSpPr/>
          <p:nvPr/>
        </p:nvGrpSpPr>
        <p:grpSpPr>
          <a:xfrm>
            <a:off x="-217488" y="6860396"/>
            <a:ext cx="13792200" cy="699604"/>
            <a:chOff x="0" y="0"/>
            <a:chExt cx="6823208" cy="445728"/>
          </a:xfrm>
        </p:grpSpPr>
        <p:sp>
          <p:nvSpPr>
            <p:cNvPr id="17" name="Freeform 17"/>
            <p:cNvSpPr/>
            <p:nvPr/>
          </p:nvSpPr>
          <p:spPr>
            <a:xfrm>
              <a:off x="0" y="0"/>
              <a:ext cx="6823208"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18" name="TextBox 18"/>
            <p:cNvSpPr txBox="1"/>
            <p:nvPr/>
          </p:nvSpPr>
          <p:spPr>
            <a:xfrm>
              <a:off x="0" y="-19050"/>
              <a:ext cx="6823208" cy="464778"/>
            </a:xfrm>
            <a:prstGeom prst="rect">
              <a:avLst/>
            </a:prstGeom>
          </p:spPr>
          <p:txBody>
            <a:bodyPr lIns="14288" tIns="14288" rIns="14288" bIns="14288" rtlCol="0" anchor="ctr"/>
            <a:lstStyle/>
            <a:p>
              <a:pPr algn="ctr">
                <a:lnSpc>
                  <a:spcPts val="1381"/>
                </a:lnSpc>
              </a:pPr>
              <a:endParaRPr/>
            </a:p>
          </p:txBody>
        </p:sp>
      </p:grpSp>
      <p:sp>
        <p:nvSpPr>
          <p:cNvPr id="19" name="Freeform 19"/>
          <p:cNvSpPr/>
          <p:nvPr/>
        </p:nvSpPr>
        <p:spPr>
          <a:xfrm>
            <a:off x="315912" y="7073716"/>
            <a:ext cx="1600199" cy="367680"/>
          </a:xfrm>
          <a:custGeom>
            <a:avLst/>
            <a:gdLst/>
            <a:ahLst/>
            <a:cxnLst/>
            <a:rect l="l" t="t" r="r" b="b"/>
            <a:pathLst>
              <a:path w="1518557" h="355259">
                <a:moveTo>
                  <a:pt x="0" y="0"/>
                </a:moveTo>
                <a:lnTo>
                  <a:pt x="1518558" y="0"/>
                </a:lnTo>
                <a:lnTo>
                  <a:pt x="1518558" y="355258"/>
                </a:lnTo>
                <a:lnTo>
                  <a:pt x="0" y="355258"/>
                </a:lnTo>
                <a:lnTo>
                  <a:pt x="0" y="0"/>
                </a:lnTo>
                <a:close/>
              </a:path>
            </a:pathLst>
          </a:custGeom>
          <a:blipFill>
            <a:blip r:embed="rId2"/>
            <a:stretch>
              <a:fillRect/>
            </a:stretch>
          </a:blipFill>
        </p:spPr>
        <p:txBody>
          <a:bodyPr/>
          <a:lstStyle/>
          <a:p>
            <a:endParaRPr lang="en-GB"/>
          </a:p>
        </p:txBody>
      </p:sp>
      <p:sp>
        <p:nvSpPr>
          <p:cNvPr id="20" name="Freeform 20"/>
          <p:cNvSpPr/>
          <p:nvPr/>
        </p:nvSpPr>
        <p:spPr>
          <a:xfrm>
            <a:off x="4787561" y="1575805"/>
            <a:ext cx="483548" cy="483548"/>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1" name="Freeform 21"/>
          <p:cNvSpPr/>
          <p:nvPr/>
        </p:nvSpPr>
        <p:spPr>
          <a:xfrm>
            <a:off x="7997924" y="1575805"/>
            <a:ext cx="483548" cy="483548"/>
          </a:xfrm>
          <a:custGeom>
            <a:avLst/>
            <a:gdLst/>
            <a:ahLst/>
            <a:cxnLst/>
            <a:rect l="l" t="t" r="r" b="b"/>
            <a:pathLst>
              <a:path w="483548" h="483548">
                <a:moveTo>
                  <a:pt x="0" y="0"/>
                </a:moveTo>
                <a:lnTo>
                  <a:pt x="483547" y="0"/>
                </a:lnTo>
                <a:lnTo>
                  <a:pt x="483547" y="483548"/>
                </a:lnTo>
                <a:lnTo>
                  <a:pt x="0" y="4835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2" name="Freeform 22"/>
          <p:cNvSpPr/>
          <p:nvPr/>
        </p:nvSpPr>
        <p:spPr>
          <a:xfrm>
            <a:off x="4787561" y="4633586"/>
            <a:ext cx="483548" cy="483548"/>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3" name="Group 23"/>
          <p:cNvGrpSpPr/>
          <p:nvPr/>
        </p:nvGrpSpPr>
        <p:grpSpPr>
          <a:xfrm>
            <a:off x="634580" y="3420894"/>
            <a:ext cx="3659330" cy="3084545"/>
            <a:chOff x="0" y="0"/>
            <a:chExt cx="1216408" cy="1389543"/>
          </a:xfrm>
        </p:grpSpPr>
        <p:sp>
          <p:nvSpPr>
            <p:cNvPr id="24" name="Freeform 24"/>
            <p:cNvSpPr/>
            <p:nvPr/>
          </p:nvSpPr>
          <p:spPr>
            <a:xfrm>
              <a:off x="0" y="0"/>
              <a:ext cx="1216408" cy="1389543"/>
            </a:xfrm>
            <a:custGeom>
              <a:avLst/>
              <a:gdLst/>
              <a:ahLst/>
              <a:cxnLst/>
              <a:rect l="l" t="t" r="r" b="b"/>
              <a:pathLst>
                <a:path w="1216408" h="1389543">
                  <a:moveTo>
                    <a:pt x="86015" y="0"/>
                  </a:moveTo>
                  <a:lnTo>
                    <a:pt x="1130393" y="0"/>
                  </a:lnTo>
                  <a:cubicBezTo>
                    <a:pt x="1153206" y="0"/>
                    <a:pt x="1175084" y="9062"/>
                    <a:pt x="1191215" y="25193"/>
                  </a:cubicBezTo>
                  <a:cubicBezTo>
                    <a:pt x="1207345" y="41324"/>
                    <a:pt x="1216408" y="63202"/>
                    <a:pt x="1216408" y="86015"/>
                  </a:cubicBezTo>
                  <a:lnTo>
                    <a:pt x="1216408" y="1303529"/>
                  </a:lnTo>
                  <a:cubicBezTo>
                    <a:pt x="1216408" y="1326341"/>
                    <a:pt x="1207345" y="1348219"/>
                    <a:pt x="1191215" y="1364350"/>
                  </a:cubicBezTo>
                  <a:cubicBezTo>
                    <a:pt x="1175084" y="1380481"/>
                    <a:pt x="1153206" y="1389543"/>
                    <a:pt x="1130393" y="1389543"/>
                  </a:cubicBezTo>
                  <a:lnTo>
                    <a:pt x="86015" y="1389543"/>
                  </a:lnTo>
                  <a:cubicBezTo>
                    <a:pt x="63202" y="1389543"/>
                    <a:pt x="41324" y="1380481"/>
                    <a:pt x="25193" y="1364350"/>
                  </a:cubicBezTo>
                  <a:cubicBezTo>
                    <a:pt x="9062" y="1348219"/>
                    <a:pt x="0" y="1326341"/>
                    <a:pt x="0" y="1303529"/>
                  </a:cubicBezTo>
                  <a:lnTo>
                    <a:pt x="0" y="86015"/>
                  </a:lnTo>
                  <a:cubicBezTo>
                    <a:pt x="0" y="63202"/>
                    <a:pt x="9062" y="41324"/>
                    <a:pt x="25193" y="25193"/>
                  </a:cubicBezTo>
                  <a:cubicBezTo>
                    <a:pt x="41324" y="9062"/>
                    <a:pt x="63202" y="0"/>
                    <a:pt x="86015" y="0"/>
                  </a:cubicBezTo>
                  <a:close/>
                </a:path>
              </a:pathLst>
            </a:custGeom>
            <a:solidFill>
              <a:srgbClr val="EEEEEE"/>
            </a:solidFill>
          </p:spPr>
          <p:txBody>
            <a:bodyPr/>
            <a:lstStyle/>
            <a:p>
              <a:endParaRPr lang="en-GB"/>
            </a:p>
          </p:txBody>
        </p:sp>
        <p:sp>
          <p:nvSpPr>
            <p:cNvPr id="25" name="TextBox 25"/>
            <p:cNvSpPr txBox="1"/>
            <p:nvPr/>
          </p:nvSpPr>
          <p:spPr>
            <a:xfrm>
              <a:off x="0" y="-19050"/>
              <a:ext cx="1216408" cy="1408593"/>
            </a:xfrm>
            <a:prstGeom prst="rect">
              <a:avLst/>
            </a:prstGeom>
          </p:spPr>
          <p:txBody>
            <a:bodyPr lIns="29700" tIns="29700" rIns="29700" bIns="29700" rtlCol="0" anchor="ctr"/>
            <a:lstStyle/>
            <a:p>
              <a:pPr algn="ctr">
                <a:lnSpc>
                  <a:spcPts val="1334"/>
                </a:lnSpc>
              </a:pPr>
              <a:endParaRPr/>
            </a:p>
          </p:txBody>
        </p:sp>
      </p:grpSp>
      <p:sp>
        <p:nvSpPr>
          <p:cNvPr id="26" name="Freeform 26"/>
          <p:cNvSpPr/>
          <p:nvPr/>
        </p:nvSpPr>
        <p:spPr>
          <a:xfrm>
            <a:off x="104633" y="56384"/>
            <a:ext cx="1017997" cy="894502"/>
          </a:xfrm>
          <a:custGeom>
            <a:avLst/>
            <a:gdLst/>
            <a:ahLst/>
            <a:cxnLst/>
            <a:rect l="l" t="t" r="r" b="b"/>
            <a:pathLst>
              <a:path w="1017997" h="894502">
                <a:moveTo>
                  <a:pt x="0" y="0"/>
                </a:moveTo>
                <a:lnTo>
                  <a:pt x="1017996" y="0"/>
                </a:lnTo>
                <a:lnTo>
                  <a:pt x="1017996" y="894502"/>
                </a:lnTo>
                <a:lnTo>
                  <a:pt x="0" y="894502"/>
                </a:lnTo>
                <a:lnTo>
                  <a:pt x="0" y="0"/>
                </a:lnTo>
                <a:close/>
              </a:path>
            </a:pathLst>
          </a:custGeom>
          <a:blipFill>
            <a:blip r:embed="rId9"/>
            <a:stretch>
              <a:fillRect/>
            </a:stretch>
          </a:blipFill>
        </p:spPr>
        <p:txBody>
          <a:bodyPr/>
          <a:lstStyle/>
          <a:p>
            <a:endParaRPr lang="en-GB"/>
          </a:p>
        </p:txBody>
      </p:sp>
      <p:pic>
        <p:nvPicPr>
          <p:cNvPr id="27" name="Picture 27"/>
          <p:cNvPicPr>
            <a:picLocks noChangeAspect="1"/>
          </p:cNvPicPr>
          <p:nvPr/>
        </p:nvPicPr>
        <p:blipFill>
          <a:blip r:embed="rId10"/>
          <a:stretch>
            <a:fillRect/>
          </a:stretch>
        </p:blipFill>
        <p:spPr>
          <a:xfrm>
            <a:off x="12352093" y="0"/>
            <a:ext cx="1056001" cy="1056001"/>
          </a:xfrm>
          <a:prstGeom prst="rect">
            <a:avLst/>
          </a:prstGeom>
        </p:spPr>
      </p:pic>
      <p:sp>
        <p:nvSpPr>
          <p:cNvPr id="28" name="Freeform 28">
            <a:hlinkClick r:id="rId11" tooltip="https://www.careerpilot.org.uk/stories/working-as-a-radiographer"/>
          </p:cNvPr>
          <p:cNvSpPr/>
          <p:nvPr/>
        </p:nvSpPr>
        <p:spPr>
          <a:xfrm>
            <a:off x="4787562" y="2397953"/>
            <a:ext cx="2832191" cy="1591463"/>
          </a:xfrm>
          <a:custGeom>
            <a:avLst/>
            <a:gdLst/>
            <a:ahLst/>
            <a:cxnLst/>
            <a:rect l="l" t="t" r="r" b="b"/>
            <a:pathLst>
              <a:path w="2832191" h="1591463">
                <a:moveTo>
                  <a:pt x="0" y="0"/>
                </a:moveTo>
                <a:lnTo>
                  <a:pt x="2832191" y="0"/>
                </a:lnTo>
                <a:lnTo>
                  <a:pt x="2832191" y="1591463"/>
                </a:lnTo>
                <a:lnTo>
                  <a:pt x="0" y="1591463"/>
                </a:lnTo>
                <a:lnTo>
                  <a:pt x="0" y="0"/>
                </a:lnTo>
                <a:close/>
              </a:path>
            </a:pathLst>
          </a:custGeom>
          <a:blipFill>
            <a:blip r:embed="rId12"/>
            <a:stretch>
              <a:fillRect/>
            </a:stretch>
          </a:blipFill>
          <a:ln w="38100" cap="sq">
            <a:solidFill>
              <a:srgbClr val="000000"/>
            </a:solidFill>
            <a:prstDash val="solid"/>
            <a:miter/>
          </a:ln>
        </p:spPr>
        <p:txBody>
          <a:bodyPr/>
          <a:lstStyle/>
          <a:p>
            <a:endParaRPr lang="en-GB"/>
          </a:p>
        </p:txBody>
      </p:sp>
      <p:sp>
        <p:nvSpPr>
          <p:cNvPr id="29" name="Freeform 29"/>
          <p:cNvSpPr/>
          <p:nvPr/>
        </p:nvSpPr>
        <p:spPr>
          <a:xfrm>
            <a:off x="8331372" y="2582915"/>
            <a:ext cx="2497240" cy="1538924"/>
          </a:xfrm>
          <a:custGeom>
            <a:avLst/>
            <a:gdLst/>
            <a:ahLst/>
            <a:cxnLst/>
            <a:rect l="l" t="t" r="r" b="b"/>
            <a:pathLst>
              <a:path w="2497240" h="1538924">
                <a:moveTo>
                  <a:pt x="0" y="0"/>
                </a:moveTo>
                <a:lnTo>
                  <a:pt x="2497240" y="0"/>
                </a:lnTo>
                <a:lnTo>
                  <a:pt x="2497240" y="1538924"/>
                </a:lnTo>
                <a:lnTo>
                  <a:pt x="0" y="1538924"/>
                </a:lnTo>
                <a:lnTo>
                  <a:pt x="0" y="0"/>
                </a:lnTo>
                <a:close/>
              </a:path>
            </a:pathLst>
          </a:custGeom>
          <a:blipFill>
            <a:blip r:embed="rId13"/>
            <a:stretch>
              <a:fillRect/>
            </a:stretch>
          </a:blipFill>
        </p:spPr>
        <p:txBody>
          <a:bodyPr/>
          <a:lstStyle/>
          <a:p>
            <a:endParaRPr lang="en-GB"/>
          </a:p>
        </p:txBody>
      </p:sp>
      <p:sp>
        <p:nvSpPr>
          <p:cNvPr id="30" name="Freeform 30"/>
          <p:cNvSpPr/>
          <p:nvPr/>
        </p:nvSpPr>
        <p:spPr>
          <a:xfrm>
            <a:off x="7991924" y="2482236"/>
            <a:ext cx="3155465" cy="1756731"/>
          </a:xfrm>
          <a:custGeom>
            <a:avLst/>
            <a:gdLst/>
            <a:ahLst/>
            <a:cxnLst/>
            <a:rect l="l" t="t" r="r" b="b"/>
            <a:pathLst>
              <a:path w="3155465" h="1756731">
                <a:moveTo>
                  <a:pt x="0" y="0"/>
                </a:moveTo>
                <a:lnTo>
                  <a:pt x="3155464" y="0"/>
                </a:lnTo>
                <a:lnTo>
                  <a:pt x="3155464" y="1756731"/>
                </a:lnTo>
                <a:lnTo>
                  <a:pt x="0" y="1756731"/>
                </a:lnTo>
                <a:lnTo>
                  <a:pt x="0" y="0"/>
                </a:lnTo>
                <a:close/>
              </a:path>
            </a:pathLst>
          </a:custGeom>
          <a:blipFill>
            <a:blip r:embed="rId14"/>
            <a:stretch>
              <a:fillRect t="-1079" b="-1079"/>
            </a:stretch>
          </a:blipFill>
        </p:spPr>
        <p:txBody>
          <a:bodyPr/>
          <a:lstStyle/>
          <a:p>
            <a:endParaRPr lang="en-GB"/>
          </a:p>
        </p:txBody>
      </p:sp>
      <p:sp>
        <p:nvSpPr>
          <p:cNvPr id="31" name="Freeform 31"/>
          <p:cNvSpPr/>
          <p:nvPr/>
        </p:nvSpPr>
        <p:spPr>
          <a:xfrm>
            <a:off x="10196286" y="1616966"/>
            <a:ext cx="1889434" cy="2663161"/>
          </a:xfrm>
          <a:custGeom>
            <a:avLst/>
            <a:gdLst/>
            <a:ahLst/>
            <a:cxnLst/>
            <a:rect l="l" t="t" r="r" b="b"/>
            <a:pathLst>
              <a:path w="1889434" h="2663161">
                <a:moveTo>
                  <a:pt x="0" y="0"/>
                </a:moveTo>
                <a:lnTo>
                  <a:pt x="1889434" y="0"/>
                </a:lnTo>
                <a:lnTo>
                  <a:pt x="1889434" y="2663161"/>
                </a:lnTo>
                <a:lnTo>
                  <a:pt x="0" y="2663161"/>
                </a:lnTo>
                <a:lnTo>
                  <a:pt x="0" y="0"/>
                </a:lnTo>
                <a:close/>
              </a:path>
            </a:pathLst>
          </a:custGeom>
          <a:blipFill>
            <a:blip r:embed="rId15"/>
            <a:stretch>
              <a:fillRect/>
            </a:stretch>
          </a:blipFill>
        </p:spPr>
        <p:txBody>
          <a:bodyPr/>
          <a:lstStyle/>
          <a:p>
            <a:endParaRPr lang="en-GB" dirty="0"/>
          </a:p>
        </p:txBody>
      </p:sp>
      <p:sp>
        <p:nvSpPr>
          <p:cNvPr id="32" name="TextBox 32"/>
          <p:cNvSpPr txBox="1"/>
          <p:nvPr/>
        </p:nvSpPr>
        <p:spPr>
          <a:xfrm>
            <a:off x="6698480" y="3673291"/>
            <a:ext cx="35064" cy="3591"/>
          </a:xfrm>
          <a:prstGeom prst="rect">
            <a:avLst/>
          </a:prstGeom>
        </p:spPr>
        <p:txBody>
          <a:bodyPr lIns="0" tIns="0" rIns="0" bIns="0" rtlCol="0" anchor="t">
            <a:spAutoFit/>
          </a:bodyPr>
          <a:lstStyle/>
          <a:p>
            <a:pPr algn="ctr">
              <a:lnSpc>
                <a:spcPts val="39"/>
              </a:lnSpc>
            </a:pPr>
            <a:r>
              <a:rPr lang="en-US" sz="100">
                <a:solidFill>
                  <a:srgbClr val="000000"/>
                </a:solidFill>
                <a:latin typeface="Open Sans Light"/>
                <a:ea typeface="Open Sans Light"/>
                <a:cs typeface="Open Sans Light"/>
                <a:sym typeface="Open Sans Light"/>
              </a:rPr>
              <a:t>Add a littl of body text</a:t>
            </a:r>
          </a:p>
        </p:txBody>
      </p:sp>
      <p:sp>
        <p:nvSpPr>
          <p:cNvPr id="33" name="TextBox 33"/>
          <p:cNvSpPr txBox="1"/>
          <p:nvPr/>
        </p:nvSpPr>
        <p:spPr>
          <a:xfrm>
            <a:off x="6694967" y="3673291"/>
            <a:ext cx="42090" cy="3655"/>
          </a:xfrm>
          <a:prstGeom prst="rect">
            <a:avLst/>
          </a:prstGeom>
        </p:spPr>
        <p:txBody>
          <a:bodyPr lIns="0" tIns="0" rIns="0" bIns="0" rtlCol="0" anchor="t">
            <a:spAutoFit/>
          </a:bodyPr>
          <a:lstStyle/>
          <a:p>
            <a:pPr algn="ctr">
              <a:lnSpc>
                <a:spcPts val="39"/>
              </a:lnSpc>
            </a:pPr>
            <a:r>
              <a:rPr lang="en-US" sz="100">
                <a:solidFill>
                  <a:srgbClr val="000000"/>
                </a:solidFill>
                <a:latin typeface="Open Sans Light"/>
                <a:ea typeface="Open Sans Light"/>
                <a:cs typeface="Open Sans Light"/>
                <a:sym typeface="Open Sans Light"/>
              </a:rPr>
              <a:t>Add a little bit of body text</a:t>
            </a:r>
          </a:p>
        </p:txBody>
      </p:sp>
      <p:sp>
        <p:nvSpPr>
          <p:cNvPr id="34" name="TextBox 34"/>
          <p:cNvSpPr txBox="1"/>
          <p:nvPr/>
        </p:nvSpPr>
        <p:spPr>
          <a:xfrm>
            <a:off x="6694983" y="3673291"/>
            <a:ext cx="42058" cy="3655"/>
          </a:xfrm>
          <a:prstGeom prst="rect">
            <a:avLst/>
          </a:prstGeom>
        </p:spPr>
        <p:txBody>
          <a:bodyPr lIns="0" tIns="0" rIns="0" bIns="0" rtlCol="0" anchor="t">
            <a:spAutoFit/>
          </a:bodyPr>
          <a:lstStyle/>
          <a:p>
            <a:pPr algn="ctr">
              <a:lnSpc>
                <a:spcPts val="39"/>
              </a:lnSpc>
            </a:pPr>
            <a:r>
              <a:rPr lang="en-US" sz="100">
                <a:solidFill>
                  <a:srgbClr val="000000"/>
                </a:solidFill>
                <a:latin typeface="Open Sans Light"/>
                <a:ea typeface="Open Sans Light"/>
                <a:cs typeface="Open Sans Light"/>
                <a:sym typeface="Open Sans Light"/>
              </a:rPr>
              <a:t>Add a little bit of body text</a:t>
            </a:r>
          </a:p>
        </p:txBody>
      </p:sp>
      <p:sp>
        <p:nvSpPr>
          <p:cNvPr id="35" name="TextBox 35"/>
          <p:cNvSpPr txBox="1"/>
          <p:nvPr/>
        </p:nvSpPr>
        <p:spPr>
          <a:xfrm>
            <a:off x="11288712" y="7084146"/>
            <a:ext cx="1956214" cy="264160"/>
          </a:xfrm>
          <a:prstGeom prst="rect">
            <a:avLst/>
          </a:prstGeom>
        </p:spPr>
        <p:txBody>
          <a:bodyPr lIns="0" tIns="0" rIns="0" bIns="0" rtlCol="0" anchor="t">
            <a:spAutoFit/>
          </a:bodyPr>
          <a:lstStyle/>
          <a:p>
            <a:pPr algn="ctr">
              <a:lnSpc>
                <a:spcPts val="2239"/>
              </a:lnSpc>
            </a:pPr>
            <a:r>
              <a:rPr lang="en-US" sz="1599" b="1" dirty="0">
                <a:solidFill>
                  <a:srgbClr val="337AB7"/>
                </a:solidFill>
                <a:latin typeface="Open Sans Bold"/>
                <a:ea typeface="Open Sans Bold"/>
                <a:cs typeface="Open Sans Bold"/>
                <a:sym typeface="Open Sans Bold"/>
              </a:rPr>
              <a:t>careerpilot.org.uk</a:t>
            </a:r>
          </a:p>
        </p:txBody>
      </p:sp>
      <p:sp>
        <p:nvSpPr>
          <p:cNvPr id="36" name="TextBox 36"/>
          <p:cNvSpPr txBox="1"/>
          <p:nvPr/>
        </p:nvSpPr>
        <p:spPr>
          <a:xfrm>
            <a:off x="5370676" y="1499605"/>
            <a:ext cx="2208467" cy="857094"/>
          </a:xfrm>
          <a:prstGeom prst="rect">
            <a:avLst/>
          </a:prstGeom>
        </p:spPr>
        <p:txBody>
          <a:bodyPr lIns="0" tIns="0" rIns="0" bIns="0" rtlCol="0" anchor="t">
            <a:spAutoFit/>
          </a:bodyPr>
          <a:lstStyle/>
          <a:p>
            <a:pPr>
              <a:lnSpc>
                <a:spcPts val="2239"/>
              </a:lnSpc>
            </a:pPr>
            <a:r>
              <a:rPr lang="en-US" sz="2400" b="1" u="sng" dirty="0">
                <a:solidFill>
                  <a:srgbClr val="FFFFFF"/>
                </a:solidFill>
                <a:ea typeface="Carlito Bold"/>
                <a:cs typeface="Carlito Bold"/>
                <a:sym typeface="Carlito Bold"/>
                <a:hlinkClick r:id="rId11" tooltip="https://www.careerpilot.org.uk/stories/working-as-a-radiographer"/>
              </a:rPr>
              <a:t>Watch the video: </a:t>
            </a:r>
            <a:r>
              <a:rPr lang="en-US" sz="2400" u="sng" dirty="0">
                <a:solidFill>
                  <a:srgbClr val="FFFFFF"/>
                </a:solidFill>
                <a:ea typeface="Carlito Bold"/>
                <a:cs typeface="Carlito Bold"/>
                <a:sym typeface="Carlito Bold"/>
                <a:hlinkClick r:id="rId11" tooltip="https://www.careerpilot.org.uk/stories/working-as-a-radiographer"/>
              </a:rPr>
              <a:t>W</a:t>
            </a:r>
            <a:r>
              <a:rPr lang="en-US" sz="2400" u="sng" dirty="0">
                <a:solidFill>
                  <a:srgbClr val="FFFFFF"/>
                </a:solidFill>
                <a:ea typeface="Carlito"/>
                <a:cs typeface="Carlito"/>
                <a:sym typeface="Carlito"/>
                <a:hlinkClick r:id="rId11" tooltip="https://www.careerpilot.org.uk/stories/working-as-a-radiographer"/>
              </a:rPr>
              <a:t>orking as a Radiographer</a:t>
            </a:r>
          </a:p>
        </p:txBody>
      </p:sp>
      <p:sp>
        <p:nvSpPr>
          <p:cNvPr id="37" name="TextBox 37"/>
          <p:cNvSpPr txBox="1"/>
          <p:nvPr/>
        </p:nvSpPr>
        <p:spPr>
          <a:xfrm>
            <a:off x="5370675" y="4493447"/>
            <a:ext cx="6715046" cy="1924694"/>
          </a:xfrm>
          <a:prstGeom prst="rect">
            <a:avLst/>
          </a:prstGeom>
        </p:spPr>
        <p:txBody>
          <a:bodyPr wrap="square" lIns="0" tIns="0" rIns="0" bIns="0" rtlCol="0" anchor="t">
            <a:spAutoFit/>
          </a:bodyPr>
          <a:lstStyle/>
          <a:p>
            <a:pPr>
              <a:lnSpc>
                <a:spcPts val="2520"/>
              </a:lnSpc>
            </a:pPr>
            <a:r>
              <a:rPr lang="en-US" sz="2400" b="1" dirty="0">
                <a:ea typeface="Carlito Bold"/>
                <a:cs typeface="Carlito Bold"/>
                <a:sym typeface="Carlito Bold"/>
              </a:rPr>
              <a:t>Working in pairs or as a class discuss:</a:t>
            </a:r>
          </a:p>
          <a:p>
            <a:pPr marL="537210" lvl="1" indent="-342900">
              <a:lnSpc>
                <a:spcPts val="2520"/>
              </a:lnSpc>
              <a:buFont typeface="Arial" panose="020B0604020202020204" pitchFamily="34" charset="0"/>
              <a:buChar char="•"/>
            </a:pPr>
            <a:r>
              <a:rPr lang="en-US" sz="2400" dirty="0">
                <a:ea typeface="Carlito"/>
                <a:cs typeface="Carlito"/>
                <a:sym typeface="Carlito"/>
              </a:rPr>
              <a:t>What qualifications do you think you need to do this job e.g. GCSEs, A levels, Vocational qualifications, apprenticeship, degree?</a:t>
            </a:r>
          </a:p>
          <a:p>
            <a:pPr marL="537210" lvl="1" indent="-342900">
              <a:lnSpc>
                <a:spcPts val="2520"/>
              </a:lnSpc>
              <a:buFont typeface="Arial" panose="020B0604020202020204" pitchFamily="34" charset="0"/>
              <a:buChar char="•"/>
            </a:pPr>
            <a:r>
              <a:rPr lang="en-US" sz="2400" dirty="0">
                <a:ea typeface="Carlito"/>
                <a:cs typeface="Carlito"/>
                <a:sym typeface="Carlito"/>
              </a:rPr>
              <a:t>Has anybody any experience of having an X Ray? What was it like? Were there safety procedures?</a:t>
            </a:r>
          </a:p>
        </p:txBody>
      </p:sp>
      <p:sp>
        <p:nvSpPr>
          <p:cNvPr id="38" name="TextBox 38"/>
          <p:cNvSpPr txBox="1"/>
          <p:nvPr/>
        </p:nvSpPr>
        <p:spPr>
          <a:xfrm>
            <a:off x="3187874" y="114762"/>
            <a:ext cx="7141263" cy="836124"/>
          </a:xfrm>
          <a:prstGeom prst="rect">
            <a:avLst/>
          </a:prstGeom>
        </p:spPr>
        <p:txBody>
          <a:bodyPr lIns="0" tIns="0" rIns="0" bIns="0" rtlCol="0" anchor="t">
            <a:spAutoFit/>
          </a:bodyPr>
          <a:lstStyle/>
          <a:p>
            <a:pPr algn="ctr">
              <a:lnSpc>
                <a:spcPts val="3415"/>
              </a:lnSpc>
            </a:pPr>
            <a:r>
              <a:rPr lang="en-US" sz="2455" b="1">
                <a:solidFill>
                  <a:srgbClr val="FFFFFF"/>
                </a:solidFill>
                <a:latin typeface="Open Sans Bold Bold"/>
                <a:ea typeface="Open Sans Bold Bold"/>
                <a:cs typeface="Open Sans Bold Bold"/>
                <a:sym typeface="Open Sans Bold Bold"/>
              </a:rPr>
              <a:t>Radiographer: </a:t>
            </a:r>
          </a:p>
          <a:p>
            <a:pPr algn="ctr">
              <a:lnSpc>
                <a:spcPts val="3415"/>
              </a:lnSpc>
            </a:pPr>
            <a:r>
              <a:rPr lang="en-US" sz="2455" b="1">
                <a:solidFill>
                  <a:srgbClr val="FFFFFF"/>
                </a:solidFill>
                <a:latin typeface="Open Sans Bold Bold"/>
                <a:ea typeface="Open Sans Bold Bold"/>
                <a:cs typeface="Open Sans Bold Bold"/>
                <a:sym typeface="Open Sans Bold Bold"/>
              </a:rPr>
              <a:t>Short Lesson Activity</a:t>
            </a:r>
          </a:p>
        </p:txBody>
      </p:sp>
      <p:sp>
        <p:nvSpPr>
          <p:cNvPr id="39" name="TextBox 39"/>
          <p:cNvSpPr txBox="1"/>
          <p:nvPr/>
        </p:nvSpPr>
        <p:spPr>
          <a:xfrm>
            <a:off x="670869" y="1442632"/>
            <a:ext cx="3767509" cy="1695336"/>
          </a:xfrm>
          <a:prstGeom prst="rect">
            <a:avLst/>
          </a:prstGeom>
        </p:spPr>
        <p:txBody>
          <a:bodyPr wrap="square" lIns="0" tIns="0" rIns="0" bIns="0" rtlCol="0" anchor="t">
            <a:spAutoFit/>
          </a:bodyPr>
          <a:lstStyle/>
          <a:p>
            <a:pPr>
              <a:lnSpc>
                <a:spcPts val="3340"/>
              </a:lnSpc>
            </a:pPr>
            <a:r>
              <a:rPr lang="en-US" sz="3200" b="1" dirty="0">
                <a:solidFill>
                  <a:srgbClr val="0072BA"/>
                </a:solidFill>
                <a:ea typeface="Carlito Bold"/>
                <a:cs typeface="Carlito Bold"/>
                <a:sym typeface="Carlito Bold"/>
              </a:rPr>
              <a:t>Radiographers take scans of patients to diagnose and treat illnesses and injuries.</a:t>
            </a:r>
          </a:p>
        </p:txBody>
      </p:sp>
      <p:sp>
        <p:nvSpPr>
          <p:cNvPr id="40" name="TextBox 40"/>
          <p:cNvSpPr txBox="1"/>
          <p:nvPr/>
        </p:nvSpPr>
        <p:spPr>
          <a:xfrm>
            <a:off x="757948" y="3514643"/>
            <a:ext cx="3324958" cy="2808461"/>
          </a:xfrm>
          <a:prstGeom prst="rect">
            <a:avLst/>
          </a:prstGeom>
        </p:spPr>
        <p:txBody>
          <a:bodyPr wrap="square" lIns="0" tIns="0" rIns="0" bIns="0" rtlCol="0" anchor="t">
            <a:spAutoFit/>
          </a:bodyPr>
          <a:lstStyle/>
          <a:p>
            <a:pPr>
              <a:lnSpc>
                <a:spcPts val="1917"/>
              </a:lnSpc>
            </a:pPr>
            <a:r>
              <a:rPr lang="en-US" sz="1369" b="1" dirty="0">
                <a:solidFill>
                  <a:srgbClr val="000000"/>
                </a:solidFill>
                <a:latin typeface="Carlito Bold"/>
                <a:ea typeface="Carlito Bold"/>
                <a:cs typeface="Carlito Bold"/>
                <a:sym typeface="Carlito Bold"/>
              </a:rPr>
              <a:t>Lesson Activity - Teacher Notes</a:t>
            </a:r>
          </a:p>
          <a:p>
            <a:pPr>
              <a:lnSpc>
                <a:spcPts val="1680"/>
              </a:lnSpc>
            </a:pPr>
            <a:r>
              <a:rPr lang="en-US" sz="1200" dirty="0">
                <a:solidFill>
                  <a:srgbClr val="000000"/>
                </a:solidFill>
                <a:latin typeface="Carlito"/>
                <a:ea typeface="Carlito"/>
                <a:cs typeface="Carlito"/>
                <a:sym typeface="Carlito"/>
              </a:rPr>
              <a:t>This classroom activity will help students explore and understand more about this job role.</a:t>
            </a:r>
          </a:p>
          <a:p>
            <a:pPr>
              <a:lnSpc>
                <a:spcPts val="1680"/>
              </a:lnSpc>
            </a:pPr>
            <a:endParaRPr lang="en-US" sz="1200" dirty="0">
              <a:solidFill>
                <a:srgbClr val="000000"/>
              </a:solidFill>
              <a:latin typeface="Carlito"/>
              <a:ea typeface="Carlito"/>
              <a:cs typeface="Carlito"/>
              <a:sym typeface="Carlito"/>
            </a:endParaRPr>
          </a:p>
          <a:p>
            <a:pPr marL="259082" lvl="1" indent="-129541">
              <a:lnSpc>
                <a:spcPts val="1680"/>
              </a:lnSpc>
              <a:buAutoNum type="arabicPeriod"/>
            </a:pPr>
            <a:r>
              <a:rPr lang="en-US" sz="1600" dirty="0">
                <a:solidFill>
                  <a:srgbClr val="000000"/>
                </a:solidFill>
                <a:ea typeface="Carlito"/>
                <a:cs typeface="Carlito"/>
                <a:sym typeface="Carlito"/>
              </a:rPr>
              <a:t>Play the short video from the front (5 mins) </a:t>
            </a:r>
          </a:p>
          <a:p>
            <a:pPr marL="259082" lvl="1" indent="-129541">
              <a:lnSpc>
                <a:spcPts val="1680"/>
              </a:lnSpc>
              <a:buAutoNum type="arabicPeriod"/>
            </a:pPr>
            <a:r>
              <a:rPr lang="en-US" sz="1600" dirty="0">
                <a:solidFill>
                  <a:srgbClr val="000000"/>
                </a:solidFill>
                <a:ea typeface="Carlito"/>
                <a:cs typeface="Carlito"/>
                <a:sym typeface="Carlito"/>
              </a:rPr>
              <a:t>Students explore key information on the relevant Hot Job poster or</a:t>
            </a:r>
            <a:r>
              <a:rPr lang="en-US" sz="1600" b="1" u="sng" dirty="0">
                <a:solidFill>
                  <a:srgbClr val="000000"/>
                </a:solidFill>
                <a:ea typeface="Carlito Bold"/>
                <a:cs typeface="Carlito Bold"/>
                <a:sym typeface="Carlito Bold"/>
                <a:hlinkClick r:id="rId16" tooltip="https://www.careerpilot.org.uk/job-sectors/medical/job-profile/radiographer"/>
              </a:rPr>
              <a:t> </a:t>
            </a:r>
            <a:r>
              <a:rPr lang="en-US" sz="1600" b="1" u="sng" dirty="0">
                <a:solidFill>
                  <a:srgbClr val="0072BA"/>
                </a:solidFill>
                <a:ea typeface="Carlito Bold"/>
                <a:cs typeface="Carlito Bold"/>
                <a:sym typeface="Carlito Bold"/>
                <a:hlinkClick r:id="rId16" tooltip="https://www.careerpilot.org.uk/job-sectors/medical/job-profile/radiographer"/>
              </a:rPr>
              <a:t>job profile</a:t>
            </a:r>
            <a:r>
              <a:rPr lang="en-US" sz="1600" u="sng" dirty="0">
                <a:solidFill>
                  <a:srgbClr val="0072BA"/>
                </a:solidFill>
                <a:ea typeface="Carlito"/>
                <a:cs typeface="Carlito"/>
                <a:sym typeface="Carlito"/>
                <a:hlinkClick r:id="rId16" tooltip="https://www.careerpilot.org.uk/job-sectors/medical/job-profile/radiographer"/>
              </a:rPr>
              <a:t> </a:t>
            </a:r>
            <a:r>
              <a:rPr lang="en-US" sz="1600" dirty="0">
                <a:solidFill>
                  <a:srgbClr val="000000"/>
                </a:solidFill>
                <a:ea typeface="Carlito"/>
                <a:cs typeface="Carlito"/>
                <a:sym typeface="Carlito"/>
              </a:rPr>
              <a:t>on Careerpilot (5 mins)</a:t>
            </a:r>
          </a:p>
          <a:p>
            <a:pPr marL="259082" lvl="1" indent="-129541">
              <a:lnSpc>
                <a:spcPts val="1680"/>
              </a:lnSpc>
              <a:buAutoNum type="arabicPeriod"/>
            </a:pPr>
            <a:r>
              <a:rPr lang="en-US" sz="1600" dirty="0">
                <a:solidFill>
                  <a:srgbClr val="000000"/>
                </a:solidFill>
                <a:ea typeface="Carlito"/>
                <a:cs typeface="Carlito"/>
                <a:sym typeface="Carlito"/>
              </a:rPr>
              <a:t>Use prompt questions to discuss and feedback in pairs or as a class (5-10 mins)</a:t>
            </a:r>
          </a:p>
          <a:p>
            <a:pPr>
              <a:lnSpc>
                <a:spcPts val="1262"/>
              </a:lnSpc>
            </a:pPr>
            <a:endParaRPr lang="en-US" sz="1200" dirty="0">
              <a:solidFill>
                <a:srgbClr val="000000"/>
              </a:solidFill>
              <a:latin typeface="Carlito"/>
              <a:ea typeface="Carlito"/>
              <a:cs typeface="Carlito"/>
              <a:sym typeface="Carlito"/>
            </a:endParaRPr>
          </a:p>
        </p:txBody>
      </p:sp>
      <p:sp>
        <p:nvSpPr>
          <p:cNvPr id="41" name="TextBox 41"/>
          <p:cNvSpPr txBox="1"/>
          <p:nvPr/>
        </p:nvSpPr>
        <p:spPr>
          <a:xfrm>
            <a:off x="8576721" y="1499605"/>
            <a:ext cx="1889434" cy="574966"/>
          </a:xfrm>
          <a:prstGeom prst="rect">
            <a:avLst/>
          </a:prstGeom>
        </p:spPr>
        <p:txBody>
          <a:bodyPr wrap="square" lIns="0" tIns="0" rIns="0" bIns="0" rtlCol="0" anchor="t">
            <a:spAutoFit/>
          </a:bodyPr>
          <a:lstStyle/>
          <a:p>
            <a:pPr>
              <a:lnSpc>
                <a:spcPts val="2239"/>
              </a:lnSpc>
            </a:pPr>
            <a:r>
              <a:rPr lang="en-US" sz="2400" b="1" u="sng" dirty="0">
                <a:solidFill>
                  <a:srgbClr val="FFFFFF"/>
                </a:solidFill>
                <a:ea typeface="Carlito Bold"/>
                <a:cs typeface="Carlito Bold"/>
                <a:sym typeface="Carlito Bold"/>
                <a:hlinkClick r:id="rId16" tooltip="https://www.careerpilot.org.uk/job-sectors/medical/job-profile/radiographer"/>
              </a:rPr>
              <a:t>Explore the job profile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173" y="355911"/>
            <a:ext cx="13483598" cy="6520410"/>
            <a:chOff x="0" y="0"/>
            <a:chExt cx="6164582" cy="3729763"/>
          </a:xfrm>
        </p:grpSpPr>
        <p:sp>
          <p:nvSpPr>
            <p:cNvPr id="3" name="Freeform 3"/>
            <p:cNvSpPr/>
            <p:nvPr/>
          </p:nvSpPr>
          <p:spPr>
            <a:xfrm>
              <a:off x="0" y="0"/>
              <a:ext cx="6164582" cy="3729763"/>
            </a:xfrm>
            <a:custGeom>
              <a:avLst/>
              <a:gdLst/>
              <a:ahLst/>
              <a:cxnLst/>
              <a:rect l="l" t="t" r="r" b="b"/>
              <a:pathLst>
                <a:path w="6164582" h="3729763">
                  <a:moveTo>
                    <a:pt x="0" y="0"/>
                  </a:moveTo>
                  <a:lnTo>
                    <a:pt x="6164582" y="0"/>
                  </a:lnTo>
                  <a:lnTo>
                    <a:pt x="6164582" y="3729763"/>
                  </a:lnTo>
                  <a:lnTo>
                    <a:pt x="0" y="3729763"/>
                  </a:lnTo>
                  <a:close/>
                </a:path>
              </a:pathLst>
            </a:custGeom>
            <a:solidFill>
              <a:srgbClr val="C3E0E5"/>
            </a:solidFill>
          </p:spPr>
          <p:txBody>
            <a:bodyPr/>
            <a:lstStyle/>
            <a:p>
              <a:endParaRPr lang="en-GB"/>
            </a:p>
          </p:txBody>
        </p:sp>
      </p:grpSp>
      <p:grpSp>
        <p:nvGrpSpPr>
          <p:cNvPr id="4" name="Group 4"/>
          <p:cNvGrpSpPr/>
          <p:nvPr/>
        </p:nvGrpSpPr>
        <p:grpSpPr>
          <a:xfrm>
            <a:off x="-1" y="-47817"/>
            <a:ext cx="13433425" cy="1129869"/>
            <a:chOff x="0" y="0"/>
            <a:chExt cx="4830203" cy="477676"/>
          </a:xfrm>
        </p:grpSpPr>
        <p:sp>
          <p:nvSpPr>
            <p:cNvPr id="5" name="Freeform 5"/>
            <p:cNvSpPr/>
            <p:nvPr/>
          </p:nvSpPr>
          <p:spPr>
            <a:xfrm>
              <a:off x="0" y="0"/>
              <a:ext cx="4830204" cy="477676"/>
            </a:xfrm>
            <a:custGeom>
              <a:avLst/>
              <a:gdLst/>
              <a:ahLst/>
              <a:cxnLst/>
              <a:rect l="l" t="t" r="r" b="b"/>
              <a:pathLst>
                <a:path w="4830204" h="477676">
                  <a:moveTo>
                    <a:pt x="0" y="0"/>
                  </a:moveTo>
                  <a:lnTo>
                    <a:pt x="4830204" y="0"/>
                  </a:lnTo>
                  <a:lnTo>
                    <a:pt x="4830204" y="477676"/>
                  </a:lnTo>
                  <a:lnTo>
                    <a:pt x="0" y="477676"/>
                  </a:lnTo>
                  <a:close/>
                </a:path>
              </a:pathLst>
            </a:custGeom>
            <a:solidFill>
              <a:srgbClr val="0072BA"/>
            </a:solidFill>
          </p:spPr>
          <p:txBody>
            <a:bodyPr/>
            <a:lstStyle/>
            <a:p>
              <a:endParaRPr lang="en-GB"/>
            </a:p>
          </p:txBody>
        </p:sp>
        <p:sp>
          <p:nvSpPr>
            <p:cNvPr id="6" name="TextBox 6"/>
            <p:cNvSpPr txBox="1"/>
            <p:nvPr/>
          </p:nvSpPr>
          <p:spPr>
            <a:xfrm>
              <a:off x="0" y="-19050"/>
              <a:ext cx="4830203" cy="496726"/>
            </a:xfrm>
            <a:prstGeom prst="rect">
              <a:avLst/>
            </a:prstGeom>
          </p:spPr>
          <p:txBody>
            <a:bodyPr lIns="29700" tIns="29700" rIns="29700" bIns="29700" rtlCol="0" anchor="ctr"/>
            <a:lstStyle/>
            <a:p>
              <a:pPr algn="ctr">
                <a:lnSpc>
                  <a:spcPts val="1334"/>
                </a:lnSpc>
              </a:pPr>
              <a:endParaRPr/>
            </a:p>
          </p:txBody>
        </p:sp>
      </p:grpSp>
      <p:grpSp>
        <p:nvGrpSpPr>
          <p:cNvPr id="7" name="Group 7"/>
          <p:cNvGrpSpPr/>
          <p:nvPr/>
        </p:nvGrpSpPr>
        <p:grpSpPr>
          <a:xfrm>
            <a:off x="7875852" y="1413301"/>
            <a:ext cx="4327260" cy="2889036"/>
            <a:chOff x="0" y="0"/>
            <a:chExt cx="1797667" cy="1301469"/>
          </a:xfrm>
        </p:grpSpPr>
        <p:sp>
          <p:nvSpPr>
            <p:cNvPr id="8" name="Freeform 8"/>
            <p:cNvSpPr/>
            <p:nvPr/>
          </p:nvSpPr>
          <p:spPr>
            <a:xfrm>
              <a:off x="0" y="0"/>
              <a:ext cx="1797667" cy="1301469"/>
            </a:xfrm>
            <a:custGeom>
              <a:avLst/>
              <a:gdLst/>
              <a:ahLst/>
              <a:cxnLst/>
              <a:rect l="l" t="t" r="r" b="b"/>
              <a:pathLst>
                <a:path w="1797667" h="1301469">
                  <a:moveTo>
                    <a:pt x="58202" y="0"/>
                  </a:moveTo>
                  <a:lnTo>
                    <a:pt x="1739465" y="0"/>
                  </a:lnTo>
                  <a:cubicBezTo>
                    <a:pt x="1754901" y="0"/>
                    <a:pt x="1769705" y="6132"/>
                    <a:pt x="1780620" y="17047"/>
                  </a:cubicBezTo>
                  <a:cubicBezTo>
                    <a:pt x="1791535" y="27962"/>
                    <a:pt x="1797667" y="42766"/>
                    <a:pt x="1797667" y="58202"/>
                  </a:cubicBezTo>
                  <a:lnTo>
                    <a:pt x="1797667" y="1243267"/>
                  </a:lnTo>
                  <a:cubicBezTo>
                    <a:pt x="1797667" y="1258703"/>
                    <a:pt x="1791535" y="1273507"/>
                    <a:pt x="1780620" y="1284422"/>
                  </a:cubicBezTo>
                  <a:cubicBezTo>
                    <a:pt x="1769705" y="1295337"/>
                    <a:pt x="1754901" y="1301469"/>
                    <a:pt x="1739465" y="1301469"/>
                  </a:cubicBezTo>
                  <a:lnTo>
                    <a:pt x="58202" y="1301469"/>
                  </a:lnTo>
                  <a:cubicBezTo>
                    <a:pt x="42766" y="1301469"/>
                    <a:pt x="27962" y="1295337"/>
                    <a:pt x="17047" y="1284422"/>
                  </a:cubicBezTo>
                  <a:cubicBezTo>
                    <a:pt x="6132" y="1273507"/>
                    <a:pt x="0" y="1258703"/>
                    <a:pt x="0" y="1243267"/>
                  </a:cubicBezTo>
                  <a:lnTo>
                    <a:pt x="0" y="58202"/>
                  </a:lnTo>
                  <a:cubicBezTo>
                    <a:pt x="0" y="42766"/>
                    <a:pt x="6132" y="27962"/>
                    <a:pt x="17047" y="17047"/>
                  </a:cubicBezTo>
                  <a:cubicBezTo>
                    <a:pt x="27962" y="6132"/>
                    <a:pt x="42766" y="0"/>
                    <a:pt x="58202" y="0"/>
                  </a:cubicBezTo>
                  <a:close/>
                </a:path>
              </a:pathLst>
            </a:custGeom>
            <a:solidFill>
              <a:srgbClr val="0072BA">
                <a:alpha val="49804"/>
              </a:srgbClr>
            </a:solidFill>
          </p:spPr>
          <p:txBody>
            <a:bodyPr/>
            <a:lstStyle/>
            <a:p>
              <a:endParaRPr lang="en-GB"/>
            </a:p>
          </p:txBody>
        </p:sp>
        <p:sp>
          <p:nvSpPr>
            <p:cNvPr id="9" name="TextBox 9"/>
            <p:cNvSpPr txBox="1"/>
            <p:nvPr/>
          </p:nvSpPr>
          <p:spPr>
            <a:xfrm>
              <a:off x="0" y="-19050"/>
              <a:ext cx="1797667" cy="1320519"/>
            </a:xfrm>
            <a:prstGeom prst="rect">
              <a:avLst/>
            </a:prstGeom>
          </p:spPr>
          <p:txBody>
            <a:bodyPr lIns="29700" tIns="29700" rIns="29700" bIns="29700" rtlCol="0" anchor="ctr"/>
            <a:lstStyle/>
            <a:p>
              <a:pPr algn="ctr">
                <a:lnSpc>
                  <a:spcPts val="1334"/>
                </a:lnSpc>
              </a:pPr>
              <a:endParaRPr/>
            </a:p>
          </p:txBody>
        </p:sp>
      </p:grpSp>
      <p:grpSp>
        <p:nvGrpSpPr>
          <p:cNvPr id="10" name="Group 10"/>
          <p:cNvGrpSpPr/>
          <p:nvPr/>
        </p:nvGrpSpPr>
        <p:grpSpPr>
          <a:xfrm>
            <a:off x="4613034" y="4445690"/>
            <a:ext cx="7590078" cy="2088147"/>
            <a:chOff x="0" y="0"/>
            <a:chExt cx="3267521" cy="940680"/>
          </a:xfrm>
        </p:grpSpPr>
        <p:sp>
          <p:nvSpPr>
            <p:cNvPr id="11" name="Freeform 11"/>
            <p:cNvSpPr/>
            <p:nvPr/>
          </p:nvSpPr>
          <p:spPr>
            <a:xfrm>
              <a:off x="0" y="0"/>
              <a:ext cx="3267521" cy="940680"/>
            </a:xfrm>
            <a:custGeom>
              <a:avLst/>
              <a:gdLst/>
              <a:ahLst/>
              <a:cxnLst/>
              <a:rect l="l" t="t" r="r" b="b"/>
              <a:pathLst>
                <a:path w="3267521" h="940680">
                  <a:moveTo>
                    <a:pt x="32021" y="0"/>
                  </a:moveTo>
                  <a:lnTo>
                    <a:pt x="3235500" y="0"/>
                  </a:lnTo>
                  <a:cubicBezTo>
                    <a:pt x="3253184" y="0"/>
                    <a:pt x="3267521" y="14336"/>
                    <a:pt x="3267521" y="32021"/>
                  </a:cubicBezTo>
                  <a:lnTo>
                    <a:pt x="3267521" y="908659"/>
                  </a:lnTo>
                  <a:cubicBezTo>
                    <a:pt x="3267521" y="917152"/>
                    <a:pt x="3264147" y="925296"/>
                    <a:pt x="3258142" y="931301"/>
                  </a:cubicBezTo>
                  <a:cubicBezTo>
                    <a:pt x="3252137" y="937306"/>
                    <a:pt x="3243992" y="940680"/>
                    <a:pt x="3235500" y="940680"/>
                  </a:cubicBezTo>
                  <a:lnTo>
                    <a:pt x="32021" y="940680"/>
                  </a:lnTo>
                  <a:cubicBezTo>
                    <a:pt x="23528" y="940680"/>
                    <a:pt x="15384" y="937306"/>
                    <a:pt x="9379" y="931301"/>
                  </a:cubicBezTo>
                  <a:cubicBezTo>
                    <a:pt x="3374" y="925296"/>
                    <a:pt x="0" y="917152"/>
                    <a:pt x="0" y="908659"/>
                  </a:cubicBezTo>
                  <a:lnTo>
                    <a:pt x="0" y="32021"/>
                  </a:lnTo>
                  <a:cubicBezTo>
                    <a:pt x="0" y="23528"/>
                    <a:pt x="3374" y="15384"/>
                    <a:pt x="9379" y="9379"/>
                  </a:cubicBezTo>
                  <a:cubicBezTo>
                    <a:pt x="15384" y="3374"/>
                    <a:pt x="23528" y="0"/>
                    <a:pt x="32021" y="0"/>
                  </a:cubicBezTo>
                  <a:close/>
                </a:path>
              </a:pathLst>
            </a:custGeom>
            <a:solidFill>
              <a:srgbClr val="0072BA">
                <a:alpha val="49804"/>
              </a:srgbClr>
            </a:solidFill>
          </p:spPr>
          <p:txBody>
            <a:bodyPr/>
            <a:lstStyle/>
            <a:p>
              <a:endParaRPr lang="en-GB"/>
            </a:p>
          </p:txBody>
        </p:sp>
        <p:sp>
          <p:nvSpPr>
            <p:cNvPr id="12" name="TextBox 12"/>
            <p:cNvSpPr txBox="1"/>
            <p:nvPr/>
          </p:nvSpPr>
          <p:spPr>
            <a:xfrm>
              <a:off x="0" y="-19050"/>
              <a:ext cx="3267521" cy="959730"/>
            </a:xfrm>
            <a:prstGeom prst="rect">
              <a:avLst/>
            </a:prstGeom>
          </p:spPr>
          <p:txBody>
            <a:bodyPr lIns="29700" tIns="29700" rIns="29700" bIns="29700" rtlCol="0" anchor="ctr"/>
            <a:lstStyle/>
            <a:p>
              <a:pPr algn="ctr">
                <a:lnSpc>
                  <a:spcPts val="1334"/>
                </a:lnSpc>
              </a:pPr>
              <a:endParaRPr/>
            </a:p>
          </p:txBody>
        </p:sp>
      </p:grpSp>
      <p:grpSp>
        <p:nvGrpSpPr>
          <p:cNvPr id="13" name="Group 13"/>
          <p:cNvGrpSpPr/>
          <p:nvPr/>
        </p:nvGrpSpPr>
        <p:grpSpPr>
          <a:xfrm>
            <a:off x="4613034" y="1411175"/>
            <a:ext cx="3140765" cy="2889036"/>
            <a:chOff x="0" y="0"/>
            <a:chExt cx="1414869" cy="1301469"/>
          </a:xfrm>
        </p:grpSpPr>
        <p:sp>
          <p:nvSpPr>
            <p:cNvPr id="14" name="Freeform 14"/>
            <p:cNvSpPr/>
            <p:nvPr/>
          </p:nvSpPr>
          <p:spPr>
            <a:xfrm>
              <a:off x="0" y="0"/>
              <a:ext cx="1414869" cy="1301469"/>
            </a:xfrm>
            <a:custGeom>
              <a:avLst/>
              <a:gdLst/>
              <a:ahLst/>
              <a:cxnLst/>
              <a:rect l="l" t="t" r="r" b="b"/>
              <a:pathLst>
                <a:path w="1414869" h="1301469">
                  <a:moveTo>
                    <a:pt x="73949" y="0"/>
                  </a:moveTo>
                  <a:lnTo>
                    <a:pt x="1340920" y="0"/>
                  </a:lnTo>
                  <a:cubicBezTo>
                    <a:pt x="1360533" y="0"/>
                    <a:pt x="1379342" y="7791"/>
                    <a:pt x="1393210" y="21659"/>
                  </a:cubicBezTo>
                  <a:cubicBezTo>
                    <a:pt x="1407078" y="35527"/>
                    <a:pt x="1414869" y="54337"/>
                    <a:pt x="1414869" y="73949"/>
                  </a:cubicBezTo>
                  <a:lnTo>
                    <a:pt x="1414869" y="1227520"/>
                  </a:lnTo>
                  <a:cubicBezTo>
                    <a:pt x="1414869" y="1268361"/>
                    <a:pt x="1381761" y="1301469"/>
                    <a:pt x="1340920" y="1301469"/>
                  </a:cubicBezTo>
                  <a:lnTo>
                    <a:pt x="73949" y="1301469"/>
                  </a:lnTo>
                  <a:cubicBezTo>
                    <a:pt x="33108" y="1301469"/>
                    <a:pt x="0" y="1268361"/>
                    <a:pt x="0" y="1227520"/>
                  </a:cubicBezTo>
                  <a:lnTo>
                    <a:pt x="0" y="73949"/>
                  </a:lnTo>
                  <a:cubicBezTo>
                    <a:pt x="0" y="33108"/>
                    <a:pt x="33108" y="0"/>
                    <a:pt x="73949" y="0"/>
                  </a:cubicBezTo>
                  <a:close/>
                </a:path>
              </a:pathLst>
            </a:custGeom>
            <a:solidFill>
              <a:srgbClr val="0072BA">
                <a:alpha val="49804"/>
              </a:srgbClr>
            </a:solidFill>
          </p:spPr>
          <p:txBody>
            <a:bodyPr/>
            <a:lstStyle/>
            <a:p>
              <a:endParaRPr lang="en-GB"/>
            </a:p>
          </p:txBody>
        </p:sp>
        <p:sp>
          <p:nvSpPr>
            <p:cNvPr id="15" name="TextBox 15"/>
            <p:cNvSpPr txBox="1"/>
            <p:nvPr/>
          </p:nvSpPr>
          <p:spPr>
            <a:xfrm>
              <a:off x="0" y="-19050"/>
              <a:ext cx="1414869" cy="1320519"/>
            </a:xfrm>
            <a:prstGeom prst="rect">
              <a:avLst/>
            </a:prstGeom>
          </p:spPr>
          <p:txBody>
            <a:bodyPr lIns="29700" tIns="29700" rIns="29700" bIns="29700" rtlCol="0" anchor="ctr"/>
            <a:lstStyle/>
            <a:p>
              <a:pPr algn="ctr">
                <a:lnSpc>
                  <a:spcPts val="1334"/>
                </a:lnSpc>
              </a:pPr>
              <a:endParaRPr/>
            </a:p>
          </p:txBody>
        </p:sp>
      </p:grpSp>
      <p:grpSp>
        <p:nvGrpSpPr>
          <p:cNvPr id="16" name="Group 16"/>
          <p:cNvGrpSpPr/>
          <p:nvPr/>
        </p:nvGrpSpPr>
        <p:grpSpPr>
          <a:xfrm>
            <a:off x="-141292" y="6856896"/>
            <a:ext cx="13574716" cy="699604"/>
            <a:chOff x="0" y="0"/>
            <a:chExt cx="6823208" cy="445728"/>
          </a:xfrm>
        </p:grpSpPr>
        <p:sp>
          <p:nvSpPr>
            <p:cNvPr id="17" name="Freeform 17"/>
            <p:cNvSpPr/>
            <p:nvPr/>
          </p:nvSpPr>
          <p:spPr>
            <a:xfrm>
              <a:off x="0" y="0"/>
              <a:ext cx="6823208"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18" name="TextBox 18"/>
            <p:cNvSpPr txBox="1"/>
            <p:nvPr/>
          </p:nvSpPr>
          <p:spPr>
            <a:xfrm>
              <a:off x="0" y="-19050"/>
              <a:ext cx="6823208" cy="464778"/>
            </a:xfrm>
            <a:prstGeom prst="rect">
              <a:avLst/>
            </a:prstGeom>
          </p:spPr>
          <p:txBody>
            <a:bodyPr lIns="14288" tIns="14288" rIns="14288" bIns="14288" rtlCol="0" anchor="ctr"/>
            <a:lstStyle/>
            <a:p>
              <a:pPr algn="ctr">
                <a:lnSpc>
                  <a:spcPts val="1381"/>
                </a:lnSpc>
              </a:pPr>
              <a:endParaRPr/>
            </a:p>
          </p:txBody>
        </p:sp>
      </p:grpSp>
      <p:sp>
        <p:nvSpPr>
          <p:cNvPr id="19" name="Freeform 19"/>
          <p:cNvSpPr/>
          <p:nvPr/>
        </p:nvSpPr>
        <p:spPr>
          <a:xfrm>
            <a:off x="277692" y="7029068"/>
            <a:ext cx="1518557" cy="355259"/>
          </a:xfrm>
          <a:custGeom>
            <a:avLst/>
            <a:gdLst/>
            <a:ahLst/>
            <a:cxnLst/>
            <a:rect l="l" t="t" r="r" b="b"/>
            <a:pathLst>
              <a:path w="1518557" h="355259">
                <a:moveTo>
                  <a:pt x="0" y="0"/>
                </a:moveTo>
                <a:lnTo>
                  <a:pt x="1518558" y="0"/>
                </a:lnTo>
                <a:lnTo>
                  <a:pt x="1518558" y="355258"/>
                </a:lnTo>
                <a:lnTo>
                  <a:pt x="0" y="355258"/>
                </a:lnTo>
                <a:lnTo>
                  <a:pt x="0" y="0"/>
                </a:lnTo>
                <a:close/>
              </a:path>
            </a:pathLst>
          </a:custGeom>
          <a:blipFill>
            <a:blip r:embed="rId2"/>
            <a:stretch>
              <a:fillRect/>
            </a:stretch>
          </a:blipFill>
        </p:spPr>
        <p:txBody>
          <a:bodyPr/>
          <a:lstStyle/>
          <a:p>
            <a:endParaRPr lang="en-GB"/>
          </a:p>
        </p:txBody>
      </p:sp>
      <p:sp>
        <p:nvSpPr>
          <p:cNvPr id="20" name="Freeform 20"/>
          <p:cNvSpPr/>
          <p:nvPr/>
        </p:nvSpPr>
        <p:spPr>
          <a:xfrm>
            <a:off x="4787561" y="1575805"/>
            <a:ext cx="483548" cy="483548"/>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1" name="Freeform 21"/>
          <p:cNvSpPr/>
          <p:nvPr/>
        </p:nvSpPr>
        <p:spPr>
          <a:xfrm>
            <a:off x="7997924" y="1575805"/>
            <a:ext cx="483548" cy="483548"/>
          </a:xfrm>
          <a:custGeom>
            <a:avLst/>
            <a:gdLst/>
            <a:ahLst/>
            <a:cxnLst/>
            <a:rect l="l" t="t" r="r" b="b"/>
            <a:pathLst>
              <a:path w="483548" h="483548">
                <a:moveTo>
                  <a:pt x="0" y="0"/>
                </a:moveTo>
                <a:lnTo>
                  <a:pt x="483547" y="0"/>
                </a:lnTo>
                <a:lnTo>
                  <a:pt x="483547" y="483548"/>
                </a:lnTo>
                <a:lnTo>
                  <a:pt x="0" y="4835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2" name="Freeform 22"/>
          <p:cNvSpPr/>
          <p:nvPr/>
        </p:nvSpPr>
        <p:spPr>
          <a:xfrm>
            <a:off x="4787561" y="4633586"/>
            <a:ext cx="483548" cy="483548"/>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3" name="Group 23"/>
          <p:cNvGrpSpPr/>
          <p:nvPr/>
        </p:nvGrpSpPr>
        <p:grpSpPr>
          <a:xfrm>
            <a:off x="500471" y="3449292"/>
            <a:ext cx="3872624" cy="3084545"/>
            <a:chOff x="0" y="0"/>
            <a:chExt cx="1216408" cy="1389543"/>
          </a:xfrm>
        </p:grpSpPr>
        <p:sp>
          <p:nvSpPr>
            <p:cNvPr id="24" name="Freeform 24"/>
            <p:cNvSpPr/>
            <p:nvPr/>
          </p:nvSpPr>
          <p:spPr>
            <a:xfrm>
              <a:off x="0" y="0"/>
              <a:ext cx="1216408" cy="1389543"/>
            </a:xfrm>
            <a:custGeom>
              <a:avLst/>
              <a:gdLst/>
              <a:ahLst/>
              <a:cxnLst/>
              <a:rect l="l" t="t" r="r" b="b"/>
              <a:pathLst>
                <a:path w="1216408" h="1389543">
                  <a:moveTo>
                    <a:pt x="86015" y="0"/>
                  </a:moveTo>
                  <a:lnTo>
                    <a:pt x="1130393" y="0"/>
                  </a:lnTo>
                  <a:cubicBezTo>
                    <a:pt x="1153206" y="0"/>
                    <a:pt x="1175084" y="9062"/>
                    <a:pt x="1191215" y="25193"/>
                  </a:cubicBezTo>
                  <a:cubicBezTo>
                    <a:pt x="1207345" y="41324"/>
                    <a:pt x="1216408" y="63202"/>
                    <a:pt x="1216408" y="86015"/>
                  </a:cubicBezTo>
                  <a:lnTo>
                    <a:pt x="1216408" y="1303529"/>
                  </a:lnTo>
                  <a:cubicBezTo>
                    <a:pt x="1216408" y="1326341"/>
                    <a:pt x="1207345" y="1348219"/>
                    <a:pt x="1191215" y="1364350"/>
                  </a:cubicBezTo>
                  <a:cubicBezTo>
                    <a:pt x="1175084" y="1380481"/>
                    <a:pt x="1153206" y="1389543"/>
                    <a:pt x="1130393" y="1389543"/>
                  </a:cubicBezTo>
                  <a:lnTo>
                    <a:pt x="86015" y="1389543"/>
                  </a:lnTo>
                  <a:cubicBezTo>
                    <a:pt x="63202" y="1389543"/>
                    <a:pt x="41324" y="1380481"/>
                    <a:pt x="25193" y="1364350"/>
                  </a:cubicBezTo>
                  <a:cubicBezTo>
                    <a:pt x="9062" y="1348219"/>
                    <a:pt x="0" y="1326341"/>
                    <a:pt x="0" y="1303529"/>
                  </a:cubicBezTo>
                  <a:lnTo>
                    <a:pt x="0" y="86015"/>
                  </a:lnTo>
                  <a:cubicBezTo>
                    <a:pt x="0" y="63202"/>
                    <a:pt x="9062" y="41324"/>
                    <a:pt x="25193" y="25193"/>
                  </a:cubicBezTo>
                  <a:cubicBezTo>
                    <a:pt x="41324" y="9062"/>
                    <a:pt x="63202" y="0"/>
                    <a:pt x="86015" y="0"/>
                  </a:cubicBezTo>
                  <a:close/>
                </a:path>
              </a:pathLst>
            </a:custGeom>
            <a:solidFill>
              <a:srgbClr val="EEEEEE"/>
            </a:solidFill>
          </p:spPr>
          <p:txBody>
            <a:bodyPr/>
            <a:lstStyle/>
            <a:p>
              <a:endParaRPr lang="en-GB"/>
            </a:p>
          </p:txBody>
        </p:sp>
        <p:sp>
          <p:nvSpPr>
            <p:cNvPr id="25" name="TextBox 25"/>
            <p:cNvSpPr txBox="1"/>
            <p:nvPr/>
          </p:nvSpPr>
          <p:spPr>
            <a:xfrm>
              <a:off x="0" y="-19050"/>
              <a:ext cx="1216408" cy="1408593"/>
            </a:xfrm>
            <a:prstGeom prst="rect">
              <a:avLst/>
            </a:prstGeom>
          </p:spPr>
          <p:txBody>
            <a:bodyPr lIns="29700" tIns="29700" rIns="29700" bIns="29700" rtlCol="0" anchor="ctr"/>
            <a:lstStyle/>
            <a:p>
              <a:pPr algn="ctr">
                <a:lnSpc>
                  <a:spcPts val="1334"/>
                </a:lnSpc>
              </a:pPr>
              <a:endParaRPr/>
            </a:p>
          </p:txBody>
        </p:sp>
      </p:grpSp>
      <p:sp>
        <p:nvSpPr>
          <p:cNvPr id="26" name="Freeform 26"/>
          <p:cNvSpPr/>
          <p:nvPr/>
        </p:nvSpPr>
        <p:spPr>
          <a:xfrm>
            <a:off x="176007" y="90166"/>
            <a:ext cx="1017997" cy="894502"/>
          </a:xfrm>
          <a:custGeom>
            <a:avLst/>
            <a:gdLst/>
            <a:ahLst/>
            <a:cxnLst/>
            <a:rect l="l" t="t" r="r" b="b"/>
            <a:pathLst>
              <a:path w="1017997" h="894502">
                <a:moveTo>
                  <a:pt x="0" y="0"/>
                </a:moveTo>
                <a:lnTo>
                  <a:pt x="1017996" y="0"/>
                </a:lnTo>
                <a:lnTo>
                  <a:pt x="1017996" y="894502"/>
                </a:lnTo>
                <a:lnTo>
                  <a:pt x="0" y="894502"/>
                </a:lnTo>
                <a:lnTo>
                  <a:pt x="0" y="0"/>
                </a:lnTo>
                <a:close/>
              </a:path>
            </a:pathLst>
          </a:custGeom>
          <a:blipFill>
            <a:blip r:embed="rId9"/>
            <a:stretch>
              <a:fillRect/>
            </a:stretch>
          </a:blipFill>
        </p:spPr>
        <p:txBody>
          <a:bodyPr/>
          <a:lstStyle/>
          <a:p>
            <a:endParaRPr lang="en-GB"/>
          </a:p>
        </p:txBody>
      </p:sp>
      <p:pic>
        <p:nvPicPr>
          <p:cNvPr id="27" name="Picture 27"/>
          <p:cNvPicPr>
            <a:picLocks noChangeAspect="1"/>
          </p:cNvPicPr>
          <p:nvPr/>
        </p:nvPicPr>
        <p:blipFill>
          <a:blip r:embed="rId10"/>
          <a:stretch>
            <a:fillRect/>
          </a:stretch>
        </p:blipFill>
        <p:spPr>
          <a:xfrm>
            <a:off x="12289639" y="26052"/>
            <a:ext cx="1056001" cy="1056001"/>
          </a:xfrm>
          <a:prstGeom prst="rect">
            <a:avLst/>
          </a:prstGeom>
        </p:spPr>
      </p:pic>
      <p:sp>
        <p:nvSpPr>
          <p:cNvPr id="28" name="Freeform 28">
            <a:hlinkClick r:id="rId11" tooltip="https://www.careerpilot.org.uk/stories/working-as-a-surgeon"/>
          </p:cNvPr>
          <p:cNvSpPr/>
          <p:nvPr/>
        </p:nvSpPr>
        <p:spPr>
          <a:xfrm>
            <a:off x="4833609" y="2435795"/>
            <a:ext cx="2699612" cy="1515779"/>
          </a:xfrm>
          <a:custGeom>
            <a:avLst/>
            <a:gdLst/>
            <a:ahLst/>
            <a:cxnLst/>
            <a:rect l="l" t="t" r="r" b="b"/>
            <a:pathLst>
              <a:path w="2699612" h="1515779">
                <a:moveTo>
                  <a:pt x="0" y="0"/>
                </a:moveTo>
                <a:lnTo>
                  <a:pt x="2699612" y="0"/>
                </a:lnTo>
                <a:lnTo>
                  <a:pt x="2699612" y="1515779"/>
                </a:lnTo>
                <a:lnTo>
                  <a:pt x="0" y="1515779"/>
                </a:lnTo>
                <a:lnTo>
                  <a:pt x="0" y="0"/>
                </a:lnTo>
                <a:close/>
              </a:path>
            </a:pathLst>
          </a:custGeom>
          <a:blipFill>
            <a:blip r:embed="rId12"/>
            <a:stretch>
              <a:fillRect l="-319"/>
            </a:stretch>
          </a:blipFill>
          <a:ln w="38100" cap="sq">
            <a:solidFill>
              <a:srgbClr val="000000"/>
            </a:solidFill>
            <a:prstDash val="solid"/>
            <a:miter/>
          </a:ln>
        </p:spPr>
        <p:txBody>
          <a:bodyPr/>
          <a:lstStyle/>
          <a:p>
            <a:endParaRPr lang="en-GB"/>
          </a:p>
        </p:txBody>
      </p:sp>
      <p:sp>
        <p:nvSpPr>
          <p:cNvPr id="29" name="Freeform 29"/>
          <p:cNvSpPr/>
          <p:nvPr/>
        </p:nvSpPr>
        <p:spPr>
          <a:xfrm>
            <a:off x="8241125" y="2435795"/>
            <a:ext cx="2647130" cy="1525409"/>
          </a:xfrm>
          <a:custGeom>
            <a:avLst/>
            <a:gdLst/>
            <a:ahLst/>
            <a:cxnLst/>
            <a:rect l="l" t="t" r="r" b="b"/>
            <a:pathLst>
              <a:path w="2647130" h="1525409">
                <a:moveTo>
                  <a:pt x="0" y="0"/>
                </a:moveTo>
                <a:lnTo>
                  <a:pt x="2647130" y="0"/>
                </a:lnTo>
                <a:lnTo>
                  <a:pt x="2647130" y="1525409"/>
                </a:lnTo>
                <a:lnTo>
                  <a:pt x="0" y="1525409"/>
                </a:lnTo>
                <a:lnTo>
                  <a:pt x="0" y="0"/>
                </a:lnTo>
                <a:close/>
              </a:path>
            </a:pathLst>
          </a:custGeom>
          <a:blipFill>
            <a:blip r:embed="rId13"/>
            <a:stretch>
              <a:fillRect/>
            </a:stretch>
          </a:blipFill>
        </p:spPr>
        <p:txBody>
          <a:bodyPr/>
          <a:lstStyle/>
          <a:p>
            <a:endParaRPr lang="en-GB"/>
          </a:p>
        </p:txBody>
      </p:sp>
      <p:sp>
        <p:nvSpPr>
          <p:cNvPr id="30" name="Freeform 30"/>
          <p:cNvSpPr/>
          <p:nvPr/>
        </p:nvSpPr>
        <p:spPr>
          <a:xfrm>
            <a:off x="7877624" y="2341123"/>
            <a:ext cx="3155465" cy="1756731"/>
          </a:xfrm>
          <a:custGeom>
            <a:avLst/>
            <a:gdLst/>
            <a:ahLst/>
            <a:cxnLst/>
            <a:rect l="l" t="t" r="r" b="b"/>
            <a:pathLst>
              <a:path w="3155465" h="1756731">
                <a:moveTo>
                  <a:pt x="0" y="0"/>
                </a:moveTo>
                <a:lnTo>
                  <a:pt x="3155464" y="0"/>
                </a:lnTo>
                <a:lnTo>
                  <a:pt x="3155464" y="1756731"/>
                </a:lnTo>
                <a:lnTo>
                  <a:pt x="0" y="1756731"/>
                </a:lnTo>
                <a:lnTo>
                  <a:pt x="0" y="0"/>
                </a:lnTo>
                <a:close/>
              </a:path>
            </a:pathLst>
          </a:custGeom>
          <a:blipFill>
            <a:blip r:embed="rId14"/>
            <a:stretch>
              <a:fillRect t="-1079" b="-1079"/>
            </a:stretch>
          </a:blipFill>
        </p:spPr>
        <p:txBody>
          <a:bodyPr/>
          <a:lstStyle/>
          <a:p>
            <a:endParaRPr lang="en-GB"/>
          </a:p>
        </p:txBody>
      </p:sp>
      <p:sp>
        <p:nvSpPr>
          <p:cNvPr id="31" name="Freeform 31"/>
          <p:cNvSpPr/>
          <p:nvPr/>
        </p:nvSpPr>
        <p:spPr>
          <a:xfrm>
            <a:off x="10207967" y="1554338"/>
            <a:ext cx="1894349" cy="2661518"/>
          </a:xfrm>
          <a:custGeom>
            <a:avLst/>
            <a:gdLst/>
            <a:ahLst/>
            <a:cxnLst/>
            <a:rect l="l" t="t" r="r" b="b"/>
            <a:pathLst>
              <a:path w="1894349" h="2661518">
                <a:moveTo>
                  <a:pt x="0" y="0"/>
                </a:moveTo>
                <a:lnTo>
                  <a:pt x="1894350" y="0"/>
                </a:lnTo>
                <a:lnTo>
                  <a:pt x="1894350" y="2661518"/>
                </a:lnTo>
                <a:lnTo>
                  <a:pt x="0" y="2661518"/>
                </a:lnTo>
                <a:lnTo>
                  <a:pt x="0" y="0"/>
                </a:lnTo>
                <a:close/>
              </a:path>
            </a:pathLst>
          </a:custGeom>
          <a:blipFill>
            <a:blip r:embed="rId15"/>
            <a:stretch>
              <a:fillRect/>
            </a:stretch>
          </a:blipFill>
        </p:spPr>
        <p:txBody>
          <a:bodyPr/>
          <a:lstStyle/>
          <a:p>
            <a:endParaRPr lang="en-GB"/>
          </a:p>
        </p:txBody>
      </p:sp>
      <p:sp>
        <p:nvSpPr>
          <p:cNvPr id="32" name="TextBox 32"/>
          <p:cNvSpPr txBox="1"/>
          <p:nvPr/>
        </p:nvSpPr>
        <p:spPr>
          <a:xfrm>
            <a:off x="6698480" y="3673291"/>
            <a:ext cx="35064" cy="3591"/>
          </a:xfrm>
          <a:prstGeom prst="rect">
            <a:avLst/>
          </a:prstGeom>
        </p:spPr>
        <p:txBody>
          <a:bodyPr lIns="0" tIns="0" rIns="0" bIns="0" rtlCol="0" anchor="t">
            <a:spAutoFit/>
          </a:bodyPr>
          <a:lstStyle/>
          <a:p>
            <a:pPr algn="ctr">
              <a:lnSpc>
                <a:spcPts val="39"/>
              </a:lnSpc>
            </a:pPr>
            <a:r>
              <a:rPr lang="en-US" sz="100">
                <a:solidFill>
                  <a:srgbClr val="000000"/>
                </a:solidFill>
                <a:latin typeface="Open Sans Light"/>
                <a:ea typeface="Open Sans Light"/>
                <a:cs typeface="Open Sans Light"/>
                <a:sym typeface="Open Sans Light"/>
              </a:rPr>
              <a:t>Add a littl of body text</a:t>
            </a:r>
          </a:p>
        </p:txBody>
      </p:sp>
      <p:sp>
        <p:nvSpPr>
          <p:cNvPr id="33" name="TextBox 33"/>
          <p:cNvSpPr txBox="1"/>
          <p:nvPr/>
        </p:nvSpPr>
        <p:spPr>
          <a:xfrm>
            <a:off x="6694967" y="3673291"/>
            <a:ext cx="42090" cy="3655"/>
          </a:xfrm>
          <a:prstGeom prst="rect">
            <a:avLst/>
          </a:prstGeom>
        </p:spPr>
        <p:txBody>
          <a:bodyPr lIns="0" tIns="0" rIns="0" bIns="0" rtlCol="0" anchor="t">
            <a:spAutoFit/>
          </a:bodyPr>
          <a:lstStyle/>
          <a:p>
            <a:pPr algn="ctr">
              <a:lnSpc>
                <a:spcPts val="39"/>
              </a:lnSpc>
            </a:pPr>
            <a:r>
              <a:rPr lang="en-US" sz="100">
                <a:solidFill>
                  <a:srgbClr val="000000"/>
                </a:solidFill>
                <a:latin typeface="Open Sans Light"/>
                <a:ea typeface="Open Sans Light"/>
                <a:cs typeface="Open Sans Light"/>
                <a:sym typeface="Open Sans Light"/>
              </a:rPr>
              <a:t>Add a little bit of body text</a:t>
            </a:r>
          </a:p>
        </p:txBody>
      </p:sp>
      <p:sp>
        <p:nvSpPr>
          <p:cNvPr id="34" name="TextBox 34"/>
          <p:cNvSpPr txBox="1"/>
          <p:nvPr/>
        </p:nvSpPr>
        <p:spPr>
          <a:xfrm>
            <a:off x="6694983" y="3673291"/>
            <a:ext cx="42058" cy="3655"/>
          </a:xfrm>
          <a:prstGeom prst="rect">
            <a:avLst/>
          </a:prstGeom>
        </p:spPr>
        <p:txBody>
          <a:bodyPr lIns="0" tIns="0" rIns="0" bIns="0" rtlCol="0" anchor="t">
            <a:spAutoFit/>
          </a:bodyPr>
          <a:lstStyle/>
          <a:p>
            <a:pPr algn="ctr">
              <a:lnSpc>
                <a:spcPts val="39"/>
              </a:lnSpc>
            </a:pPr>
            <a:r>
              <a:rPr lang="en-US" sz="100">
                <a:solidFill>
                  <a:srgbClr val="000000"/>
                </a:solidFill>
                <a:latin typeface="Open Sans Light"/>
                <a:ea typeface="Open Sans Light"/>
                <a:cs typeface="Open Sans Light"/>
                <a:sym typeface="Open Sans Light"/>
              </a:rPr>
              <a:t>Add a little bit of body text</a:t>
            </a:r>
          </a:p>
        </p:txBody>
      </p:sp>
      <p:sp>
        <p:nvSpPr>
          <p:cNvPr id="35" name="TextBox 35"/>
          <p:cNvSpPr txBox="1"/>
          <p:nvPr/>
        </p:nvSpPr>
        <p:spPr>
          <a:xfrm>
            <a:off x="11311532" y="7022900"/>
            <a:ext cx="1956214" cy="264160"/>
          </a:xfrm>
          <a:prstGeom prst="rect">
            <a:avLst/>
          </a:prstGeom>
        </p:spPr>
        <p:txBody>
          <a:bodyPr lIns="0" tIns="0" rIns="0" bIns="0" rtlCol="0" anchor="t">
            <a:spAutoFit/>
          </a:bodyPr>
          <a:lstStyle/>
          <a:p>
            <a:pPr algn="ctr">
              <a:lnSpc>
                <a:spcPts val="2239"/>
              </a:lnSpc>
            </a:pPr>
            <a:r>
              <a:rPr lang="en-US" sz="1599" b="1" dirty="0">
                <a:solidFill>
                  <a:srgbClr val="337AB7"/>
                </a:solidFill>
                <a:latin typeface="Open Sans Bold"/>
                <a:ea typeface="Open Sans Bold"/>
                <a:cs typeface="Open Sans Bold"/>
                <a:sym typeface="Open Sans Bold"/>
              </a:rPr>
              <a:t>careerpilot.org.uk</a:t>
            </a:r>
          </a:p>
        </p:txBody>
      </p:sp>
      <p:sp>
        <p:nvSpPr>
          <p:cNvPr id="36" name="TextBox 36"/>
          <p:cNvSpPr txBox="1"/>
          <p:nvPr/>
        </p:nvSpPr>
        <p:spPr>
          <a:xfrm>
            <a:off x="5370676" y="1499605"/>
            <a:ext cx="2208467" cy="857094"/>
          </a:xfrm>
          <a:prstGeom prst="rect">
            <a:avLst/>
          </a:prstGeom>
        </p:spPr>
        <p:txBody>
          <a:bodyPr lIns="0" tIns="0" rIns="0" bIns="0" rtlCol="0" anchor="t">
            <a:spAutoFit/>
          </a:bodyPr>
          <a:lstStyle/>
          <a:p>
            <a:pPr>
              <a:lnSpc>
                <a:spcPts val="2239"/>
              </a:lnSpc>
            </a:pPr>
            <a:r>
              <a:rPr lang="en-US" sz="2400" b="1" u="sng" dirty="0">
                <a:solidFill>
                  <a:srgbClr val="FFFFFF"/>
                </a:solidFill>
                <a:latin typeface="Carlito Bold"/>
                <a:ea typeface="Carlito Bold"/>
                <a:cs typeface="Carlito Bold"/>
                <a:sym typeface="Carlito Bold"/>
                <a:hlinkClick r:id="rId11" tooltip="https://www.careerpilot.org.uk/stories/working-as-a-surgeon"/>
              </a:rPr>
              <a:t>Watch the video: W</a:t>
            </a:r>
            <a:r>
              <a:rPr lang="en-US" sz="2400" u="sng" dirty="0">
                <a:solidFill>
                  <a:srgbClr val="FFFFFF"/>
                </a:solidFill>
                <a:latin typeface="Carlito"/>
                <a:ea typeface="Carlito"/>
                <a:cs typeface="Carlito"/>
                <a:sym typeface="Carlito"/>
                <a:hlinkClick r:id="rId11" tooltip="https://www.careerpilot.org.uk/stories/working-as-a-surgeon"/>
              </a:rPr>
              <a:t>orking as a Surgeon</a:t>
            </a:r>
          </a:p>
        </p:txBody>
      </p:sp>
      <p:sp>
        <p:nvSpPr>
          <p:cNvPr id="37" name="TextBox 37"/>
          <p:cNvSpPr txBox="1"/>
          <p:nvPr/>
        </p:nvSpPr>
        <p:spPr>
          <a:xfrm>
            <a:off x="5370675" y="4547861"/>
            <a:ext cx="6246550" cy="1797050"/>
          </a:xfrm>
          <a:prstGeom prst="rect">
            <a:avLst/>
          </a:prstGeom>
        </p:spPr>
        <p:txBody>
          <a:bodyPr lIns="0" tIns="0" rIns="0" bIns="0" rtlCol="0" anchor="t">
            <a:spAutoFit/>
          </a:bodyPr>
          <a:lstStyle/>
          <a:p>
            <a:pPr>
              <a:lnSpc>
                <a:spcPts val="2799"/>
              </a:lnSpc>
            </a:pPr>
            <a:r>
              <a:rPr lang="en-US" sz="2400" b="1" dirty="0">
                <a:latin typeface="Carlito Bold"/>
                <a:ea typeface="Carlito Bold"/>
                <a:cs typeface="Carlito Bold"/>
                <a:sym typeface="Carlito Bold"/>
              </a:rPr>
              <a:t>Working in pairs or as a class discuss:</a:t>
            </a:r>
          </a:p>
          <a:p>
            <a:pPr marL="431799" lvl="1" indent="-215899">
              <a:lnSpc>
                <a:spcPts val="2799"/>
              </a:lnSpc>
              <a:buFont typeface="Arial"/>
              <a:buChar char="•"/>
            </a:pPr>
            <a:r>
              <a:rPr lang="en-US" sz="2400" dirty="0">
                <a:latin typeface="Carlito"/>
                <a:ea typeface="Carlito"/>
                <a:cs typeface="Carlito"/>
                <a:sym typeface="Carlito"/>
              </a:rPr>
              <a:t>In pairs, make a list of all the things you think a hospital doctor may do in their job.</a:t>
            </a:r>
          </a:p>
          <a:p>
            <a:pPr marL="431799" lvl="1" indent="-215899">
              <a:lnSpc>
                <a:spcPts val="2799"/>
              </a:lnSpc>
              <a:buFont typeface="Arial"/>
              <a:buChar char="•"/>
            </a:pPr>
            <a:r>
              <a:rPr lang="en-US" sz="2400" dirty="0">
                <a:latin typeface="Carlito"/>
                <a:ea typeface="Carlito"/>
                <a:cs typeface="Carlito"/>
                <a:sym typeface="Carlito"/>
              </a:rPr>
              <a:t>Put a 1,2,3 to show which things on your list you think they will do most of the time.</a:t>
            </a:r>
          </a:p>
        </p:txBody>
      </p:sp>
      <p:sp>
        <p:nvSpPr>
          <p:cNvPr id="38" name="TextBox 38"/>
          <p:cNvSpPr txBox="1"/>
          <p:nvPr/>
        </p:nvSpPr>
        <p:spPr>
          <a:xfrm>
            <a:off x="3187874" y="114762"/>
            <a:ext cx="7141263" cy="836124"/>
          </a:xfrm>
          <a:prstGeom prst="rect">
            <a:avLst/>
          </a:prstGeom>
        </p:spPr>
        <p:txBody>
          <a:bodyPr lIns="0" tIns="0" rIns="0" bIns="0" rtlCol="0" anchor="t">
            <a:spAutoFit/>
          </a:bodyPr>
          <a:lstStyle/>
          <a:p>
            <a:pPr algn="ctr">
              <a:lnSpc>
                <a:spcPts val="3415"/>
              </a:lnSpc>
            </a:pPr>
            <a:r>
              <a:rPr lang="en-US" sz="2455" b="1" dirty="0">
                <a:solidFill>
                  <a:srgbClr val="FFFFFF"/>
                </a:solidFill>
                <a:latin typeface="Open Sans Bold Bold"/>
                <a:ea typeface="Open Sans Bold Bold"/>
                <a:cs typeface="Open Sans Bold Bold"/>
                <a:sym typeface="Open Sans Bold Bold"/>
              </a:rPr>
              <a:t>Hospital Doctor: </a:t>
            </a:r>
          </a:p>
          <a:p>
            <a:pPr algn="ctr">
              <a:lnSpc>
                <a:spcPts val="3415"/>
              </a:lnSpc>
            </a:pPr>
            <a:r>
              <a:rPr lang="en-US" sz="2455" b="1" dirty="0">
                <a:solidFill>
                  <a:srgbClr val="FFFFFF"/>
                </a:solidFill>
                <a:latin typeface="Open Sans Bold Bold"/>
                <a:ea typeface="Open Sans Bold Bold"/>
                <a:cs typeface="Open Sans Bold Bold"/>
                <a:sym typeface="Open Sans Bold Bold"/>
              </a:rPr>
              <a:t>Short Lesson Activity</a:t>
            </a:r>
          </a:p>
        </p:txBody>
      </p:sp>
      <p:sp>
        <p:nvSpPr>
          <p:cNvPr id="39" name="TextBox 39"/>
          <p:cNvSpPr txBox="1"/>
          <p:nvPr/>
        </p:nvSpPr>
        <p:spPr>
          <a:xfrm>
            <a:off x="500471" y="1399762"/>
            <a:ext cx="3990510" cy="1996700"/>
          </a:xfrm>
          <a:prstGeom prst="rect">
            <a:avLst/>
          </a:prstGeom>
        </p:spPr>
        <p:txBody>
          <a:bodyPr wrap="square" lIns="0" tIns="0" rIns="0" bIns="0" rtlCol="0" anchor="t">
            <a:spAutoFit/>
          </a:bodyPr>
          <a:lstStyle/>
          <a:p>
            <a:pPr>
              <a:lnSpc>
                <a:spcPts val="3062"/>
              </a:lnSpc>
            </a:pPr>
            <a:r>
              <a:rPr lang="en-US" sz="3200" b="1" dirty="0">
                <a:solidFill>
                  <a:srgbClr val="0072BA"/>
                </a:solidFill>
                <a:ea typeface="Carlito Bold"/>
                <a:cs typeface="Carlito Bold"/>
                <a:sym typeface="Carlito Bold"/>
              </a:rPr>
              <a:t>A hospital doctor diagnoses and treats illness and disease in patients admitted to hospital.</a:t>
            </a:r>
          </a:p>
        </p:txBody>
      </p:sp>
      <p:sp>
        <p:nvSpPr>
          <p:cNvPr id="40" name="TextBox 40"/>
          <p:cNvSpPr txBox="1"/>
          <p:nvPr/>
        </p:nvSpPr>
        <p:spPr>
          <a:xfrm>
            <a:off x="696913" y="3543041"/>
            <a:ext cx="3552818" cy="3038909"/>
          </a:xfrm>
          <a:prstGeom prst="rect">
            <a:avLst/>
          </a:prstGeom>
        </p:spPr>
        <p:txBody>
          <a:bodyPr wrap="square" lIns="0" tIns="0" rIns="0" bIns="0" rtlCol="0" anchor="t">
            <a:spAutoFit/>
          </a:bodyPr>
          <a:lstStyle/>
          <a:p>
            <a:pPr>
              <a:lnSpc>
                <a:spcPts val="1917"/>
              </a:lnSpc>
            </a:pPr>
            <a:r>
              <a:rPr lang="en-US" sz="1600" b="1" dirty="0">
                <a:solidFill>
                  <a:srgbClr val="000000"/>
                </a:solidFill>
                <a:ea typeface="Carlito Bold"/>
                <a:cs typeface="Carlito Bold"/>
                <a:sym typeface="Carlito Bold"/>
              </a:rPr>
              <a:t>Lesson Activity - Teacher Notes</a:t>
            </a:r>
          </a:p>
          <a:p>
            <a:pPr>
              <a:lnSpc>
                <a:spcPts val="1680"/>
              </a:lnSpc>
            </a:pPr>
            <a:r>
              <a:rPr lang="en-US" sz="1600" dirty="0">
                <a:solidFill>
                  <a:srgbClr val="000000"/>
                </a:solidFill>
                <a:ea typeface="Carlito"/>
                <a:cs typeface="Carlito"/>
                <a:sym typeface="Carlito"/>
              </a:rPr>
              <a:t>This classroom activity will help students explore and understand more about this job role.</a:t>
            </a:r>
          </a:p>
          <a:p>
            <a:pPr>
              <a:lnSpc>
                <a:spcPts val="1680"/>
              </a:lnSpc>
            </a:pPr>
            <a:endParaRPr lang="en-US" sz="1600" dirty="0">
              <a:solidFill>
                <a:srgbClr val="000000"/>
              </a:solidFill>
              <a:ea typeface="Carlito"/>
              <a:cs typeface="Carlito"/>
              <a:sym typeface="Carlito"/>
            </a:endParaRPr>
          </a:p>
          <a:p>
            <a:pPr marL="259082" lvl="1" indent="-129541">
              <a:lnSpc>
                <a:spcPts val="1680"/>
              </a:lnSpc>
              <a:buAutoNum type="arabicPeriod"/>
            </a:pPr>
            <a:r>
              <a:rPr lang="en-US" sz="1600" dirty="0">
                <a:solidFill>
                  <a:srgbClr val="000000"/>
                </a:solidFill>
                <a:ea typeface="Carlito"/>
                <a:cs typeface="Carlito"/>
                <a:sym typeface="Carlito"/>
              </a:rPr>
              <a:t>Play the short video from the front (5 mins) </a:t>
            </a:r>
          </a:p>
          <a:p>
            <a:pPr marL="259082" lvl="1" indent="-129541">
              <a:lnSpc>
                <a:spcPts val="1680"/>
              </a:lnSpc>
              <a:buAutoNum type="arabicPeriod"/>
            </a:pPr>
            <a:r>
              <a:rPr lang="en-US" sz="1600" dirty="0">
                <a:solidFill>
                  <a:srgbClr val="000000"/>
                </a:solidFill>
                <a:ea typeface="Carlito"/>
                <a:cs typeface="Carlito"/>
                <a:sym typeface="Carlito"/>
              </a:rPr>
              <a:t>Students explore key information on the relevant Hot Job poster or</a:t>
            </a:r>
            <a:r>
              <a:rPr lang="en-US" sz="1600" b="1" dirty="0">
                <a:solidFill>
                  <a:srgbClr val="000000"/>
                </a:solidFill>
                <a:ea typeface="Carlito Bold"/>
                <a:cs typeface="Carlito Bold"/>
                <a:sym typeface="Carlito Bold"/>
              </a:rPr>
              <a:t> </a:t>
            </a:r>
            <a:r>
              <a:rPr lang="en-US" sz="1600" b="1" u="sng" dirty="0">
                <a:solidFill>
                  <a:srgbClr val="0072BA"/>
                </a:solidFill>
                <a:ea typeface="Carlito Bold"/>
                <a:cs typeface="Carlito Bold"/>
                <a:sym typeface="Carlito Bold"/>
                <a:hlinkClick r:id="rId16" tooltip="https://www.careerpilot.org.uk/job-sectors/medical/job-profile/hospital-doctor"/>
              </a:rPr>
              <a:t>job profile</a:t>
            </a:r>
            <a:r>
              <a:rPr lang="en-US" sz="1600" dirty="0">
                <a:solidFill>
                  <a:srgbClr val="0072BA"/>
                </a:solidFill>
                <a:ea typeface="Carlito"/>
                <a:cs typeface="Carlito"/>
                <a:sym typeface="Carlito"/>
              </a:rPr>
              <a:t> </a:t>
            </a:r>
            <a:r>
              <a:rPr lang="en-US" sz="1600" dirty="0">
                <a:solidFill>
                  <a:srgbClr val="000000"/>
                </a:solidFill>
                <a:ea typeface="Carlito"/>
                <a:cs typeface="Carlito"/>
                <a:sym typeface="Carlito"/>
              </a:rPr>
              <a:t>on Careerpilot (5 mins)</a:t>
            </a:r>
          </a:p>
          <a:p>
            <a:pPr marL="259082" lvl="1" indent="-129541">
              <a:lnSpc>
                <a:spcPts val="1680"/>
              </a:lnSpc>
              <a:buAutoNum type="arabicPeriod"/>
            </a:pPr>
            <a:r>
              <a:rPr lang="en-US" sz="1600" dirty="0">
                <a:solidFill>
                  <a:srgbClr val="000000"/>
                </a:solidFill>
                <a:ea typeface="Carlito"/>
                <a:cs typeface="Carlito"/>
                <a:sym typeface="Carlito"/>
              </a:rPr>
              <a:t>Use prompt questions to discuss and feedback in pairs or as a class (5-10 mins)</a:t>
            </a:r>
          </a:p>
          <a:p>
            <a:pPr>
              <a:lnSpc>
                <a:spcPts val="1262"/>
              </a:lnSpc>
            </a:pPr>
            <a:endParaRPr lang="en-US" sz="1600" dirty="0">
              <a:solidFill>
                <a:srgbClr val="000000"/>
              </a:solidFill>
              <a:ea typeface="Carlito"/>
              <a:cs typeface="Carlito"/>
              <a:sym typeface="Carlito"/>
            </a:endParaRPr>
          </a:p>
        </p:txBody>
      </p:sp>
      <p:sp>
        <p:nvSpPr>
          <p:cNvPr id="41" name="TextBox 41"/>
          <p:cNvSpPr txBox="1"/>
          <p:nvPr/>
        </p:nvSpPr>
        <p:spPr>
          <a:xfrm>
            <a:off x="8576721" y="1499605"/>
            <a:ext cx="1530450" cy="574966"/>
          </a:xfrm>
          <a:prstGeom prst="rect">
            <a:avLst/>
          </a:prstGeom>
        </p:spPr>
        <p:txBody>
          <a:bodyPr wrap="square" lIns="0" tIns="0" rIns="0" bIns="0" rtlCol="0" anchor="t">
            <a:spAutoFit/>
          </a:bodyPr>
          <a:lstStyle/>
          <a:p>
            <a:pPr>
              <a:lnSpc>
                <a:spcPts val="2239"/>
              </a:lnSpc>
            </a:pPr>
            <a:r>
              <a:rPr lang="en-US" sz="2400" b="1" u="sng" dirty="0">
                <a:solidFill>
                  <a:srgbClr val="FFFFFF"/>
                </a:solidFill>
                <a:latin typeface="Carlito Bold"/>
                <a:ea typeface="Carlito Bold"/>
                <a:cs typeface="Carlito Bold"/>
                <a:sym typeface="Carlito Bold"/>
                <a:hlinkClick r:id="rId16" tooltip="https://www.careerpilot.org.uk/job-sectors/medical/job-profile/hospital-doctor"/>
              </a:rPr>
              <a:t>Explore the job profile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749" y="339986"/>
            <a:ext cx="13455171" cy="6520410"/>
            <a:chOff x="0" y="0"/>
            <a:chExt cx="6164582" cy="3729763"/>
          </a:xfrm>
        </p:grpSpPr>
        <p:sp>
          <p:nvSpPr>
            <p:cNvPr id="3" name="Freeform 3"/>
            <p:cNvSpPr/>
            <p:nvPr/>
          </p:nvSpPr>
          <p:spPr>
            <a:xfrm>
              <a:off x="0" y="0"/>
              <a:ext cx="6164582" cy="3729763"/>
            </a:xfrm>
            <a:custGeom>
              <a:avLst/>
              <a:gdLst/>
              <a:ahLst/>
              <a:cxnLst/>
              <a:rect l="l" t="t" r="r" b="b"/>
              <a:pathLst>
                <a:path w="6164582" h="3729763">
                  <a:moveTo>
                    <a:pt x="0" y="0"/>
                  </a:moveTo>
                  <a:lnTo>
                    <a:pt x="6164582" y="0"/>
                  </a:lnTo>
                  <a:lnTo>
                    <a:pt x="6164582" y="3729763"/>
                  </a:lnTo>
                  <a:lnTo>
                    <a:pt x="0" y="3729763"/>
                  </a:lnTo>
                  <a:close/>
                </a:path>
              </a:pathLst>
            </a:custGeom>
            <a:solidFill>
              <a:srgbClr val="C3E0E5"/>
            </a:solidFill>
          </p:spPr>
          <p:txBody>
            <a:bodyPr/>
            <a:lstStyle/>
            <a:p>
              <a:endParaRPr lang="en-GB"/>
            </a:p>
          </p:txBody>
        </p:sp>
      </p:grpSp>
      <p:grpSp>
        <p:nvGrpSpPr>
          <p:cNvPr id="4" name="Group 4"/>
          <p:cNvGrpSpPr/>
          <p:nvPr/>
        </p:nvGrpSpPr>
        <p:grpSpPr>
          <a:xfrm>
            <a:off x="-21746" y="2645"/>
            <a:ext cx="13455171" cy="1060358"/>
            <a:chOff x="0" y="0"/>
            <a:chExt cx="4830203" cy="477676"/>
          </a:xfrm>
        </p:grpSpPr>
        <p:sp>
          <p:nvSpPr>
            <p:cNvPr id="5" name="Freeform 5"/>
            <p:cNvSpPr/>
            <p:nvPr/>
          </p:nvSpPr>
          <p:spPr>
            <a:xfrm>
              <a:off x="0" y="0"/>
              <a:ext cx="4830204" cy="477676"/>
            </a:xfrm>
            <a:custGeom>
              <a:avLst/>
              <a:gdLst/>
              <a:ahLst/>
              <a:cxnLst/>
              <a:rect l="l" t="t" r="r" b="b"/>
              <a:pathLst>
                <a:path w="4830204" h="477676">
                  <a:moveTo>
                    <a:pt x="0" y="0"/>
                  </a:moveTo>
                  <a:lnTo>
                    <a:pt x="4830204" y="0"/>
                  </a:lnTo>
                  <a:lnTo>
                    <a:pt x="4830204" y="477676"/>
                  </a:lnTo>
                  <a:lnTo>
                    <a:pt x="0" y="477676"/>
                  </a:lnTo>
                  <a:close/>
                </a:path>
              </a:pathLst>
            </a:custGeom>
            <a:solidFill>
              <a:srgbClr val="0072BA"/>
            </a:solidFill>
          </p:spPr>
          <p:txBody>
            <a:bodyPr/>
            <a:lstStyle/>
            <a:p>
              <a:endParaRPr lang="en-GB"/>
            </a:p>
          </p:txBody>
        </p:sp>
        <p:sp>
          <p:nvSpPr>
            <p:cNvPr id="6" name="TextBox 6"/>
            <p:cNvSpPr txBox="1"/>
            <p:nvPr/>
          </p:nvSpPr>
          <p:spPr>
            <a:xfrm>
              <a:off x="0" y="-19050"/>
              <a:ext cx="4830203" cy="496726"/>
            </a:xfrm>
            <a:prstGeom prst="rect">
              <a:avLst/>
            </a:prstGeom>
          </p:spPr>
          <p:txBody>
            <a:bodyPr lIns="29700" tIns="29700" rIns="29700" bIns="29700" rtlCol="0" anchor="ctr"/>
            <a:lstStyle/>
            <a:p>
              <a:pPr algn="ctr">
                <a:lnSpc>
                  <a:spcPts val="1334"/>
                </a:lnSpc>
              </a:pPr>
              <a:endParaRPr/>
            </a:p>
          </p:txBody>
        </p:sp>
      </p:grpSp>
      <p:grpSp>
        <p:nvGrpSpPr>
          <p:cNvPr id="7" name="Group 7"/>
          <p:cNvGrpSpPr/>
          <p:nvPr/>
        </p:nvGrpSpPr>
        <p:grpSpPr>
          <a:xfrm>
            <a:off x="7875852" y="1413301"/>
            <a:ext cx="4251060" cy="2889036"/>
            <a:chOff x="0" y="0"/>
            <a:chExt cx="1797667" cy="1301469"/>
          </a:xfrm>
        </p:grpSpPr>
        <p:sp>
          <p:nvSpPr>
            <p:cNvPr id="8" name="Freeform 8"/>
            <p:cNvSpPr/>
            <p:nvPr/>
          </p:nvSpPr>
          <p:spPr>
            <a:xfrm>
              <a:off x="0" y="0"/>
              <a:ext cx="1797667" cy="1301469"/>
            </a:xfrm>
            <a:custGeom>
              <a:avLst/>
              <a:gdLst/>
              <a:ahLst/>
              <a:cxnLst/>
              <a:rect l="l" t="t" r="r" b="b"/>
              <a:pathLst>
                <a:path w="1797667" h="1301469">
                  <a:moveTo>
                    <a:pt x="58202" y="0"/>
                  </a:moveTo>
                  <a:lnTo>
                    <a:pt x="1739465" y="0"/>
                  </a:lnTo>
                  <a:cubicBezTo>
                    <a:pt x="1754901" y="0"/>
                    <a:pt x="1769705" y="6132"/>
                    <a:pt x="1780620" y="17047"/>
                  </a:cubicBezTo>
                  <a:cubicBezTo>
                    <a:pt x="1791535" y="27962"/>
                    <a:pt x="1797667" y="42766"/>
                    <a:pt x="1797667" y="58202"/>
                  </a:cubicBezTo>
                  <a:lnTo>
                    <a:pt x="1797667" y="1243267"/>
                  </a:lnTo>
                  <a:cubicBezTo>
                    <a:pt x="1797667" y="1258703"/>
                    <a:pt x="1791535" y="1273507"/>
                    <a:pt x="1780620" y="1284422"/>
                  </a:cubicBezTo>
                  <a:cubicBezTo>
                    <a:pt x="1769705" y="1295337"/>
                    <a:pt x="1754901" y="1301469"/>
                    <a:pt x="1739465" y="1301469"/>
                  </a:cubicBezTo>
                  <a:lnTo>
                    <a:pt x="58202" y="1301469"/>
                  </a:lnTo>
                  <a:cubicBezTo>
                    <a:pt x="42766" y="1301469"/>
                    <a:pt x="27962" y="1295337"/>
                    <a:pt x="17047" y="1284422"/>
                  </a:cubicBezTo>
                  <a:cubicBezTo>
                    <a:pt x="6132" y="1273507"/>
                    <a:pt x="0" y="1258703"/>
                    <a:pt x="0" y="1243267"/>
                  </a:cubicBezTo>
                  <a:lnTo>
                    <a:pt x="0" y="58202"/>
                  </a:lnTo>
                  <a:cubicBezTo>
                    <a:pt x="0" y="42766"/>
                    <a:pt x="6132" y="27962"/>
                    <a:pt x="17047" y="17047"/>
                  </a:cubicBezTo>
                  <a:cubicBezTo>
                    <a:pt x="27962" y="6132"/>
                    <a:pt x="42766" y="0"/>
                    <a:pt x="58202" y="0"/>
                  </a:cubicBezTo>
                  <a:close/>
                </a:path>
              </a:pathLst>
            </a:custGeom>
            <a:solidFill>
              <a:srgbClr val="0072BA">
                <a:alpha val="49804"/>
              </a:srgbClr>
            </a:solidFill>
          </p:spPr>
          <p:txBody>
            <a:bodyPr/>
            <a:lstStyle/>
            <a:p>
              <a:endParaRPr lang="en-GB"/>
            </a:p>
          </p:txBody>
        </p:sp>
        <p:sp>
          <p:nvSpPr>
            <p:cNvPr id="9" name="TextBox 9"/>
            <p:cNvSpPr txBox="1"/>
            <p:nvPr/>
          </p:nvSpPr>
          <p:spPr>
            <a:xfrm>
              <a:off x="0" y="-19050"/>
              <a:ext cx="1797667" cy="1320519"/>
            </a:xfrm>
            <a:prstGeom prst="rect">
              <a:avLst/>
            </a:prstGeom>
          </p:spPr>
          <p:txBody>
            <a:bodyPr lIns="29700" tIns="29700" rIns="29700" bIns="29700" rtlCol="0" anchor="ctr"/>
            <a:lstStyle/>
            <a:p>
              <a:pPr algn="ctr">
                <a:lnSpc>
                  <a:spcPts val="1334"/>
                </a:lnSpc>
              </a:pPr>
              <a:endParaRPr/>
            </a:p>
          </p:txBody>
        </p:sp>
      </p:grpSp>
      <p:grpSp>
        <p:nvGrpSpPr>
          <p:cNvPr id="10" name="Group 10"/>
          <p:cNvGrpSpPr/>
          <p:nvPr/>
        </p:nvGrpSpPr>
        <p:grpSpPr>
          <a:xfrm>
            <a:off x="4613034" y="4445690"/>
            <a:ext cx="7513878" cy="2088147"/>
            <a:chOff x="0" y="0"/>
            <a:chExt cx="3267521" cy="940680"/>
          </a:xfrm>
        </p:grpSpPr>
        <p:sp>
          <p:nvSpPr>
            <p:cNvPr id="11" name="Freeform 11"/>
            <p:cNvSpPr/>
            <p:nvPr/>
          </p:nvSpPr>
          <p:spPr>
            <a:xfrm>
              <a:off x="0" y="0"/>
              <a:ext cx="3267521" cy="940680"/>
            </a:xfrm>
            <a:custGeom>
              <a:avLst/>
              <a:gdLst/>
              <a:ahLst/>
              <a:cxnLst/>
              <a:rect l="l" t="t" r="r" b="b"/>
              <a:pathLst>
                <a:path w="3267521" h="940680">
                  <a:moveTo>
                    <a:pt x="32021" y="0"/>
                  </a:moveTo>
                  <a:lnTo>
                    <a:pt x="3235500" y="0"/>
                  </a:lnTo>
                  <a:cubicBezTo>
                    <a:pt x="3253184" y="0"/>
                    <a:pt x="3267521" y="14336"/>
                    <a:pt x="3267521" y="32021"/>
                  </a:cubicBezTo>
                  <a:lnTo>
                    <a:pt x="3267521" y="908659"/>
                  </a:lnTo>
                  <a:cubicBezTo>
                    <a:pt x="3267521" y="917152"/>
                    <a:pt x="3264147" y="925296"/>
                    <a:pt x="3258142" y="931301"/>
                  </a:cubicBezTo>
                  <a:cubicBezTo>
                    <a:pt x="3252137" y="937306"/>
                    <a:pt x="3243992" y="940680"/>
                    <a:pt x="3235500" y="940680"/>
                  </a:cubicBezTo>
                  <a:lnTo>
                    <a:pt x="32021" y="940680"/>
                  </a:lnTo>
                  <a:cubicBezTo>
                    <a:pt x="23528" y="940680"/>
                    <a:pt x="15384" y="937306"/>
                    <a:pt x="9379" y="931301"/>
                  </a:cubicBezTo>
                  <a:cubicBezTo>
                    <a:pt x="3374" y="925296"/>
                    <a:pt x="0" y="917152"/>
                    <a:pt x="0" y="908659"/>
                  </a:cubicBezTo>
                  <a:lnTo>
                    <a:pt x="0" y="32021"/>
                  </a:lnTo>
                  <a:cubicBezTo>
                    <a:pt x="0" y="23528"/>
                    <a:pt x="3374" y="15384"/>
                    <a:pt x="9379" y="9379"/>
                  </a:cubicBezTo>
                  <a:cubicBezTo>
                    <a:pt x="15384" y="3374"/>
                    <a:pt x="23528" y="0"/>
                    <a:pt x="32021" y="0"/>
                  </a:cubicBezTo>
                  <a:close/>
                </a:path>
              </a:pathLst>
            </a:custGeom>
            <a:solidFill>
              <a:srgbClr val="0072BA">
                <a:alpha val="49804"/>
              </a:srgbClr>
            </a:solidFill>
          </p:spPr>
          <p:txBody>
            <a:bodyPr/>
            <a:lstStyle/>
            <a:p>
              <a:endParaRPr lang="en-GB"/>
            </a:p>
          </p:txBody>
        </p:sp>
        <p:sp>
          <p:nvSpPr>
            <p:cNvPr id="12" name="TextBox 12"/>
            <p:cNvSpPr txBox="1"/>
            <p:nvPr/>
          </p:nvSpPr>
          <p:spPr>
            <a:xfrm>
              <a:off x="0" y="-19050"/>
              <a:ext cx="3267521" cy="959730"/>
            </a:xfrm>
            <a:prstGeom prst="rect">
              <a:avLst/>
            </a:prstGeom>
          </p:spPr>
          <p:txBody>
            <a:bodyPr lIns="29700" tIns="29700" rIns="29700" bIns="29700" rtlCol="0" anchor="ctr"/>
            <a:lstStyle/>
            <a:p>
              <a:pPr algn="ctr">
                <a:lnSpc>
                  <a:spcPts val="1334"/>
                </a:lnSpc>
              </a:pPr>
              <a:endParaRPr/>
            </a:p>
          </p:txBody>
        </p:sp>
      </p:grpSp>
      <p:grpSp>
        <p:nvGrpSpPr>
          <p:cNvPr id="13" name="Group 13"/>
          <p:cNvGrpSpPr/>
          <p:nvPr/>
        </p:nvGrpSpPr>
        <p:grpSpPr>
          <a:xfrm>
            <a:off x="4613034" y="1411175"/>
            <a:ext cx="3140765" cy="2889036"/>
            <a:chOff x="0" y="0"/>
            <a:chExt cx="1414869" cy="1301469"/>
          </a:xfrm>
        </p:grpSpPr>
        <p:sp>
          <p:nvSpPr>
            <p:cNvPr id="14" name="Freeform 14">
              <a:hlinkClick r:id="rId2" tooltip="https://www.careerpilot.org.uk/stories/day-in-the-life-of-a-mental-health-nurse"/>
            </p:cNvPr>
            <p:cNvSpPr/>
            <p:nvPr/>
          </p:nvSpPr>
          <p:spPr>
            <a:xfrm>
              <a:off x="0" y="0"/>
              <a:ext cx="1414869" cy="1301469"/>
            </a:xfrm>
            <a:custGeom>
              <a:avLst/>
              <a:gdLst/>
              <a:ahLst/>
              <a:cxnLst/>
              <a:rect l="l" t="t" r="r" b="b"/>
              <a:pathLst>
                <a:path w="1414869" h="1301469">
                  <a:moveTo>
                    <a:pt x="73949" y="0"/>
                  </a:moveTo>
                  <a:lnTo>
                    <a:pt x="1340920" y="0"/>
                  </a:lnTo>
                  <a:cubicBezTo>
                    <a:pt x="1360533" y="0"/>
                    <a:pt x="1379342" y="7791"/>
                    <a:pt x="1393210" y="21659"/>
                  </a:cubicBezTo>
                  <a:cubicBezTo>
                    <a:pt x="1407078" y="35527"/>
                    <a:pt x="1414869" y="54337"/>
                    <a:pt x="1414869" y="73949"/>
                  </a:cubicBezTo>
                  <a:lnTo>
                    <a:pt x="1414869" y="1227520"/>
                  </a:lnTo>
                  <a:cubicBezTo>
                    <a:pt x="1414869" y="1268361"/>
                    <a:pt x="1381761" y="1301469"/>
                    <a:pt x="1340920" y="1301469"/>
                  </a:cubicBezTo>
                  <a:lnTo>
                    <a:pt x="73949" y="1301469"/>
                  </a:lnTo>
                  <a:cubicBezTo>
                    <a:pt x="33108" y="1301469"/>
                    <a:pt x="0" y="1268361"/>
                    <a:pt x="0" y="1227520"/>
                  </a:cubicBezTo>
                  <a:lnTo>
                    <a:pt x="0" y="73949"/>
                  </a:lnTo>
                  <a:cubicBezTo>
                    <a:pt x="0" y="33108"/>
                    <a:pt x="33108" y="0"/>
                    <a:pt x="73949" y="0"/>
                  </a:cubicBezTo>
                  <a:close/>
                </a:path>
              </a:pathLst>
            </a:custGeom>
            <a:solidFill>
              <a:srgbClr val="0072BA">
                <a:alpha val="49804"/>
              </a:srgbClr>
            </a:solidFill>
          </p:spPr>
          <p:txBody>
            <a:bodyPr/>
            <a:lstStyle/>
            <a:p>
              <a:endParaRPr lang="en-GB"/>
            </a:p>
          </p:txBody>
        </p:sp>
        <p:sp>
          <p:nvSpPr>
            <p:cNvPr id="15" name="TextBox 15"/>
            <p:cNvSpPr txBox="1"/>
            <p:nvPr/>
          </p:nvSpPr>
          <p:spPr>
            <a:xfrm>
              <a:off x="0" y="-19050"/>
              <a:ext cx="1414869" cy="1320519"/>
            </a:xfrm>
            <a:prstGeom prst="rect">
              <a:avLst/>
            </a:prstGeom>
          </p:spPr>
          <p:txBody>
            <a:bodyPr lIns="29700" tIns="29700" rIns="29700" bIns="29700" rtlCol="0" anchor="ctr"/>
            <a:lstStyle/>
            <a:p>
              <a:pPr algn="ctr">
                <a:lnSpc>
                  <a:spcPts val="1334"/>
                </a:lnSpc>
              </a:pPr>
              <a:endParaRPr/>
            </a:p>
          </p:txBody>
        </p:sp>
      </p:grpSp>
      <p:grpSp>
        <p:nvGrpSpPr>
          <p:cNvPr id="16" name="Group 16"/>
          <p:cNvGrpSpPr/>
          <p:nvPr/>
        </p:nvGrpSpPr>
        <p:grpSpPr>
          <a:xfrm>
            <a:off x="-141288" y="6860396"/>
            <a:ext cx="13716000" cy="699604"/>
            <a:chOff x="0" y="0"/>
            <a:chExt cx="6823208" cy="445728"/>
          </a:xfrm>
        </p:grpSpPr>
        <p:sp>
          <p:nvSpPr>
            <p:cNvPr id="17" name="Freeform 17"/>
            <p:cNvSpPr/>
            <p:nvPr/>
          </p:nvSpPr>
          <p:spPr>
            <a:xfrm>
              <a:off x="0" y="0"/>
              <a:ext cx="6823208"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18" name="TextBox 18"/>
            <p:cNvSpPr txBox="1"/>
            <p:nvPr/>
          </p:nvSpPr>
          <p:spPr>
            <a:xfrm>
              <a:off x="0" y="-19050"/>
              <a:ext cx="6823208" cy="464778"/>
            </a:xfrm>
            <a:prstGeom prst="rect">
              <a:avLst/>
            </a:prstGeom>
          </p:spPr>
          <p:txBody>
            <a:bodyPr lIns="14288" tIns="14288" rIns="14288" bIns="14288" rtlCol="0" anchor="ctr"/>
            <a:lstStyle/>
            <a:p>
              <a:pPr algn="ctr">
                <a:lnSpc>
                  <a:spcPts val="1381"/>
                </a:lnSpc>
              </a:pPr>
              <a:endParaRPr/>
            </a:p>
          </p:txBody>
        </p:sp>
      </p:grpSp>
      <p:sp>
        <p:nvSpPr>
          <p:cNvPr id="19" name="Freeform 19"/>
          <p:cNvSpPr/>
          <p:nvPr/>
        </p:nvSpPr>
        <p:spPr>
          <a:xfrm>
            <a:off x="264699" y="6987019"/>
            <a:ext cx="1518557" cy="355259"/>
          </a:xfrm>
          <a:custGeom>
            <a:avLst/>
            <a:gdLst/>
            <a:ahLst/>
            <a:cxnLst/>
            <a:rect l="l" t="t" r="r" b="b"/>
            <a:pathLst>
              <a:path w="1518557" h="355259">
                <a:moveTo>
                  <a:pt x="0" y="0"/>
                </a:moveTo>
                <a:lnTo>
                  <a:pt x="1518558" y="0"/>
                </a:lnTo>
                <a:lnTo>
                  <a:pt x="1518558" y="355258"/>
                </a:lnTo>
                <a:lnTo>
                  <a:pt x="0" y="355258"/>
                </a:lnTo>
                <a:lnTo>
                  <a:pt x="0" y="0"/>
                </a:lnTo>
                <a:close/>
              </a:path>
            </a:pathLst>
          </a:custGeom>
          <a:blipFill>
            <a:blip r:embed="rId3"/>
            <a:stretch>
              <a:fillRect/>
            </a:stretch>
          </a:blipFill>
        </p:spPr>
        <p:txBody>
          <a:bodyPr/>
          <a:lstStyle/>
          <a:p>
            <a:endParaRPr lang="en-GB"/>
          </a:p>
        </p:txBody>
      </p:sp>
      <p:sp>
        <p:nvSpPr>
          <p:cNvPr id="20" name="Freeform 20"/>
          <p:cNvSpPr/>
          <p:nvPr/>
        </p:nvSpPr>
        <p:spPr>
          <a:xfrm>
            <a:off x="4787561" y="1575805"/>
            <a:ext cx="483548" cy="483548"/>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1" name="Freeform 21"/>
          <p:cNvSpPr/>
          <p:nvPr/>
        </p:nvSpPr>
        <p:spPr>
          <a:xfrm>
            <a:off x="7997924" y="1575805"/>
            <a:ext cx="483548" cy="483548"/>
          </a:xfrm>
          <a:custGeom>
            <a:avLst/>
            <a:gdLst/>
            <a:ahLst/>
            <a:cxnLst/>
            <a:rect l="l" t="t" r="r" b="b"/>
            <a:pathLst>
              <a:path w="483548" h="483548">
                <a:moveTo>
                  <a:pt x="0" y="0"/>
                </a:moveTo>
                <a:lnTo>
                  <a:pt x="483547" y="0"/>
                </a:lnTo>
                <a:lnTo>
                  <a:pt x="483547" y="483548"/>
                </a:lnTo>
                <a:lnTo>
                  <a:pt x="0" y="483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2" name="Freeform 22"/>
          <p:cNvSpPr/>
          <p:nvPr/>
        </p:nvSpPr>
        <p:spPr>
          <a:xfrm>
            <a:off x="4787561" y="4633586"/>
            <a:ext cx="483548" cy="483548"/>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3" name="Group 23"/>
          <p:cNvGrpSpPr/>
          <p:nvPr/>
        </p:nvGrpSpPr>
        <p:grpSpPr>
          <a:xfrm>
            <a:off x="773112" y="3449292"/>
            <a:ext cx="3599983" cy="3084545"/>
            <a:chOff x="0" y="0"/>
            <a:chExt cx="1216408" cy="1389543"/>
          </a:xfrm>
        </p:grpSpPr>
        <p:sp>
          <p:nvSpPr>
            <p:cNvPr id="24" name="Freeform 24"/>
            <p:cNvSpPr/>
            <p:nvPr/>
          </p:nvSpPr>
          <p:spPr>
            <a:xfrm>
              <a:off x="0" y="0"/>
              <a:ext cx="1216408" cy="1389543"/>
            </a:xfrm>
            <a:custGeom>
              <a:avLst/>
              <a:gdLst/>
              <a:ahLst/>
              <a:cxnLst/>
              <a:rect l="l" t="t" r="r" b="b"/>
              <a:pathLst>
                <a:path w="1216408" h="1389543">
                  <a:moveTo>
                    <a:pt x="86015" y="0"/>
                  </a:moveTo>
                  <a:lnTo>
                    <a:pt x="1130393" y="0"/>
                  </a:lnTo>
                  <a:cubicBezTo>
                    <a:pt x="1153206" y="0"/>
                    <a:pt x="1175084" y="9062"/>
                    <a:pt x="1191215" y="25193"/>
                  </a:cubicBezTo>
                  <a:cubicBezTo>
                    <a:pt x="1207345" y="41324"/>
                    <a:pt x="1216408" y="63202"/>
                    <a:pt x="1216408" y="86015"/>
                  </a:cubicBezTo>
                  <a:lnTo>
                    <a:pt x="1216408" y="1303529"/>
                  </a:lnTo>
                  <a:cubicBezTo>
                    <a:pt x="1216408" y="1326341"/>
                    <a:pt x="1207345" y="1348219"/>
                    <a:pt x="1191215" y="1364350"/>
                  </a:cubicBezTo>
                  <a:cubicBezTo>
                    <a:pt x="1175084" y="1380481"/>
                    <a:pt x="1153206" y="1389543"/>
                    <a:pt x="1130393" y="1389543"/>
                  </a:cubicBezTo>
                  <a:lnTo>
                    <a:pt x="86015" y="1389543"/>
                  </a:lnTo>
                  <a:cubicBezTo>
                    <a:pt x="63202" y="1389543"/>
                    <a:pt x="41324" y="1380481"/>
                    <a:pt x="25193" y="1364350"/>
                  </a:cubicBezTo>
                  <a:cubicBezTo>
                    <a:pt x="9062" y="1348219"/>
                    <a:pt x="0" y="1326341"/>
                    <a:pt x="0" y="1303529"/>
                  </a:cubicBezTo>
                  <a:lnTo>
                    <a:pt x="0" y="86015"/>
                  </a:lnTo>
                  <a:cubicBezTo>
                    <a:pt x="0" y="63202"/>
                    <a:pt x="9062" y="41324"/>
                    <a:pt x="25193" y="25193"/>
                  </a:cubicBezTo>
                  <a:cubicBezTo>
                    <a:pt x="41324" y="9062"/>
                    <a:pt x="63202" y="0"/>
                    <a:pt x="86015" y="0"/>
                  </a:cubicBezTo>
                  <a:close/>
                </a:path>
              </a:pathLst>
            </a:custGeom>
            <a:solidFill>
              <a:srgbClr val="EEEEEE"/>
            </a:solidFill>
          </p:spPr>
          <p:txBody>
            <a:bodyPr/>
            <a:lstStyle/>
            <a:p>
              <a:endParaRPr lang="en-GB"/>
            </a:p>
          </p:txBody>
        </p:sp>
        <p:sp>
          <p:nvSpPr>
            <p:cNvPr id="25" name="TextBox 25"/>
            <p:cNvSpPr txBox="1"/>
            <p:nvPr/>
          </p:nvSpPr>
          <p:spPr>
            <a:xfrm>
              <a:off x="0" y="-19050"/>
              <a:ext cx="1216408" cy="1408593"/>
            </a:xfrm>
            <a:prstGeom prst="rect">
              <a:avLst/>
            </a:prstGeom>
          </p:spPr>
          <p:txBody>
            <a:bodyPr lIns="29700" tIns="29700" rIns="29700" bIns="29700" rtlCol="0" anchor="ctr"/>
            <a:lstStyle/>
            <a:p>
              <a:pPr algn="ctr">
                <a:lnSpc>
                  <a:spcPts val="1334"/>
                </a:lnSpc>
              </a:pPr>
              <a:endParaRPr/>
            </a:p>
          </p:txBody>
        </p:sp>
      </p:grpSp>
      <p:sp>
        <p:nvSpPr>
          <p:cNvPr id="26" name="Freeform 26"/>
          <p:cNvSpPr/>
          <p:nvPr/>
        </p:nvSpPr>
        <p:spPr>
          <a:xfrm>
            <a:off x="169621" y="101434"/>
            <a:ext cx="1017997" cy="894502"/>
          </a:xfrm>
          <a:custGeom>
            <a:avLst/>
            <a:gdLst/>
            <a:ahLst/>
            <a:cxnLst/>
            <a:rect l="l" t="t" r="r" b="b"/>
            <a:pathLst>
              <a:path w="1017997" h="894502">
                <a:moveTo>
                  <a:pt x="0" y="0"/>
                </a:moveTo>
                <a:lnTo>
                  <a:pt x="1017996" y="0"/>
                </a:lnTo>
                <a:lnTo>
                  <a:pt x="1017996" y="894502"/>
                </a:lnTo>
                <a:lnTo>
                  <a:pt x="0" y="894502"/>
                </a:lnTo>
                <a:lnTo>
                  <a:pt x="0" y="0"/>
                </a:lnTo>
                <a:close/>
              </a:path>
            </a:pathLst>
          </a:custGeom>
          <a:blipFill>
            <a:blip r:embed="rId10"/>
            <a:stretch>
              <a:fillRect/>
            </a:stretch>
          </a:blipFill>
        </p:spPr>
        <p:txBody>
          <a:bodyPr/>
          <a:lstStyle/>
          <a:p>
            <a:endParaRPr lang="en-GB"/>
          </a:p>
        </p:txBody>
      </p:sp>
      <p:pic>
        <p:nvPicPr>
          <p:cNvPr id="27" name="Picture 27"/>
          <p:cNvPicPr>
            <a:picLocks noChangeAspect="1"/>
          </p:cNvPicPr>
          <p:nvPr/>
        </p:nvPicPr>
        <p:blipFill>
          <a:blip r:embed="rId11"/>
          <a:stretch>
            <a:fillRect/>
          </a:stretch>
        </p:blipFill>
        <p:spPr>
          <a:xfrm>
            <a:off x="12275702" y="7002"/>
            <a:ext cx="1056001" cy="1056001"/>
          </a:xfrm>
          <a:prstGeom prst="rect">
            <a:avLst/>
          </a:prstGeom>
        </p:spPr>
      </p:pic>
      <p:sp>
        <p:nvSpPr>
          <p:cNvPr id="28" name="Freeform 28">
            <a:hlinkClick r:id="rId2" tooltip="https://www.careerpilot.org.uk/stories/day-in-the-life-of-a-mental-health-nurse"/>
          </p:cNvPr>
          <p:cNvSpPr/>
          <p:nvPr/>
        </p:nvSpPr>
        <p:spPr>
          <a:xfrm>
            <a:off x="4856726" y="2699787"/>
            <a:ext cx="2653380" cy="1485893"/>
          </a:xfrm>
          <a:custGeom>
            <a:avLst/>
            <a:gdLst/>
            <a:ahLst/>
            <a:cxnLst/>
            <a:rect l="l" t="t" r="r" b="b"/>
            <a:pathLst>
              <a:path w="2653380" h="1485893">
                <a:moveTo>
                  <a:pt x="0" y="0"/>
                </a:moveTo>
                <a:lnTo>
                  <a:pt x="2653380" y="0"/>
                </a:lnTo>
                <a:lnTo>
                  <a:pt x="2653380" y="1485893"/>
                </a:lnTo>
                <a:lnTo>
                  <a:pt x="0" y="1485893"/>
                </a:lnTo>
                <a:lnTo>
                  <a:pt x="0" y="0"/>
                </a:lnTo>
                <a:close/>
              </a:path>
            </a:pathLst>
          </a:custGeom>
          <a:blipFill>
            <a:blip r:embed="rId12"/>
            <a:stretch>
              <a:fillRect/>
            </a:stretch>
          </a:blipFill>
          <a:ln w="38100" cap="sq">
            <a:solidFill>
              <a:srgbClr val="000000"/>
            </a:solidFill>
            <a:prstDash val="solid"/>
            <a:miter/>
          </a:ln>
        </p:spPr>
        <p:txBody>
          <a:bodyPr/>
          <a:lstStyle/>
          <a:p>
            <a:endParaRPr lang="en-GB"/>
          </a:p>
        </p:txBody>
      </p:sp>
      <p:sp>
        <p:nvSpPr>
          <p:cNvPr id="29" name="Freeform 29"/>
          <p:cNvSpPr/>
          <p:nvPr/>
        </p:nvSpPr>
        <p:spPr>
          <a:xfrm>
            <a:off x="8257075" y="2432484"/>
            <a:ext cx="2631181" cy="1539241"/>
          </a:xfrm>
          <a:custGeom>
            <a:avLst/>
            <a:gdLst/>
            <a:ahLst/>
            <a:cxnLst/>
            <a:rect l="l" t="t" r="r" b="b"/>
            <a:pathLst>
              <a:path w="2631181" h="1539241">
                <a:moveTo>
                  <a:pt x="0" y="0"/>
                </a:moveTo>
                <a:lnTo>
                  <a:pt x="2631181" y="0"/>
                </a:lnTo>
                <a:lnTo>
                  <a:pt x="2631181" y="1539241"/>
                </a:lnTo>
                <a:lnTo>
                  <a:pt x="0" y="1539241"/>
                </a:lnTo>
                <a:lnTo>
                  <a:pt x="0" y="0"/>
                </a:lnTo>
                <a:close/>
              </a:path>
            </a:pathLst>
          </a:custGeom>
          <a:blipFill>
            <a:blip r:embed="rId13"/>
            <a:stretch>
              <a:fillRect/>
            </a:stretch>
          </a:blipFill>
        </p:spPr>
        <p:txBody>
          <a:bodyPr/>
          <a:lstStyle/>
          <a:p>
            <a:endParaRPr lang="en-GB"/>
          </a:p>
        </p:txBody>
      </p:sp>
      <p:sp>
        <p:nvSpPr>
          <p:cNvPr id="30" name="Freeform 30"/>
          <p:cNvSpPr/>
          <p:nvPr/>
        </p:nvSpPr>
        <p:spPr>
          <a:xfrm>
            <a:off x="7877624" y="2365109"/>
            <a:ext cx="3155465" cy="1756731"/>
          </a:xfrm>
          <a:custGeom>
            <a:avLst/>
            <a:gdLst/>
            <a:ahLst/>
            <a:cxnLst/>
            <a:rect l="l" t="t" r="r" b="b"/>
            <a:pathLst>
              <a:path w="3155465" h="1756731">
                <a:moveTo>
                  <a:pt x="0" y="0"/>
                </a:moveTo>
                <a:lnTo>
                  <a:pt x="3155464" y="0"/>
                </a:lnTo>
                <a:lnTo>
                  <a:pt x="3155464" y="1756731"/>
                </a:lnTo>
                <a:lnTo>
                  <a:pt x="0" y="1756731"/>
                </a:lnTo>
                <a:lnTo>
                  <a:pt x="0" y="0"/>
                </a:lnTo>
                <a:close/>
              </a:path>
            </a:pathLst>
          </a:custGeom>
          <a:blipFill>
            <a:blip r:embed="rId14"/>
            <a:stretch>
              <a:fillRect t="-1079" b="-1079"/>
            </a:stretch>
          </a:blipFill>
        </p:spPr>
        <p:txBody>
          <a:bodyPr/>
          <a:lstStyle/>
          <a:p>
            <a:endParaRPr lang="en-GB"/>
          </a:p>
        </p:txBody>
      </p:sp>
      <p:sp>
        <p:nvSpPr>
          <p:cNvPr id="31" name="Freeform 31"/>
          <p:cNvSpPr/>
          <p:nvPr/>
        </p:nvSpPr>
        <p:spPr>
          <a:xfrm>
            <a:off x="10153749" y="1547152"/>
            <a:ext cx="1890511" cy="2666435"/>
          </a:xfrm>
          <a:custGeom>
            <a:avLst/>
            <a:gdLst/>
            <a:ahLst/>
            <a:cxnLst/>
            <a:rect l="l" t="t" r="r" b="b"/>
            <a:pathLst>
              <a:path w="1890511" h="2666435">
                <a:moveTo>
                  <a:pt x="0" y="0"/>
                </a:moveTo>
                <a:lnTo>
                  <a:pt x="1890512" y="0"/>
                </a:lnTo>
                <a:lnTo>
                  <a:pt x="1890512" y="2666435"/>
                </a:lnTo>
                <a:lnTo>
                  <a:pt x="0" y="2666435"/>
                </a:lnTo>
                <a:lnTo>
                  <a:pt x="0" y="0"/>
                </a:lnTo>
                <a:close/>
              </a:path>
            </a:pathLst>
          </a:custGeom>
          <a:blipFill>
            <a:blip r:embed="rId15"/>
            <a:stretch>
              <a:fillRect/>
            </a:stretch>
          </a:blipFill>
        </p:spPr>
        <p:txBody>
          <a:bodyPr/>
          <a:lstStyle/>
          <a:p>
            <a:endParaRPr lang="en-GB"/>
          </a:p>
        </p:txBody>
      </p:sp>
      <p:sp>
        <p:nvSpPr>
          <p:cNvPr id="32" name="TextBox 32"/>
          <p:cNvSpPr txBox="1"/>
          <p:nvPr/>
        </p:nvSpPr>
        <p:spPr>
          <a:xfrm>
            <a:off x="6698480" y="3673291"/>
            <a:ext cx="35064" cy="3655"/>
          </a:xfrm>
          <a:prstGeom prst="rect">
            <a:avLst/>
          </a:prstGeom>
        </p:spPr>
        <p:txBody>
          <a:bodyPr lIns="0" tIns="0" rIns="0" bIns="0" rtlCol="0" anchor="t">
            <a:spAutoFit/>
          </a:bodyPr>
          <a:lstStyle/>
          <a:p>
            <a:pPr algn="ctr">
              <a:lnSpc>
                <a:spcPts val="39"/>
              </a:lnSpc>
            </a:pPr>
            <a:r>
              <a:rPr lang="en-US" sz="100">
                <a:solidFill>
                  <a:srgbClr val="000000"/>
                </a:solidFill>
                <a:ea typeface="Open Sans Light"/>
                <a:cs typeface="Open Sans Light"/>
                <a:sym typeface="Open Sans Light"/>
              </a:rPr>
              <a:t>Add a littl of body text</a:t>
            </a:r>
          </a:p>
        </p:txBody>
      </p:sp>
      <p:sp>
        <p:nvSpPr>
          <p:cNvPr id="33" name="TextBox 33"/>
          <p:cNvSpPr txBox="1"/>
          <p:nvPr/>
        </p:nvSpPr>
        <p:spPr>
          <a:xfrm>
            <a:off x="6694967" y="3673291"/>
            <a:ext cx="42090" cy="3719"/>
          </a:xfrm>
          <a:prstGeom prst="rect">
            <a:avLst/>
          </a:prstGeom>
        </p:spPr>
        <p:txBody>
          <a:bodyPr lIns="0" tIns="0" rIns="0" bIns="0" rtlCol="0" anchor="t">
            <a:spAutoFit/>
          </a:bodyPr>
          <a:lstStyle/>
          <a:p>
            <a:pPr algn="ctr">
              <a:lnSpc>
                <a:spcPts val="39"/>
              </a:lnSpc>
            </a:pPr>
            <a:r>
              <a:rPr lang="en-US" sz="100">
                <a:solidFill>
                  <a:srgbClr val="000000"/>
                </a:solidFill>
                <a:ea typeface="Open Sans Light"/>
                <a:cs typeface="Open Sans Light"/>
                <a:sym typeface="Open Sans Light"/>
              </a:rPr>
              <a:t>Add a little bit of body text</a:t>
            </a:r>
          </a:p>
        </p:txBody>
      </p:sp>
      <p:sp>
        <p:nvSpPr>
          <p:cNvPr id="34" name="TextBox 34"/>
          <p:cNvSpPr txBox="1"/>
          <p:nvPr/>
        </p:nvSpPr>
        <p:spPr>
          <a:xfrm>
            <a:off x="6694983" y="3673291"/>
            <a:ext cx="42058" cy="3719"/>
          </a:xfrm>
          <a:prstGeom prst="rect">
            <a:avLst/>
          </a:prstGeom>
        </p:spPr>
        <p:txBody>
          <a:bodyPr lIns="0" tIns="0" rIns="0" bIns="0" rtlCol="0" anchor="t">
            <a:spAutoFit/>
          </a:bodyPr>
          <a:lstStyle/>
          <a:p>
            <a:pPr algn="ctr">
              <a:lnSpc>
                <a:spcPts val="39"/>
              </a:lnSpc>
            </a:pPr>
            <a:r>
              <a:rPr lang="en-US" sz="100">
                <a:solidFill>
                  <a:srgbClr val="000000"/>
                </a:solidFill>
                <a:ea typeface="Open Sans Light"/>
                <a:cs typeface="Open Sans Light"/>
                <a:sym typeface="Open Sans Light"/>
              </a:rPr>
              <a:t>Add a little bit of body text</a:t>
            </a:r>
          </a:p>
        </p:txBody>
      </p:sp>
      <p:sp>
        <p:nvSpPr>
          <p:cNvPr id="35" name="TextBox 35"/>
          <p:cNvSpPr txBox="1"/>
          <p:nvPr/>
        </p:nvSpPr>
        <p:spPr>
          <a:xfrm>
            <a:off x="11212512" y="7078118"/>
            <a:ext cx="1956214" cy="264160"/>
          </a:xfrm>
          <a:prstGeom prst="rect">
            <a:avLst/>
          </a:prstGeom>
        </p:spPr>
        <p:txBody>
          <a:bodyPr lIns="0" tIns="0" rIns="0" bIns="0" rtlCol="0" anchor="t">
            <a:spAutoFit/>
          </a:bodyPr>
          <a:lstStyle/>
          <a:p>
            <a:pPr algn="ctr">
              <a:lnSpc>
                <a:spcPts val="2239"/>
              </a:lnSpc>
            </a:pPr>
            <a:r>
              <a:rPr lang="en-US" sz="1599" b="1" dirty="0">
                <a:solidFill>
                  <a:srgbClr val="337AB7"/>
                </a:solidFill>
                <a:latin typeface="Open Sans Bold"/>
                <a:ea typeface="Open Sans Bold"/>
                <a:cs typeface="Open Sans Bold"/>
                <a:sym typeface="Open Sans Bold"/>
              </a:rPr>
              <a:t>careerpilot.org.uk</a:t>
            </a:r>
          </a:p>
        </p:txBody>
      </p:sp>
      <p:sp>
        <p:nvSpPr>
          <p:cNvPr id="36" name="TextBox 36"/>
          <p:cNvSpPr txBox="1"/>
          <p:nvPr/>
        </p:nvSpPr>
        <p:spPr>
          <a:xfrm>
            <a:off x="5370676" y="1499605"/>
            <a:ext cx="2208467" cy="1139223"/>
          </a:xfrm>
          <a:prstGeom prst="rect">
            <a:avLst/>
          </a:prstGeom>
        </p:spPr>
        <p:txBody>
          <a:bodyPr lIns="0" tIns="0" rIns="0" bIns="0" rtlCol="0" anchor="t">
            <a:spAutoFit/>
          </a:bodyPr>
          <a:lstStyle/>
          <a:p>
            <a:pPr>
              <a:lnSpc>
                <a:spcPts val="2239"/>
              </a:lnSpc>
            </a:pPr>
            <a:r>
              <a:rPr lang="en-US" sz="2400" b="1" u="sng" dirty="0">
                <a:solidFill>
                  <a:srgbClr val="FFFFFF"/>
                </a:solidFill>
                <a:ea typeface="Carlito Bold"/>
                <a:cs typeface="Carlito Bold"/>
                <a:sym typeface="Carlito Bold"/>
                <a:hlinkClick r:id="rId2" tooltip="https://www.careerpilot.org.uk/stories/day-in-the-life-of-a-mental-health-nurse"/>
              </a:rPr>
              <a:t>Watch the video: </a:t>
            </a:r>
            <a:r>
              <a:rPr lang="en-US" sz="2400" u="sng" dirty="0">
                <a:solidFill>
                  <a:srgbClr val="FFFFFF"/>
                </a:solidFill>
                <a:ea typeface="Carlito Bold"/>
                <a:cs typeface="Carlito Bold"/>
                <a:sym typeface="Carlito Bold"/>
                <a:hlinkClick r:id="rId2" tooltip="https://www.careerpilot.org.uk/stories/day-in-the-life-of-a-mental-health-nurse"/>
              </a:rPr>
              <a:t>W</a:t>
            </a:r>
            <a:r>
              <a:rPr lang="en-US" sz="2400" u="sng" dirty="0">
                <a:solidFill>
                  <a:srgbClr val="FFFFFF"/>
                </a:solidFill>
                <a:ea typeface="Carlito"/>
                <a:cs typeface="Carlito"/>
                <a:sym typeface="Carlito"/>
                <a:hlinkClick r:id="rId2" tooltip="https://www.careerpilot.org.uk/stories/day-in-the-life-of-a-mental-health-nurse"/>
              </a:rPr>
              <a:t>orking as a Mental Health Nurse</a:t>
            </a:r>
          </a:p>
        </p:txBody>
      </p:sp>
      <p:sp>
        <p:nvSpPr>
          <p:cNvPr id="37" name="TextBox 37"/>
          <p:cNvSpPr txBox="1"/>
          <p:nvPr/>
        </p:nvSpPr>
        <p:spPr>
          <a:xfrm>
            <a:off x="5445636" y="4596870"/>
            <a:ext cx="6299036" cy="1795363"/>
          </a:xfrm>
          <a:prstGeom prst="rect">
            <a:avLst/>
          </a:prstGeom>
        </p:spPr>
        <p:txBody>
          <a:bodyPr wrap="square" lIns="0" tIns="0" rIns="0" bIns="0" rtlCol="0" anchor="t">
            <a:spAutoFit/>
          </a:bodyPr>
          <a:lstStyle/>
          <a:p>
            <a:pPr>
              <a:lnSpc>
                <a:spcPts val="2799"/>
              </a:lnSpc>
            </a:pPr>
            <a:r>
              <a:rPr lang="en-US" sz="2400" b="1" dirty="0">
                <a:ea typeface="Carlito Bold"/>
                <a:cs typeface="Carlito Bold"/>
                <a:sym typeface="Carlito Bold"/>
              </a:rPr>
              <a:t>Working in pairs or as a class discuss:</a:t>
            </a:r>
          </a:p>
          <a:p>
            <a:pPr marL="431799" lvl="1" indent="-215899">
              <a:lnSpc>
                <a:spcPts val="2799"/>
              </a:lnSpc>
              <a:buFont typeface="Arial"/>
              <a:buChar char="•"/>
            </a:pPr>
            <a:r>
              <a:rPr lang="en-US" sz="2400" dirty="0">
                <a:ea typeface="Carlito"/>
                <a:cs typeface="Carlito"/>
                <a:sym typeface="Carlito"/>
              </a:rPr>
              <a:t>List at least 5 skills you need to be an effective nurse. </a:t>
            </a:r>
          </a:p>
          <a:p>
            <a:pPr marL="431799" lvl="1" indent="-215899">
              <a:lnSpc>
                <a:spcPts val="2799"/>
              </a:lnSpc>
              <a:buFont typeface="Arial"/>
              <a:buChar char="•"/>
            </a:pPr>
            <a:r>
              <a:rPr lang="en-US" sz="2400" dirty="0">
                <a:ea typeface="Carlito"/>
                <a:cs typeface="Carlito"/>
                <a:sym typeface="Carlito"/>
              </a:rPr>
              <a:t>What different routes can you take to become a mental health nurse?</a:t>
            </a:r>
          </a:p>
        </p:txBody>
      </p:sp>
      <p:sp>
        <p:nvSpPr>
          <p:cNvPr id="38" name="TextBox 38"/>
          <p:cNvSpPr txBox="1"/>
          <p:nvPr/>
        </p:nvSpPr>
        <p:spPr>
          <a:xfrm>
            <a:off x="3187874" y="114762"/>
            <a:ext cx="7141263" cy="836124"/>
          </a:xfrm>
          <a:prstGeom prst="rect">
            <a:avLst/>
          </a:prstGeom>
        </p:spPr>
        <p:txBody>
          <a:bodyPr lIns="0" tIns="0" rIns="0" bIns="0" rtlCol="0" anchor="t">
            <a:spAutoFit/>
          </a:bodyPr>
          <a:lstStyle/>
          <a:p>
            <a:pPr algn="ctr">
              <a:lnSpc>
                <a:spcPts val="3415"/>
              </a:lnSpc>
            </a:pPr>
            <a:r>
              <a:rPr lang="en-US" sz="2455" b="1" dirty="0">
                <a:solidFill>
                  <a:srgbClr val="FFFFFF"/>
                </a:solidFill>
                <a:latin typeface="Open Sans Bold Bold"/>
                <a:ea typeface="Open Sans Bold Bold"/>
                <a:cs typeface="Open Sans Bold Bold"/>
                <a:sym typeface="Open Sans Bold Bold"/>
              </a:rPr>
              <a:t>Mental Health Nurse: </a:t>
            </a:r>
          </a:p>
          <a:p>
            <a:pPr algn="ctr">
              <a:lnSpc>
                <a:spcPts val="3415"/>
              </a:lnSpc>
            </a:pPr>
            <a:r>
              <a:rPr lang="en-US" sz="2455" b="1" dirty="0">
                <a:solidFill>
                  <a:srgbClr val="FFFFFF"/>
                </a:solidFill>
                <a:latin typeface="Open Sans Bold Bold"/>
                <a:ea typeface="Open Sans Bold Bold"/>
                <a:cs typeface="Open Sans Bold Bold"/>
                <a:sym typeface="Open Sans Bold Bold"/>
              </a:rPr>
              <a:t>Short Lesson Activity</a:t>
            </a:r>
          </a:p>
        </p:txBody>
      </p:sp>
      <p:sp>
        <p:nvSpPr>
          <p:cNvPr id="39" name="TextBox 39"/>
          <p:cNvSpPr txBox="1"/>
          <p:nvPr/>
        </p:nvSpPr>
        <p:spPr>
          <a:xfrm>
            <a:off x="773112" y="1490080"/>
            <a:ext cx="3716097" cy="1813958"/>
          </a:xfrm>
          <a:prstGeom prst="rect">
            <a:avLst/>
          </a:prstGeom>
        </p:spPr>
        <p:txBody>
          <a:bodyPr wrap="square" lIns="0" tIns="0" rIns="0" bIns="0" rtlCol="0" anchor="t">
            <a:spAutoFit/>
          </a:bodyPr>
          <a:lstStyle/>
          <a:p>
            <a:pPr>
              <a:lnSpc>
                <a:spcPts val="2783"/>
              </a:lnSpc>
            </a:pPr>
            <a:r>
              <a:rPr lang="en-US" sz="3200" b="1" dirty="0">
                <a:solidFill>
                  <a:srgbClr val="0072BA"/>
                </a:solidFill>
                <a:ea typeface="Carlito Bold"/>
                <a:cs typeface="Carlito Bold"/>
                <a:sym typeface="Carlito Bold"/>
              </a:rPr>
              <a:t>Mental health nurses work in hospitals and the community, to support people with mental health issues.</a:t>
            </a:r>
          </a:p>
        </p:txBody>
      </p:sp>
      <p:sp>
        <p:nvSpPr>
          <p:cNvPr id="40" name="TextBox 40"/>
          <p:cNvSpPr txBox="1"/>
          <p:nvPr/>
        </p:nvSpPr>
        <p:spPr>
          <a:xfrm>
            <a:off x="925513" y="3543041"/>
            <a:ext cx="3324218" cy="3038909"/>
          </a:xfrm>
          <a:prstGeom prst="rect">
            <a:avLst/>
          </a:prstGeom>
        </p:spPr>
        <p:txBody>
          <a:bodyPr wrap="square" lIns="0" tIns="0" rIns="0" bIns="0" rtlCol="0" anchor="t">
            <a:spAutoFit/>
          </a:bodyPr>
          <a:lstStyle/>
          <a:p>
            <a:pPr>
              <a:lnSpc>
                <a:spcPts val="1917"/>
              </a:lnSpc>
            </a:pPr>
            <a:r>
              <a:rPr lang="en-US" sz="1600" b="1" dirty="0">
                <a:solidFill>
                  <a:srgbClr val="000000"/>
                </a:solidFill>
                <a:ea typeface="Carlito Bold"/>
                <a:cs typeface="Carlito Bold"/>
                <a:sym typeface="Carlito Bold"/>
              </a:rPr>
              <a:t>Lesson Activity - Teacher Notes</a:t>
            </a:r>
          </a:p>
          <a:p>
            <a:pPr>
              <a:lnSpc>
                <a:spcPts val="1680"/>
              </a:lnSpc>
            </a:pPr>
            <a:r>
              <a:rPr lang="en-US" sz="1600" dirty="0">
                <a:solidFill>
                  <a:srgbClr val="000000"/>
                </a:solidFill>
                <a:ea typeface="Carlito"/>
                <a:cs typeface="Carlito"/>
                <a:sym typeface="Carlito"/>
              </a:rPr>
              <a:t>This classroom activity will help students explore and understand more about this job role.</a:t>
            </a:r>
          </a:p>
          <a:p>
            <a:pPr>
              <a:lnSpc>
                <a:spcPts val="1680"/>
              </a:lnSpc>
            </a:pPr>
            <a:endParaRPr lang="en-US" sz="1600" dirty="0">
              <a:solidFill>
                <a:srgbClr val="000000"/>
              </a:solidFill>
              <a:ea typeface="Carlito"/>
              <a:cs typeface="Carlito"/>
              <a:sym typeface="Carlito"/>
            </a:endParaRPr>
          </a:p>
          <a:p>
            <a:pPr marL="259082" lvl="1" indent="-129541">
              <a:lnSpc>
                <a:spcPts val="1680"/>
              </a:lnSpc>
              <a:buAutoNum type="arabicPeriod"/>
            </a:pPr>
            <a:r>
              <a:rPr lang="en-US" sz="1600" dirty="0">
                <a:solidFill>
                  <a:srgbClr val="000000"/>
                </a:solidFill>
                <a:ea typeface="Carlito"/>
                <a:cs typeface="Carlito"/>
                <a:sym typeface="Carlito"/>
              </a:rPr>
              <a:t>Play the short video from the front (5 mins) </a:t>
            </a:r>
          </a:p>
          <a:p>
            <a:pPr marL="259082" lvl="1" indent="-129541">
              <a:lnSpc>
                <a:spcPts val="1680"/>
              </a:lnSpc>
              <a:buAutoNum type="arabicPeriod"/>
            </a:pPr>
            <a:r>
              <a:rPr lang="en-US" sz="1600" dirty="0">
                <a:solidFill>
                  <a:srgbClr val="000000"/>
                </a:solidFill>
                <a:ea typeface="Carlito"/>
                <a:cs typeface="Carlito"/>
                <a:sym typeface="Carlito"/>
              </a:rPr>
              <a:t>Students explore key information on the relevant Hot Job poster or</a:t>
            </a:r>
            <a:r>
              <a:rPr lang="en-US" sz="1600" b="1" dirty="0">
                <a:solidFill>
                  <a:srgbClr val="000000"/>
                </a:solidFill>
                <a:ea typeface="Carlito Bold"/>
                <a:cs typeface="Carlito Bold"/>
                <a:sym typeface="Carlito Bold"/>
              </a:rPr>
              <a:t> </a:t>
            </a:r>
            <a:r>
              <a:rPr lang="en-US" sz="1600" b="1" u="sng" dirty="0">
                <a:solidFill>
                  <a:srgbClr val="0072BA"/>
                </a:solidFill>
                <a:ea typeface="Carlito Bold"/>
                <a:cs typeface="Carlito Bold"/>
                <a:sym typeface="Carlito Bold"/>
                <a:hlinkClick r:id="rId16" tooltip="https://www.careerpilot.org.uk/job-sectors/wellbeing/job-profile/mental-health-nurse"/>
              </a:rPr>
              <a:t>job profile</a:t>
            </a:r>
            <a:r>
              <a:rPr lang="en-US" sz="1600" dirty="0">
                <a:solidFill>
                  <a:srgbClr val="0072BA"/>
                </a:solidFill>
                <a:ea typeface="Carlito"/>
                <a:cs typeface="Carlito"/>
                <a:sym typeface="Carlito"/>
              </a:rPr>
              <a:t> </a:t>
            </a:r>
            <a:r>
              <a:rPr lang="en-US" sz="1600" dirty="0">
                <a:solidFill>
                  <a:srgbClr val="000000"/>
                </a:solidFill>
                <a:ea typeface="Carlito"/>
                <a:cs typeface="Carlito"/>
                <a:sym typeface="Carlito"/>
              </a:rPr>
              <a:t>on Careerpilot (5 mins)</a:t>
            </a:r>
          </a:p>
          <a:p>
            <a:pPr marL="259082" lvl="1" indent="-129541">
              <a:lnSpc>
                <a:spcPts val="1680"/>
              </a:lnSpc>
              <a:buAutoNum type="arabicPeriod"/>
            </a:pPr>
            <a:r>
              <a:rPr lang="en-US" sz="1600" dirty="0">
                <a:solidFill>
                  <a:srgbClr val="000000"/>
                </a:solidFill>
                <a:ea typeface="Carlito"/>
                <a:cs typeface="Carlito"/>
                <a:sym typeface="Carlito"/>
              </a:rPr>
              <a:t>Use prompt questions to discuss and feedback in pairs or as a class (5-10 mins)</a:t>
            </a:r>
          </a:p>
          <a:p>
            <a:pPr>
              <a:lnSpc>
                <a:spcPts val="1262"/>
              </a:lnSpc>
            </a:pPr>
            <a:endParaRPr lang="en-US" sz="1600" dirty="0">
              <a:solidFill>
                <a:srgbClr val="000000"/>
              </a:solidFill>
              <a:ea typeface="Carlito"/>
              <a:cs typeface="Carlito"/>
              <a:sym typeface="Carlito"/>
            </a:endParaRPr>
          </a:p>
        </p:txBody>
      </p:sp>
      <p:sp>
        <p:nvSpPr>
          <p:cNvPr id="41" name="TextBox 41"/>
          <p:cNvSpPr txBox="1"/>
          <p:nvPr/>
        </p:nvSpPr>
        <p:spPr>
          <a:xfrm>
            <a:off x="8576720" y="1499605"/>
            <a:ext cx="1494377" cy="574966"/>
          </a:xfrm>
          <a:prstGeom prst="rect">
            <a:avLst/>
          </a:prstGeom>
        </p:spPr>
        <p:txBody>
          <a:bodyPr wrap="square" lIns="0" tIns="0" rIns="0" bIns="0" rtlCol="0" anchor="t">
            <a:spAutoFit/>
          </a:bodyPr>
          <a:lstStyle/>
          <a:p>
            <a:pPr>
              <a:lnSpc>
                <a:spcPts val="2239"/>
              </a:lnSpc>
            </a:pPr>
            <a:r>
              <a:rPr lang="en-US" sz="2400" b="1" u="sng" dirty="0">
                <a:solidFill>
                  <a:srgbClr val="FFFFFF"/>
                </a:solidFill>
                <a:ea typeface="Carlito Bold"/>
                <a:cs typeface="Carlito Bold"/>
                <a:sym typeface="Carlito Bold"/>
                <a:hlinkClick r:id="rId16" tooltip="https://www.careerpilot.org.uk/job-sectors/wellbeing/job-profile/mental-health-nurse"/>
              </a:rPr>
              <a:t>Explore the job profile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749" y="339986"/>
            <a:ext cx="13455174" cy="6520410"/>
            <a:chOff x="0" y="0"/>
            <a:chExt cx="6164582" cy="3729763"/>
          </a:xfrm>
        </p:grpSpPr>
        <p:sp>
          <p:nvSpPr>
            <p:cNvPr id="3" name="Freeform 3"/>
            <p:cNvSpPr/>
            <p:nvPr/>
          </p:nvSpPr>
          <p:spPr>
            <a:xfrm>
              <a:off x="0" y="0"/>
              <a:ext cx="6164582" cy="3729763"/>
            </a:xfrm>
            <a:custGeom>
              <a:avLst/>
              <a:gdLst/>
              <a:ahLst/>
              <a:cxnLst/>
              <a:rect l="l" t="t" r="r" b="b"/>
              <a:pathLst>
                <a:path w="6164582" h="3729763">
                  <a:moveTo>
                    <a:pt x="0" y="0"/>
                  </a:moveTo>
                  <a:lnTo>
                    <a:pt x="6164582" y="0"/>
                  </a:lnTo>
                  <a:lnTo>
                    <a:pt x="6164582" y="3729763"/>
                  </a:lnTo>
                  <a:lnTo>
                    <a:pt x="0" y="3729763"/>
                  </a:lnTo>
                  <a:close/>
                </a:path>
              </a:pathLst>
            </a:custGeom>
            <a:solidFill>
              <a:srgbClr val="C3E0E5"/>
            </a:solidFill>
          </p:spPr>
          <p:txBody>
            <a:bodyPr/>
            <a:lstStyle/>
            <a:p>
              <a:endParaRPr lang="en-GB"/>
            </a:p>
          </p:txBody>
        </p:sp>
      </p:grpSp>
      <p:grpSp>
        <p:nvGrpSpPr>
          <p:cNvPr id="4" name="Group 4"/>
          <p:cNvGrpSpPr/>
          <p:nvPr/>
        </p:nvGrpSpPr>
        <p:grpSpPr>
          <a:xfrm>
            <a:off x="-21746" y="0"/>
            <a:ext cx="13455171" cy="1060358"/>
            <a:chOff x="0" y="0"/>
            <a:chExt cx="4830203" cy="477676"/>
          </a:xfrm>
        </p:grpSpPr>
        <p:sp>
          <p:nvSpPr>
            <p:cNvPr id="5" name="Freeform 5"/>
            <p:cNvSpPr/>
            <p:nvPr/>
          </p:nvSpPr>
          <p:spPr>
            <a:xfrm>
              <a:off x="0" y="0"/>
              <a:ext cx="4830204" cy="477676"/>
            </a:xfrm>
            <a:custGeom>
              <a:avLst/>
              <a:gdLst/>
              <a:ahLst/>
              <a:cxnLst/>
              <a:rect l="l" t="t" r="r" b="b"/>
              <a:pathLst>
                <a:path w="4830204" h="477676">
                  <a:moveTo>
                    <a:pt x="0" y="0"/>
                  </a:moveTo>
                  <a:lnTo>
                    <a:pt x="4830204" y="0"/>
                  </a:lnTo>
                  <a:lnTo>
                    <a:pt x="4830204" y="477676"/>
                  </a:lnTo>
                  <a:lnTo>
                    <a:pt x="0" y="477676"/>
                  </a:lnTo>
                  <a:close/>
                </a:path>
              </a:pathLst>
            </a:custGeom>
            <a:solidFill>
              <a:srgbClr val="0072BA"/>
            </a:solidFill>
          </p:spPr>
          <p:txBody>
            <a:bodyPr/>
            <a:lstStyle/>
            <a:p>
              <a:endParaRPr lang="en-GB"/>
            </a:p>
          </p:txBody>
        </p:sp>
        <p:sp>
          <p:nvSpPr>
            <p:cNvPr id="6" name="TextBox 6"/>
            <p:cNvSpPr txBox="1"/>
            <p:nvPr/>
          </p:nvSpPr>
          <p:spPr>
            <a:xfrm>
              <a:off x="0" y="-19050"/>
              <a:ext cx="4830203" cy="496726"/>
            </a:xfrm>
            <a:prstGeom prst="rect">
              <a:avLst/>
            </a:prstGeom>
          </p:spPr>
          <p:txBody>
            <a:bodyPr lIns="29700" tIns="29700" rIns="29700" bIns="29700" rtlCol="0" anchor="ctr"/>
            <a:lstStyle/>
            <a:p>
              <a:pPr algn="ctr">
                <a:lnSpc>
                  <a:spcPts val="1334"/>
                </a:lnSpc>
              </a:pPr>
              <a:endParaRPr/>
            </a:p>
          </p:txBody>
        </p:sp>
      </p:grpSp>
      <p:grpSp>
        <p:nvGrpSpPr>
          <p:cNvPr id="7" name="Group 7"/>
          <p:cNvGrpSpPr/>
          <p:nvPr/>
        </p:nvGrpSpPr>
        <p:grpSpPr>
          <a:xfrm>
            <a:off x="7875851" y="1413301"/>
            <a:ext cx="4463781" cy="2889036"/>
            <a:chOff x="0" y="0"/>
            <a:chExt cx="1797667" cy="1301469"/>
          </a:xfrm>
        </p:grpSpPr>
        <p:sp>
          <p:nvSpPr>
            <p:cNvPr id="8" name="Freeform 8"/>
            <p:cNvSpPr/>
            <p:nvPr/>
          </p:nvSpPr>
          <p:spPr>
            <a:xfrm>
              <a:off x="0" y="0"/>
              <a:ext cx="1797667" cy="1301469"/>
            </a:xfrm>
            <a:custGeom>
              <a:avLst/>
              <a:gdLst/>
              <a:ahLst/>
              <a:cxnLst/>
              <a:rect l="l" t="t" r="r" b="b"/>
              <a:pathLst>
                <a:path w="1797667" h="1301469">
                  <a:moveTo>
                    <a:pt x="58202" y="0"/>
                  </a:moveTo>
                  <a:lnTo>
                    <a:pt x="1739465" y="0"/>
                  </a:lnTo>
                  <a:cubicBezTo>
                    <a:pt x="1754901" y="0"/>
                    <a:pt x="1769705" y="6132"/>
                    <a:pt x="1780620" y="17047"/>
                  </a:cubicBezTo>
                  <a:cubicBezTo>
                    <a:pt x="1791535" y="27962"/>
                    <a:pt x="1797667" y="42766"/>
                    <a:pt x="1797667" y="58202"/>
                  </a:cubicBezTo>
                  <a:lnTo>
                    <a:pt x="1797667" y="1243267"/>
                  </a:lnTo>
                  <a:cubicBezTo>
                    <a:pt x="1797667" y="1258703"/>
                    <a:pt x="1791535" y="1273507"/>
                    <a:pt x="1780620" y="1284422"/>
                  </a:cubicBezTo>
                  <a:cubicBezTo>
                    <a:pt x="1769705" y="1295337"/>
                    <a:pt x="1754901" y="1301469"/>
                    <a:pt x="1739465" y="1301469"/>
                  </a:cubicBezTo>
                  <a:lnTo>
                    <a:pt x="58202" y="1301469"/>
                  </a:lnTo>
                  <a:cubicBezTo>
                    <a:pt x="42766" y="1301469"/>
                    <a:pt x="27962" y="1295337"/>
                    <a:pt x="17047" y="1284422"/>
                  </a:cubicBezTo>
                  <a:cubicBezTo>
                    <a:pt x="6132" y="1273507"/>
                    <a:pt x="0" y="1258703"/>
                    <a:pt x="0" y="1243267"/>
                  </a:cubicBezTo>
                  <a:lnTo>
                    <a:pt x="0" y="58202"/>
                  </a:lnTo>
                  <a:cubicBezTo>
                    <a:pt x="0" y="42766"/>
                    <a:pt x="6132" y="27962"/>
                    <a:pt x="17047" y="17047"/>
                  </a:cubicBezTo>
                  <a:cubicBezTo>
                    <a:pt x="27962" y="6132"/>
                    <a:pt x="42766" y="0"/>
                    <a:pt x="58202" y="0"/>
                  </a:cubicBezTo>
                  <a:close/>
                </a:path>
              </a:pathLst>
            </a:custGeom>
            <a:solidFill>
              <a:srgbClr val="0072BA">
                <a:alpha val="49804"/>
              </a:srgbClr>
            </a:solidFill>
          </p:spPr>
          <p:txBody>
            <a:bodyPr/>
            <a:lstStyle/>
            <a:p>
              <a:endParaRPr lang="en-GB"/>
            </a:p>
          </p:txBody>
        </p:sp>
        <p:sp>
          <p:nvSpPr>
            <p:cNvPr id="9" name="TextBox 9"/>
            <p:cNvSpPr txBox="1"/>
            <p:nvPr/>
          </p:nvSpPr>
          <p:spPr>
            <a:xfrm>
              <a:off x="0" y="-19050"/>
              <a:ext cx="1797667" cy="1320519"/>
            </a:xfrm>
            <a:prstGeom prst="rect">
              <a:avLst/>
            </a:prstGeom>
          </p:spPr>
          <p:txBody>
            <a:bodyPr lIns="29700" tIns="29700" rIns="29700" bIns="29700" rtlCol="0" anchor="ctr"/>
            <a:lstStyle/>
            <a:p>
              <a:pPr algn="ctr">
                <a:lnSpc>
                  <a:spcPts val="1334"/>
                </a:lnSpc>
              </a:pPr>
              <a:endParaRPr/>
            </a:p>
          </p:txBody>
        </p:sp>
      </p:grpSp>
      <p:grpSp>
        <p:nvGrpSpPr>
          <p:cNvPr id="10" name="Group 10"/>
          <p:cNvGrpSpPr/>
          <p:nvPr/>
        </p:nvGrpSpPr>
        <p:grpSpPr>
          <a:xfrm>
            <a:off x="4613034" y="4445690"/>
            <a:ext cx="7726599" cy="2088147"/>
            <a:chOff x="0" y="0"/>
            <a:chExt cx="3267521" cy="940680"/>
          </a:xfrm>
        </p:grpSpPr>
        <p:sp>
          <p:nvSpPr>
            <p:cNvPr id="11" name="Freeform 11"/>
            <p:cNvSpPr/>
            <p:nvPr/>
          </p:nvSpPr>
          <p:spPr>
            <a:xfrm>
              <a:off x="0" y="0"/>
              <a:ext cx="3267521" cy="940680"/>
            </a:xfrm>
            <a:custGeom>
              <a:avLst/>
              <a:gdLst/>
              <a:ahLst/>
              <a:cxnLst/>
              <a:rect l="l" t="t" r="r" b="b"/>
              <a:pathLst>
                <a:path w="3267521" h="940680">
                  <a:moveTo>
                    <a:pt x="32021" y="0"/>
                  </a:moveTo>
                  <a:lnTo>
                    <a:pt x="3235500" y="0"/>
                  </a:lnTo>
                  <a:cubicBezTo>
                    <a:pt x="3253184" y="0"/>
                    <a:pt x="3267521" y="14336"/>
                    <a:pt x="3267521" y="32021"/>
                  </a:cubicBezTo>
                  <a:lnTo>
                    <a:pt x="3267521" y="908659"/>
                  </a:lnTo>
                  <a:cubicBezTo>
                    <a:pt x="3267521" y="917152"/>
                    <a:pt x="3264147" y="925296"/>
                    <a:pt x="3258142" y="931301"/>
                  </a:cubicBezTo>
                  <a:cubicBezTo>
                    <a:pt x="3252137" y="937306"/>
                    <a:pt x="3243992" y="940680"/>
                    <a:pt x="3235500" y="940680"/>
                  </a:cubicBezTo>
                  <a:lnTo>
                    <a:pt x="32021" y="940680"/>
                  </a:lnTo>
                  <a:cubicBezTo>
                    <a:pt x="23528" y="940680"/>
                    <a:pt x="15384" y="937306"/>
                    <a:pt x="9379" y="931301"/>
                  </a:cubicBezTo>
                  <a:cubicBezTo>
                    <a:pt x="3374" y="925296"/>
                    <a:pt x="0" y="917152"/>
                    <a:pt x="0" y="908659"/>
                  </a:cubicBezTo>
                  <a:lnTo>
                    <a:pt x="0" y="32021"/>
                  </a:lnTo>
                  <a:cubicBezTo>
                    <a:pt x="0" y="23528"/>
                    <a:pt x="3374" y="15384"/>
                    <a:pt x="9379" y="9379"/>
                  </a:cubicBezTo>
                  <a:cubicBezTo>
                    <a:pt x="15384" y="3374"/>
                    <a:pt x="23528" y="0"/>
                    <a:pt x="32021" y="0"/>
                  </a:cubicBezTo>
                  <a:close/>
                </a:path>
              </a:pathLst>
            </a:custGeom>
            <a:solidFill>
              <a:srgbClr val="62A9D0"/>
            </a:solidFill>
          </p:spPr>
          <p:txBody>
            <a:bodyPr/>
            <a:lstStyle/>
            <a:p>
              <a:endParaRPr lang="en-GB"/>
            </a:p>
          </p:txBody>
        </p:sp>
        <p:sp>
          <p:nvSpPr>
            <p:cNvPr id="12" name="TextBox 12"/>
            <p:cNvSpPr txBox="1"/>
            <p:nvPr/>
          </p:nvSpPr>
          <p:spPr>
            <a:xfrm>
              <a:off x="0" y="-19050"/>
              <a:ext cx="3267521" cy="959730"/>
            </a:xfrm>
            <a:prstGeom prst="rect">
              <a:avLst/>
            </a:prstGeom>
          </p:spPr>
          <p:txBody>
            <a:bodyPr lIns="29700" tIns="29700" rIns="29700" bIns="29700" rtlCol="0" anchor="ctr"/>
            <a:lstStyle/>
            <a:p>
              <a:pPr algn="ctr">
                <a:lnSpc>
                  <a:spcPts val="1334"/>
                </a:lnSpc>
              </a:pPr>
              <a:endParaRPr/>
            </a:p>
          </p:txBody>
        </p:sp>
      </p:grpSp>
      <p:grpSp>
        <p:nvGrpSpPr>
          <p:cNvPr id="13" name="Group 13"/>
          <p:cNvGrpSpPr/>
          <p:nvPr/>
        </p:nvGrpSpPr>
        <p:grpSpPr>
          <a:xfrm>
            <a:off x="4613034" y="1411175"/>
            <a:ext cx="3140765" cy="2889036"/>
            <a:chOff x="0" y="0"/>
            <a:chExt cx="1414869" cy="1301469"/>
          </a:xfrm>
        </p:grpSpPr>
        <p:sp>
          <p:nvSpPr>
            <p:cNvPr id="14" name="Freeform 14"/>
            <p:cNvSpPr/>
            <p:nvPr/>
          </p:nvSpPr>
          <p:spPr>
            <a:xfrm>
              <a:off x="0" y="0"/>
              <a:ext cx="1414869" cy="1301469"/>
            </a:xfrm>
            <a:custGeom>
              <a:avLst/>
              <a:gdLst/>
              <a:ahLst/>
              <a:cxnLst/>
              <a:rect l="l" t="t" r="r" b="b"/>
              <a:pathLst>
                <a:path w="1414869" h="1301469">
                  <a:moveTo>
                    <a:pt x="73949" y="0"/>
                  </a:moveTo>
                  <a:lnTo>
                    <a:pt x="1340920" y="0"/>
                  </a:lnTo>
                  <a:cubicBezTo>
                    <a:pt x="1360533" y="0"/>
                    <a:pt x="1379342" y="7791"/>
                    <a:pt x="1393210" y="21659"/>
                  </a:cubicBezTo>
                  <a:cubicBezTo>
                    <a:pt x="1407078" y="35527"/>
                    <a:pt x="1414869" y="54337"/>
                    <a:pt x="1414869" y="73949"/>
                  </a:cubicBezTo>
                  <a:lnTo>
                    <a:pt x="1414869" y="1227520"/>
                  </a:lnTo>
                  <a:cubicBezTo>
                    <a:pt x="1414869" y="1268361"/>
                    <a:pt x="1381761" y="1301469"/>
                    <a:pt x="1340920" y="1301469"/>
                  </a:cubicBezTo>
                  <a:lnTo>
                    <a:pt x="73949" y="1301469"/>
                  </a:lnTo>
                  <a:cubicBezTo>
                    <a:pt x="33108" y="1301469"/>
                    <a:pt x="0" y="1268361"/>
                    <a:pt x="0" y="1227520"/>
                  </a:cubicBezTo>
                  <a:lnTo>
                    <a:pt x="0" y="73949"/>
                  </a:lnTo>
                  <a:cubicBezTo>
                    <a:pt x="0" y="33108"/>
                    <a:pt x="33108" y="0"/>
                    <a:pt x="73949" y="0"/>
                  </a:cubicBezTo>
                  <a:close/>
                </a:path>
              </a:pathLst>
            </a:custGeom>
            <a:solidFill>
              <a:srgbClr val="0072BA">
                <a:alpha val="49804"/>
              </a:srgbClr>
            </a:solidFill>
          </p:spPr>
          <p:txBody>
            <a:bodyPr/>
            <a:lstStyle/>
            <a:p>
              <a:endParaRPr lang="en-GB"/>
            </a:p>
          </p:txBody>
        </p:sp>
        <p:sp>
          <p:nvSpPr>
            <p:cNvPr id="15" name="TextBox 15"/>
            <p:cNvSpPr txBox="1"/>
            <p:nvPr/>
          </p:nvSpPr>
          <p:spPr>
            <a:xfrm>
              <a:off x="0" y="-19050"/>
              <a:ext cx="1414869" cy="1320519"/>
            </a:xfrm>
            <a:prstGeom prst="rect">
              <a:avLst/>
            </a:prstGeom>
          </p:spPr>
          <p:txBody>
            <a:bodyPr lIns="29700" tIns="29700" rIns="29700" bIns="29700" rtlCol="0" anchor="ctr"/>
            <a:lstStyle/>
            <a:p>
              <a:pPr algn="ctr">
                <a:lnSpc>
                  <a:spcPts val="1334"/>
                </a:lnSpc>
              </a:pPr>
              <a:endParaRPr/>
            </a:p>
          </p:txBody>
        </p:sp>
      </p:grpSp>
      <p:grpSp>
        <p:nvGrpSpPr>
          <p:cNvPr id="16" name="Group 16"/>
          <p:cNvGrpSpPr/>
          <p:nvPr/>
        </p:nvGrpSpPr>
        <p:grpSpPr>
          <a:xfrm>
            <a:off x="-21753" y="6860396"/>
            <a:ext cx="13455177" cy="699604"/>
            <a:chOff x="0" y="0"/>
            <a:chExt cx="6823208" cy="445728"/>
          </a:xfrm>
        </p:grpSpPr>
        <p:sp>
          <p:nvSpPr>
            <p:cNvPr id="17" name="Freeform 17"/>
            <p:cNvSpPr/>
            <p:nvPr/>
          </p:nvSpPr>
          <p:spPr>
            <a:xfrm>
              <a:off x="0" y="0"/>
              <a:ext cx="6823208"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18" name="TextBox 18"/>
            <p:cNvSpPr txBox="1"/>
            <p:nvPr/>
          </p:nvSpPr>
          <p:spPr>
            <a:xfrm>
              <a:off x="0" y="-19050"/>
              <a:ext cx="6823208" cy="464778"/>
            </a:xfrm>
            <a:prstGeom prst="rect">
              <a:avLst/>
            </a:prstGeom>
          </p:spPr>
          <p:txBody>
            <a:bodyPr lIns="14288" tIns="14288" rIns="14288" bIns="14288" rtlCol="0" anchor="ctr"/>
            <a:lstStyle/>
            <a:p>
              <a:pPr algn="ctr">
                <a:lnSpc>
                  <a:spcPts val="1381"/>
                </a:lnSpc>
              </a:pPr>
              <a:endParaRPr/>
            </a:p>
          </p:txBody>
        </p:sp>
      </p:grpSp>
      <p:sp>
        <p:nvSpPr>
          <p:cNvPr id="19" name="Freeform 19"/>
          <p:cNvSpPr/>
          <p:nvPr/>
        </p:nvSpPr>
        <p:spPr>
          <a:xfrm>
            <a:off x="264699" y="7011696"/>
            <a:ext cx="1518557" cy="355259"/>
          </a:xfrm>
          <a:custGeom>
            <a:avLst/>
            <a:gdLst/>
            <a:ahLst/>
            <a:cxnLst/>
            <a:rect l="l" t="t" r="r" b="b"/>
            <a:pathLst>
              <a:path w="1518557" h="355259">
                <a:moveTo>
                  <a:pt x="0" y="0"/>
                </a:moveTo>
                <a:lnTo>
                  <a:pt x="1518558" y="0"/>
                </a:lnTo>
                <a:lnTo>
                  <a:pt x="1518558" y="355258"/>
                </a:lnTo>
                <a:lnTo>
                  <a:pt x="0" y="355258"/>
                </a:lnTo>
                <a:lnTo>
                  <a:pt x="0" y="0"/>
                </a:lnTo>
                <a:close/>
              </a:path>
            </a:pathLst>
          </a:custGeom>
          <a:blipFill>
            <a:blip r:embed="rId2"/>
            <a:stretch>
              <a:fillRect/>
            </a:stretch>
          </a:blipFill>
        </p:spPr>
        <p:txBody>
          <a:bodyPr/>
          <a:lstStyle/>
          <a:p>
            <a:endParaRPr lang="en-GB"/>
          </a:p>
        </p:txBody>
      </p:sp>
      <p:sp>
        <p:nvSpPr>
          <p:cNvPr id="20" name="Freeform 20"/>
          <p:cNvSpPr/>
          <p:nvPr/>
        </p:nvSpPr>
        <p:spPr>
          <a:xfrm>
            <a:off x="4787561" y="1575805"/>
            <a:ext cx="483548" cy="483548"/>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1" name="Freeform 21"/>
          <p:cNvSpPr/>
          <p:nvPr/>
        </p:nvSpPr>
        <p:spPr>
          <a:xfrm>
            <a:off x="7997924" y="1575805"/>
            <a:ext cx="483548" cy="483548"/>
          </a:xfrm>
          <a:custGeom>
            <a:avLst/>
            <a:gdLst/>
            <a:ahLst/>
            <a:cxnLst/>
            <a:rect l="l" t="t" r="r" b="b"/>
            <a:pathLst>
              <a:path w="483548" h="483548">
                <a:moveTo>
                  <a:pt x="0" y="0"/>
                </a:moveTo>
                <a:lnTo>
                  <a:pt x="483547" y="0"/>
                </a:lnTo>
                <a:lnTo>
                  <a:pt x="483547" y="483548"/>
                </a:lnTo>
                <a:lnTo>
                  <a:pt x="0" y="4835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2" name="Freeform 22"/>
          <p:cNvSpPr/>
          <p:nvPr/>
        </p:nvSpPr>
        <p:spPr>
          <a:xfrm>
            <a:off x="4787561" y="4633586"/>
            <a:ext cx="483548" cy="483548"/>
          </a:xfrm>
          <a:custGeom>
            <a:avLst/>
            <a:gdLst/>
            <a:ahLst/>
            <a:cxnLst/>
            <a:rect l="l" t="t" r="r" b="b"/>
            <a:pathLst>
              <a:path w="483548" h="483548">
                <a:moveTo>
                  <a:pt x="0" y="0"/>
                </a:moveTo>
                <a:lnTo>
                  <a:pt x="483548" y="0"/>
                </a:lnTo>
                <a:lnTo>
                  <a:pt x="483548" y="483548"/>
                </a:lnTo>
                <a:lnTo>
                  <a:pt x="0" y="4835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3" name="Group 23"/>
          <p:cNvGrpSpPr/>
          <p:nvPr/>
        </p:nvGrpSpPr>
        <p:grpSpPr>
          <a:xfrm>
            <a:off x="567895" y="3526654"/>
            <a:ext cx="3805200" cy="3007183"/>
            <a:chOff x="0" y="0"/>
            <a:chExt cx="1216408" cy="1389543"/>
          </a:xfrm>
        </p:grpSpPr>
        <p:sp>
          <p:nvSpPr>
            <p:cNvPr id="24" name="Freeform 24"/>
            <p:cNvSpPr/>
            <p:nvPr/>
          </p:nvSpPr>
          <p:spPr>
            <a:xfrm>
              <a:off x="0" y="0"/>
              <a:ext cx="1216408" cy="1389543"/>
            </a:xfrm>
            <a:custGeom>
              <a:avLst/>
              <a:gdLst/>
              <a:ahLst/>
              <a:cxnLst/>
              <a:rect l="l" t="t" r="r" b="b"/>
              <a:pathLst>
                <a:path w="1216408" h="1389543">
                  <a:moveTo>
                    <a:pt x="86015" y="0"/>
                  </a:moveTo>
                  <a:lnTo>
                    <a:pt x="1130393" y="0"/>
                  </a:lnTo>
                  <a:cubicBezTo>
                    <a:pt x="1153206" y="0"/>
                    <a:pt x="1175084" y="9062"/>
                    <a:pt x="1191215" y="25193"/>
                  </a:cubicBezTo>
                  <a:cubicBezTo>
                    <a:pt x="1207345" y="41324"/>
                    <a:pt x="1216408" y="63202"/>
                    <a:pt x="1216408" y="86015"/>
                  </a:cubicBezTo>
                  <a:lnTo>
                    <a:pt x="1216408" y="1303529"/>
                  </a:lnTo>
                  <a:cubicBezTo>
                    <a:pt x="1216408" y="1326341"/>
                    <a:pt x="1207345" y="1348219"/>
                    <a:pt x="1191215" y="1364350"/>
                  </a:cubicBezTo>
                  <a:cubicBezTo>
                    <a:pt x="1175084" y="1380481"/>
                    <a:pt x="1153206" y="1389543"/>
                    <a:pt x="1130393" y="1389543"/>
                  </a:cubicBezTo>
                  <a:lnTo>
                    <a:pt x="86015" y="1389543"/>
                  </a:lnTo>
                  <a:cubicBezTo>
                    <a:pt x="63202" y="1389543"/>
                    <a:pt x="41324" y="1380481"/>
                    <a:pt x="25193" y="1364350"/>
                  </a:cubicBezTo>
                  <a:cubicBezTo>
                    <a:pt x="9062" y="1348219"/>
                    <a:pt x="0" y="1326341"/>
                    <a:pt x="0" y="1303529"/>
                  </a:cubicBezTo>
                  <a:lnTo>
                    <a:pt x="0" y="86015"/>
                  </a:lnTo>
                  <a:cubicBezTo>
                    <a:pt x="0" y="63202"/>
                    <a:pt x="9062" y="41324"/>
                    <a:pt x="25193" y="25193"/>
                  </a:cubicBezTo>
                  <a:cubicBezTo>
                    <a:pt x="41324" y="9062"/>
                    <a:pt x="63202" y="0"/>
                    <a:pt x="86015" y="0"/>
                  </a:cubicBezTo>
                  <a:close/>
                </a:path>
              </a:pathLst>
            </a:custGeom>
            <a:solidFill>
              <a:srgbClr val="EEEEEE"/>
            </a:solidFill>
          </p:spPr>
          <p:txBody>
            <a:bodyPr/>
            <a:lstStyle/>
            <a:p>
              <a:endParaRPr lang="en-GB"/>
            </a:p>
          </p:txBody>
        </p:sp>
        <p:sp>
          <p:nvSpPr>
            <p:cNvPr id="25" name="TextBox 25"/>
            <p:cNvSpPr txBox="1"/>
            <p:nvPr/>
          </p:nvSpPr>
          <p:spPr>
            <a:xfrm>
              <a:off x="0" y="-19050"/>
              <a:ext cx="1216408" cy="1408593"/>
            </a:xfrm>
            <a:prstGeom prst="rect">
              <a:avLst/>
            </a:prstGeom>
          </p:spPr>
          <p:txBody>
            <a:bodyPr lIns="29700" tIns="29700" rIns="29700" bIns="29700" rtlCol="0" anchor="ctr"/>
            <a:lstStyle/>
            <a:p>
              <a:pPr algn="ctr">
                <a:lnSpc>
                  <a:spcPts val="1334"/>
                </a:lnSpc>
              </a:pPr>
              <a:endParaRPr/>
            </a:p>
          </p:txBody>
        </p:sp>
      </p:grpSp>
      <p:sp>
        <p:nvSpPr>
          <p:cNvPr id="26" name="Freeform 26"/>
          <p:cNvSpPr/>
          <p:nvPr/>
        </p:nvSpPr>
        <p:spPr>
          <a:xfrm>
            <a:off x="159380" y="82928"/>
            <a:ext cx="1017997" cy="894502"/>
          </a:xfrm>
          <a:custGeom>
            <a:avLst/>
            <a:gdLst/>
            <a:ahLst/>
            <a:cxnLst/>
            <a:rect l="l" t="t" r="r" b="b"/>
            <a:pathLst>
              <a:path w="1017997" h="894502">
                <a:moveTo>
                  <a:pt x="0" y="0"/>
                </a:moveTo>
                <a:lnTo>
                  <a:pt x="1017996" y="0"/>
                </a:lnTo>
                <a:lnTo>
                  <a:pt x="1017996" y="894502"/>
                </a:lnTo>
                <a:lnTo>
                  <a:pt x="0" y="894502"/>
                </a:lnTo>
                <a:lnTo>
                  <a:pt x="0" y="0"/>
                </a:lnTo>
                <a:close/>
              </a:path>
            </a:pathLst>
          </a:custGeom>
          <a:blipFill>
            <a:blip r:embed="rId9"/>
            <a:stretch>
              <a:fillRect/>
            </a:stretch>
          </a:blipFill>
        </p:spPr>
        <p:txBody>
          <a:bodyPr/>
          <a:lstStyle/>
          <a:p>
            <a:endParaRPr lang="en-GB"/>
          </a:p>
        </p:txBody>
      </p:sp>
      <p:pic>
        <p:nvPicPr>
          <p:cNvPr id="27" name="Picture 27"/>
          <p:cNvPicPr>
            <a:picLocks noChangeAspect="1"/>
          </p:cNvPicPr>
          <p:nvPr/>
        </p:nvPicPr>
        <p:blipFill>
          <a:blip r:embed="rId10"/>
          <a:stretch>
            <a:fillRect/>
          </a:stretch>
        </p:blipFill>
        <p:spPr>
          <a:xfrm>
            <a:off x="12339633" y="0"/>
            <a:ext cx="1056001" cy="1056001"/>
          </a:xfrm>
          <a:prstGeom prst="rect">
            <a:avLst/>
          </a:prstGeom>
        </p:spPr>
      </p:pic>
      <p:sp>
        <p:nvSpPr>
          <p:cNvPr id="28" name="Freeform 28">
            <a:hlinkClick r:id="rId11" tooltip="https://www.careerpilot.org.uk/stories/dental-technician-in-a-hospital"/>
          </p:cNvPr>
          <p:cNvSpPr/>
          <p:nvPr/>
        </p:nvSpPr>
        <p:spPr>
          <a:xfrm>
            <a:off x="4823619" y="2476887"/>
            <a:ext cx="2719595" cy="1533172"/>
          </a:xfrm>
          <a:custGeom>
            <a:avLst/>
            <a:gdLst/>
            <a:ahLst/>
            <a:cxnLst/>
            <a:rect l="l" t="t" r="r" b="b"/>
            <a:pathLst>
              <a:path w="2719595" h="1533172">
                <a:moveTo>
                  <a:pt x="0" y="0"/>
                </a:moveTo>
                <a:lnTo>
                  <a:pt x="2719595" y="0"/>
                </a:lnTo>
                <a:lnTo>
                  <a:pt x="2719595" y="1533172"/>
                </a:lnTo>
                <a:lnTo>
                  <a:pt x="0" y="1533172"/>
                </a:lnTo>
                <a:lnTo>
                  <a:pt x="0" y="0"/>
                </a:lnTo>
                <a:close/>
              </a:path>
            </a:pathLst>
          </a:custGeom>
          <a:blipFill>
            <a:blip r:embed="rId12"/>
            <a:stretch>
              <a:fillRect/>
            </a:stretch>
          </a:blipFill>
          <a:ln w="38100" cap="sq">
            <a:solidFill>
              <a:srgbClr val="000000"/>
            </a:solidFill>
            <a:prstDash val="solid"/>
            <a:miter/>
          </a:ln>
        </p:spPr>
        <p:txBody>
          <a:bodyPr/>
          <a:lstStyle/>
          <a:p>
            <a:endParaRPr lang="en-GB"/>
          </a:p>
        </p:txBody>
      </p:sp>
      <p:sp>
        <p:nvSpPr>
          <p:cNvPr id="29" name="Freeform 29"/>
          <p:cNvSpPr/>
          <p:nvPr/>
        </p:nvSpPr>
        <p:spPr>
          <a:xfrm>
            <a:off x="8325299" y="2467977"/>
            <a:ext cx="2653045" cy="1542082"/>
          </a:xfrm>
          <a:custGeom>
            <a:avLst/>
            <a:gdLst/>
            <a:ahLst/>
            <a:cxnLst/>
            <a:rect l="l" t="t" r="r" b="b"/>
            <a:pathLst>
              <a:path w="2653045" h="1542082">
                <a:moveTo>
                  <a:pt x="0" y="0"/>
                </a:moveTo>
                <a:lnTo>
                  <a:pt x="2653044" y="0"/>
                </a:lnTo>
                <a:lnTo>
                  <a:pt x="2653044" y="1542082"/>
                </a:lnTo>
                <a:lnTo>
                  <a:pt x="0" y="1542082"/>
                </a:lnTo>
                <a:lnTo>
                  <a:pt x="0" y="0"/>
                </a:lnTo>
                <a:close/>
              </a:path>
            </a:pathLst>
          </a:custGeom>
          <a:blipFill>
            <a:blip r:embed="rId13"/>
            <a:stretch>
              <a:fillRect/>
            </a:stretch>
          </a:blipFill>
        </p:spPr>
        <p:txBody>
          <a:bodyPr/>
          <a:lstStyle/>
          <a:p>
            <a:endParaRPr lang="en-GB"/>
          </a:p>
        </p:txBody>
      </p:sp>
      <p:sp>
        <p:nvSpPr>
          <p:cNvPr id="30" name="Freeform 30"/>
          <p:cNvSpPr/>
          <p:nvPr/>
        </p:nvSpPr>
        <p:spPr>
          <a:xfrm>
            <a:off x="7991924" y="2360654"/>
            <a:ext cx="3155465" cy="1756731"/>
          </a:xfrm>
          <a:custGeom>
            <a:avLst/>
            <a:gdLst/>
            <a:ahLst/>
            <a:cxnLst/>
            <a:rect l="l" t="t" r="r" b="b"/>
            <a:pathLst>
              <a:path w="3155465" h="1756731">
                <a:moveTo>
                  <a:pt x="0" y="0"/>
                </a:moveTo>
                <a:lnTo>
                  <a:pt x="3155464" y="0"/>
                </a:lnTo>
                <a:lnTo>
                  <a:pt x="3155464" y="1756731"/>
                </a:lnTo>
                <a:lnTo>
                  <a:pt x="0" y="1756731"/>
                </a:lnTo>
                <a:lnTo>
                  <a:pt x="0" y="0"/>
                </a:lnTo>
                <a:close/>
              </a:path>
            </a:pathLst>
          </a:custGeom>
          <a:blipFill>
            <a:blip r:embed="rId14"/>
            <a:stretch>
              <a:fillRect t="-1079" b="-1079"/>
            </a:stretch>
          </a:blipFill>
        </p:spPr>
        <p:txBody>
          <a:bodyPr/>
          <a:lstStyle/>
          <a:p>
            <a:endParaRPr lang="en-GB"/>
          </a:p>
        </p:txBody>
      </p:sp>
      <p:sp>
        <p:nvSpPr>
          <p:cNvPr id="31" name="Freeform 31"/>
          <p:cNvSpPr/>
          <p:nvPr/>
        </p:nvSpPr>
        <p:spPr>
          <a:xfrm>
            <a:off x="10329137" y="1537760"/>
            <a:ext cx="1889866" cy="2667288"/>
          </a:xfrm>
          <a:custGeom>
            <a:avLst/>
            <a:gdLst/>
            <a:ahLst/>
            <a:cxnLst/>
            <a:rect l="l" t="t" r="r" b="b"/>
            <a:pathLst>
              <a:path w="1889866" h="2667288">
                <a:moveTo>
                  <a:pt x="0" y="0"/>
                </a:moveTo>
                <a:lnTo>
                  <a:pt x="1889866" y="0"/>
                </a:lnTo>
                <a:lnTo>
                  <a:pt x="1889866" y="2667288"/>
                </a:lnTo>
                <a:lnTo>
                  <a:pt x="0" y="2667288"/>
                </a:lnTo>
                <a:lnTo>
                  <a:pt x="0" y="0"/>
                </a:lnTo>
                <a:close/>
              </a:path>
            </a:pathLst>
          </a:custGeom>
          <a:blipFill>
            <a:blip r:embed="rId15"/>
            <a:stretch>
              <a:fillRect/>
            </a:stretch>
          </a:blipFill>
        </p:spPr>
        <p:txBody>
          <a:bodyPr/>
          <a:lstStyle/>
          <a:p>
            <a:endParaRPr lang="en-GB"/>
          </a:p>
        </p:txBody>
      </p:sp>
      <p:sp>
        <p:nvSpPr>
          <p:cNvPr id="32" name="TextBox 32"/>
          <p:cNvSpPr txBox="1"/>
          <p:nvPr/>
        </p:nvSpPr>
        <p:spPr>
          <a:xfrm>
            <a:off x="6698480" y="3673291"/>
            <a:ext cx="35064" cy="3655"/>
          </a:xfrm>
          <a:prstGeom prst="rect">
            <a:avLst/>
          </a:prstGeom>
        </p:spPr>
        <p:txBody>
          <a:bodyPr lIns="0" tIns="0" rIns="0" bIns="0" rtlCol="0" anchor="t">
            <a:spAutoFit/>
          </a:bodyPr>
          <a:lstStyle/>
          <a:p>
            <a:pPr algn="ctr">
              <a:lnSpc>
                <a:spcPts val="39"/>
              </a:lnSpc>
            </a:pPr>
            <a:r>
              <a:rPr lang="en-US" sz="100">
                <a:solidFill>
                  <a:srgbClr val="000000"/>
                </a:solidFill>
                <a:ea typeface="Open Sans Light"/>
                <a:cs typeface="Open Sans Light"/>
                <a:sym typeface="Open Sans Light"/>
              </a:rPr>
              <a:t>Add a littl of body text</a:t>
            </a:r>
          </a:p>
        </p:txBody>
      </p:sp>
      <p:sp>
        <p:nvSpPr>
          <p:cNvPr id="33" name="TextBox 33"/>
          <p:cNvSpPr txBox="1"/>
          <p:nvPr/>
        </p:nvSpPr>
        <p:spPr>
          <a:xfrm>
            <a:off x="6694967" y="3673291"/>
            <a:ext cx="42090" cy="3719"/>
          </a:xfrm>
          <a:prstGeom prst="rect">
            <a:avLst/>
          </a:prstGeom>
        </p:spPr>
        <p:txBody>
          <a:bodyPr lIns="0" tIns="0" rIns="0" bIns="0" rtlCol="0" anchor="t">
            <a:spAutoFit/>
          </a:bodyPr>
          <a:lstStyle/>
          <a:p>
            <a:pPr algn="ctr">
              <a:lnSpc>
                <a:spcPts val="39"/>
              </a:lnSpc>
            </a:pPr>
            <a:r>
              <a:rPr lang="en-US" sz="100">
                <a:solidFill>
                  <a:srgbClr val="000000"/>
                </a:solidFill>
                <a:ea typeface="Open Sans Light"/>
                <a:cs typeface="Open Sans Light"/>
                <a:sym typeface="Open Sans Light"/>
              </a:rPr>
              <a:t>Add a little bit of body text</a:t>
            </a:r>
          </a:p>
        </p:txBody>
      </p:sp>
      <p:sp>
        <p:nvSpPr>
          <p:cNvPr id="34" name="TextBox 34"/>
          <p:cNvSpPr txBox="1"/>
          <p:nvPr/>
        </p:nvSpPr>
        <p:spPr>
          <a:xfrm>
            <a:off x="6694983" y="3673291"/>
            <a:ext cx="42058" cy="3719"/>
          </a:xfrm>
          <a:prstGeom prst="rect">
            <a:avLst/>
          </a:prstGeom>
        </p:spPr>
        <p:txBody>
          <a:bodyPr lIns="0" tIns="0" rIns="0" bIns="0" rtlCol="0" anchor="t">
            <a:spAutoFit/>
          </a:bodyPr>
          <a:lstStyle/>
          <a:p>
            <a:pPr algn="ctr">
              <a:lnSpc>
                <a:spcPts val="39"/>
              </a:lnSpc>
            </a:pPr>
            <a:r>
              <a:rPr lang="en-US" sz="100">
                <a:solidFill>
                  <a:srgbClr val="000000"/>
                </a:solidFill>
                <a:ea typeface="Open Sans Light"/>
                <a:cs typeface="Open Sans Light"/>
                <a:sym typeface="Open Sans Light"/>
              </a:rPr>
              <a:t>Add a little bit of body text</a:t>
            </a:r>
          </a:p>
        </p:txBody>
      </p:sp>
      <p:sp>
        <p:nvSpPr>
          <p:cNvPr id="35" name="TextBox 35"/>
          <p:cNvSpPr txBox="1"/>
          <p:nvPr/>
        </p:nvSpPr>
        <p:spPr>
          <a:xfrm>
            <a:off x="11212512" y="7074819"/>
            <a:ext cx="1956214" cy="264160"/>
          </a:xfrm>
          <a:prstGeom prst="rect">
            <a:avLst/>
          </a:prstGeom>
        </p:spPr>
        <p:txBody>
          <a:bodyPr lIns="0" tIns="0" rIns="0" bIns="0" rtlCol="0" anchor="t">
            <a:spAutoFit/>
          </a:bodyPr>
          <a:lstStyle/>
          <a:p>
            <a:pPr algn="ctr">
              <a:lnSpc>
                <a:spcPts val="2239"/>
              </a:lnSpc>
            </a:pPr>
            <a:r>
              <a:rPr lang="en-US" sz="1599" b="1" dirty="0">
                <a:solidFill>
                  <a:srgbClr val="337AB7"/>
                </a:solidFill>
                <a:latin typeface="Open Sans Bold"/>
                <a:ea typeface="Open Sans Bold"/>
                <a:cs typeface="Open Sans Bold"/>
                <a:sym typeface="Open Sans Bold"/>
              </a:rPr>
              <a:t>careerpilot.org.uk</a:t>
            </a:r>
          </a:p>
        </p:txBody>
      </p:sp>
      <p:sp>
        <p:nvSpPr>
          <p:cNvPr id="36" name="TextBox 36"/>
          <p:cNvSpPr txBox="1"/>
          <p:nvPr/>
        </p:nvSpPr>
        <p:spPr>
          <a:xfrm>
            <a:off x="5370676" y="1565027"/>
            <a:ext cx="2297409" cy="857094"/>
          </a:xfrm>
          <a:prstGeom prst="rect">
            <a:avLst/>
          </a:prstGeom>
        </p:spPr>
        <p:txBody>
          <a:bodyPr lIns="0" tIns="0" rIns="0" bIns="0" rtlCol="0" anchor="t">
            <a:spAutoFit/>
          </a:bodyPr>
          <a:lstStyle/>
          <a:p>
            <a:pPr>
              <a:lnSpc>
                <a:spcPts val="2239"/>
              </a:lnSpc>
            </a:pPr>
            <a:r>
              <a:rPr lang="en-US" sz="2400" b="1" u="sng" dirty="0">
                <a:solidFill>
                  <a:srgbClr val="0206BE"/>
                </a:solidFill>
                <a:ea typeface="Carlito Bold"/>
                <a:cs typeface="Carlito Bold"/>
                <a:sym typeface="Carlito Bold"/>
                <a:hlinkClick r:id="rId11" tooltip="https://www.careerpilot.org.uk/stories/dental-technician-in-a-hospital">
                  <a:extLst>
                    <a:ext uri="{A12FA001-AC4F-418D-AE19-62706E023703}">
                      <ahyp:hlinkClr xmlns:ahyp="http://schemas.microsoft.com/office/drawing/2018/hyperlinkcolor" val="tx"/>
                    </a:ext>
                  </a:extLst>
                </a:hlinkClick>
              </a:rPr>
              <a:t>Watch the video: </a:t>
            </a:r>
            <a:r>
              <a:rPr lang="en-US" sz="2400" u="sng" dirty="0">
                <a:solidFill>
                  <a:srgbClr val="0206BE"/>
                </a:solidFill>
                <a:ea typeface="Carlito Bold"/>
                <a:cs typeface="Carlito Bold"/>
                <a:sym typeface="Carlito Bold"/>
                <a:hlinkClick r:id="rId11" tooltip="https://www.careerpilot.org.uk/stories/dental-technician-in-a-hospital">
                  <a:extLst>
                    <a:ext uri="{A12FA001-AC4F-418D-AE19-62706E023703}">
                      <ahyp:hlinkClr xmlns:ahyp="http://schemas.microsoft.com/office/drawing/2018/hyperlinkcolor" val="tx"/>
                    </a:ext>
                  </a:extLst>
                </a:hlinkClick>
              </a:rPr>
              <a:t>Working as a D</a:t>
            </a:r>
            <a:r>
              <a:rPr lang="en-US" sz="2400" u="sng" dirty="0">
                <a:solidFill>
                  <a:srgbClr val="0206BE"/>
                </a:solidFill>
                <a:ea typeface="Carlito Bold"/>
                <a:cs typeface="Carlito Bold"/>
                <a:sym typeface="Carlito Bold"/>
              </a:rPr>
              <a:t>ental Technician</a:t>
            </a:r>
          </a:p>
        </p:txBody>
      </p:sp>
      <p:sp>
        <p:nvSpPr>
          <p:cNvPr id="37" name="TextBox 37"/>
          <p:cNvSpPr txBox="1"/>
          <p:nvPr/>
        </p:nvSpPr>
        <p:spPr>
          <a:xfrm>
            <a:off x="5370676" y="4547861"/>
            <a:ext cx="6848327" cy="1795363"/>
          </a:xfrm>
          <a:prstGeom prst="rect">
            <a:avLst/>
          </a:prstGeom>
        </p:spPr>
        <p:txBody>
          <a:bodyPr wrap="square" lIns="0" tIns="0" rIns="0" bIns="0" rtlCol="0" anchor="t">
            <a:spAutoFit/>
          </a:bodyPr>
          <a:lstStyle/>
          <a:p>
            <a:pPr>
              <a:lnSpc>
                <a:spcPts val="2799"/>
              </a:lnSpc>
            </a:pPr>
            <a:r>
              <a:rPr lang="en-US" sz="2400" b="1" dirty="0">
                <a:ea typeface="Carlito Bold"/>
                <a:cs typeface="Carlito Bold"/>
                <a:sym typeface="Carlito Bold"/>
              </a:rPr>
              <a:t>Working in pairs or as a class discuss:</a:t>
            </a:r>
          </a:p>
          <a:p>
            <a:pPr marL="431799" lvl="1" indent="-215899">
              <a:lnSpc>
                <a:spcPts val="2799"/>
              </a:lnSpc>
              <a:buFont typeface="Arial"/>
              <a:buChar char="•"/>
            </a:pPr>
            <a:r>
              <a:rPr lang="en-US" sz="2400" dirty="0">
                <a:ea typeface="Carlito"/>
                <a:cs typeface="Carlito"/>
                <a:sym typeface="Carlito"/>
              </a:rPr>
              <a:t>List three tasks that a Dental Technician may be involved with as part of their role.</a:t>
            </a:r>
          </a:p>
          <a:p>
            <a:pPr marL="431799" lvl="1" indent="-215899">
              <a:lnSpc>
                <a:spcPts val="2799"/>
              </a:lnSpc>
              <a:buFont typeface="Arial"/>
              <a:buChar char="•"/>
            </a:pPr>
            <a:r>
              <a:rPr lang="en-US" sz="2400" dirty="0">
                <a:ea typeface="Carlito"/>
                <a:cs typeface="Carlito"/>
                <a:sym typeface="Carlito"/>
              </a:rPr>
              <a:t>What subjects would be useful for being a Dental Technician?</a:t>
            </a:r>
          </a:p>
        </p:txBody>
      </p:sp>
      <p:sp>
        <p:nvSpPr>
          <p:cNvPr id="38" name="TextBox 38"/>
          <p:cNvSpPr txBox="1"/>
          <p:nvPr/>
        </p:nvSpPr>
        <p:spPr>
          <a:xfrm>
            <a:off x="3187874" y="114762"/>
            <a:ext cx="7141263" cy="836124"/>
          </a:xfrm>
          <a:prstGeom prst="rect">
            <a:avLst/>
          </a:prstGeom>
        </p:spPr>
        <p:txBody>
          <a:bodyPr lIns="0" tIns="0" rIns="0" bIns="0" rtlCol="0" anchor="t">
            <a:spAutoFit/>
          </a:bodyPr>
          <a:lstStyle/>
          <a:p>
            <a:pPr algn="ctr">
              <a:lnSpc>
                <a:spcPts val="3415"/>
              </a:lnSpc>
            </a:pPr>
            <a:r>
              <a:rPr lang="en-US" sz="2455" b="1">
                <a:solidFill>
                  <a:srgbClr val="FFFFFF"/>
                </a:solidFill>
                <a:latin typeface="Open Sans Bold Bold"/>
                <a:ea typeface="Open Sans Bold Bold"/>
                <a:cs typeface="Open Sans Bold Bold"/>
                <a:sym typeface="Open Sans Bold Bold"/>
              </a:rPr>
              <a:t>Dental Technician: </a:t>
            </a:r>
          </a:p>
          <a:p>
            <a:pPr algn="ctr">
              <a:lnSpc>
                <a:spcPts val="3415"/>
              </a:lnSpc>
            </a:pPr>
            <a:r>
              <a:rPr lang="en-US" sz="2455" b="1">
                <a:solidFill>
                  <a:srgbClr val="FFFFFF"/>
                </a:solidFill>
                <a:latin typeface="Open Sans Bold Bold"/>
                <a:ea typeface="Open Sans Bold Bold"/>
                <a:cs typeface="Open Sans Bold Bold"/>
                <a:sym typeface="Open Sans Bold Bold"/>
              </a:rPr>
              <a:t>Short Lesson Activity</a:t>
            </a:r>
          </a:p>
        </p:txBody>
      </p:sp>
      <p:sp>
        <p:nvSpPr>
          <p:cNvPr id="39" name="TextBox 39"/>
          <p:cNvSpPr txBox="1"/>
          <p:nvPr/>
        </p:nvSpPr>
        <p:spPr>
          <a:xfrm>
            <a:off x="567895" y="1463369"/>
            <a:ext cx="3886768" cy="1951816"/>
          </a:xfrm>
          <a:prstGeom prst="rect">
            <a:avLst/>
          </a:prstGeom>
        </p:spPr>
        <p:txBody>
          <a:bodyPr wrap="square" lIns="0" tIns="0" rIns="0" bIns="0" rtlCol="0" anchor="t">
            <a:spAutoFit/>
          </a:bodyPr>
          <a:lstStyle/>
          <a:p>
            <a:pPr>
              <a:lnSpc>
                <a:spcPts val="2505"/>
              </a:lnSpc>
            </a:pPr>
            <a:r>
              <a:rPr lang="en-US" sz="3200" b="1" dirty="0">
                <a:solidFill>
                  <a:srgbClr val="0072BA"/>
                </a:solidFill>
                <a:ea typeface="Carlito Bold"/>
                <a:cs typeface="Carlito Bold"/>
                <a:sym typeface="Carlito Bold"/>
              </a:rPr>
              <a:t>Dental technicians make and repair dental appliances used to improve patients' appearance, speech or ability to eat.</a:t>
            </a:r>
          </a:p>
        </p:txBody>
      </p:sp>
      <p:sp>
        <p:nvSpPr>
          <p:cNvPr id="40" name="TextBox 40"/>
          <p:cNvSpPr txBox="1"/>
          <p:nvPr/>
        </p:nvSpPr>
        <p:spPr>
          <a:xfrm>
            <a:off x="837375" y="3620167"/>
            <a:ext cx="3425642" cy="2859757"/>
          </a:xfrm>
          <a:prstGeom prst="rect">
            <a:avLst/>
          </a:prstGeom>
        </p:spPr>
        <p:txBody>
          <a:bodyPr wrap="square" lIns="0" tIns="0" rIns="0" bIns="0" rtlCol="0" anchor="t">
            <a:spAutoFit/>
          </a:bodyPr>
          <a:lstStyle/>
          <a:p>
            <a:pPr>
              <a:lnSpc>
                <a:spcPts val="1917"/>
              </a:lnSpc>
            </a:pPr>
            <a:r>
              <a:rPr lang="en-US" sz="1600" b="1" dirty="0">
                <a:solidFill>
                  <a:srgbClr val="000000"/>
                </a:solidFill>
                <a:ea typeface="Carlito Bold"/>
                <a:cs typeface="Carlito Bold"/>
                <a:sym typeface="Carlito Bold"/>
              </a:rPr>
              <a:t>Lesson Activity - Teacher Notes</a:t>
            </a:r>
          </a:p>
          <a:p>
            <a:pPr>
              <a:lnSpc>
                <a:spcPts val="1680"/>
              </a:lnSpc>
            </a:pPr>
            <a:r>
              <a:rPr lang="en-US" sz="1600" dirty="0">
                <a:solidFill>
                  <a:srgbClr val="000000"/>
                </a:solidFill>
                <a:ea typeface="Carlito"/>
                <a:cs typeface="Carlito"/>
                <a:sym typeface="Carlito"/>
              </a:rPr>
              <a:t>This classroom activity will help students explore and understand more about this job role.</a:t>
            </a:r>
          </a:p>
          <a:p>
            <a:pPr>
              <a:lnSpc>
                <a:spcPts val="1680"/>
              </a:lnSpc>
            </a:pPr>
            <a:endParaRPr lang="en-US" sz="1600" dirty="0">
              <a:solidFill>
                <a:srgbClr val="000000"/>
              </a:solidFill>
              <a:ea typeface="Carlito"/>
              <a:cs typeface="Carlito"/>
              <a:sym typeface="Carlito"/>
            </a:endParaRPr>
          </a:p>
          <a:p>
            <a:pPr marL="259082" lvl="1" indent="-129541">
              <a:lnSpc>
                <a:spcPts val="1680"/>
              </a:lnSpc>
              <a:buAutoNum type="arabicPeriod"/>
            </a:pPr>
            <a:r>
              <a:rPr lang="en-US" sz="1600" dirty="0">
                <a:solidFill>
                  <a:srgbClr val="000000"/>
                </a:solidFill>
                <a:ea typeface="Carlito"/>
                <a:cs typeface="Carlito"/>
                <a:sym typeface="Carlito"/>
              </a:rPr>
              <a:t>Play the short video from the front (5 mins) </a:t>
            </a:r>
          </a:p>
          <a:p>
            <a:pPr marL="259082" lvl="1" indent="-129541">
              <a:lnSpc>
                <a:spcPts val="1680"/>
              </a:lnSpc>
              <a:buAutoNum type="arabicPeriod"/>
            </a:pPr>
            <a:r>
              <a:rPr lang="en-US" sz="1600" dirty="0">
                <a:solidFill>
                  <a:srgbClr val="000000"/>
                </a:solidFill>
                <a:ea typeface="Carlito"/>
                <a:cs typeface="Carlito"/>
                <a:sym typeface="Carlito"/>
              </a:rPr>
              <a:t>Students explore key information on the relevant Hot Job poster or</a:t>
            </a:r>
            <a:r>
              <a:rPr lang="en-US" sz="1600" b="1" dirty="0">
                <a:solidFill>
                  <a:srgbClr val="000000"/>
                </a:solidFill>
                <a:ea typeface="Carlito Bold"/>
                <a:cs typeface="Carlito Bold"/>
                <a:sym typeface="Carlito Bold"/>
              </a:rPr>
              <a:t> </a:t>
            </a:r>
            <a:r>
              <a:rPr lang="en-US" sz="1600" b="1" u="sng" dirty="0">
                <a:solidFill>
                  <a:srgbClr val="0072BA"/>
                </a:solidFill>
                <a:ea typeface="Carlito Bold"/>
                <a:cs typeface="Carlito Bold"/>
                <a:sym typeface="Carlito Bold"/>
                <a:hlinkClick r:id="rId16" tooltip="https://www.careerpilot.org.uk/job-sectors/medical/job-profile/dental-technician"/>
              </a:rPr>
              <a:t>job profile</a:t>
            </a:r>
            <a:r>
              <a:rPr lang="en-US" sz="1600" dirty="0">
                <a:solidFill>
                  <a:srgbClr val="0072BA"/>
                </a:solidFill>
                <a:ea typeface="Carlito"/>
                <a:cs typeface="Carlito"/>
                <a:sym typeface="Carlito"/>
              </a:rPr>
              <a:t> </a:t>
            </a:r>
            <a:r>
              <a:rPr lang="en-US" sz="1600" dirty="0">
                <a:solidFill>
                  <a:srgbClr val="000000"/>
                </a:solidFill>
                <a:ea typeface="Carlito"/>
                <a:cs typeface="Carlito"/>
                <a:sym typeface="Carlito"/>
              </a:rPr>
              <a:t>on Careerpilot (5 mins)</a:t>
            </a:r>
          </a:p>
          <a:p>
            <a:pPr marL="259082" lvl="1" indent="-129541">
              <a:lnSpc>
                <a:spcPts val="1680"/>
              </a:lnSpc>
              <a:buAutoNum type="arabicPeriod"/>
            </a:pPr>
            <a:r>
              <a:rPr lang="en-US" sz="1600" dirty="0">
                <a:solidFill>
                  <a:srgbClr val="000000"/>
                </a:solidFill>
                <a:ea typeface="Carlito"/>
                <a:cs typeface="Carlito"/>
                <a:sym typeface="Carlito"/>
              </a:rPr>
              <a:t>Use prompt questions to discuss and feedback in pairs or as a class (5-10 mins)</a:t>
            </a:r>
          </a:p>
        </p:txBody>
      </p:sp>
      <p:sp>
        <p:nvSpPr>
          <p:cNvPr id="41" name="TextBox 41"/>
          <p:cNvSpPr txBox="1"/>
          <p:nvPr/>
        </p:nvSpPr>
        <p:spPr>
          <a:xfrm>
            <a:off x="8576721" y="1499605"/>
            <a:ext cx="1630364" cy="574966"/>
          </a:xfrm>
          <a:prstGeom prst="rect">
            <a:avLst/>
          </a:prstGeom>
        </p:spPr>
        <p:txBody>
          <a:bodyPr wrap="square" lIns="0" tIns="0" rIns="0" bIns="0" rtlCol="0" anchor="t">
            <a:spAutoFit/>
          </a:bodyPr>
          <a:lstStyle/>
          <a:p>
            <a:pPr>
              <a:lnSpc>
                <a:spcPts val="2239"/>
              </a:lnSpc>
            </a:pPr>
            <a:r>
              <a:rPr lang="en-US" sz="2400" b="1" u="sng" dirty="0">
                <a:solidFill>
                  <a:srgbClr val="FFFFFF"/>
                </a:solidFill>
                <a:ea typeface="Carlito Bold"/>
                <a:cs typeface="Carlito Bold"/>
                <a:sym typeface="Carlito Bold"/>
                <a:hlinkClick r:id="rId16" tooltip="https://www.careerpilot.org.uk/job-sectors/medical/job-profile/dental-technician"/>
              </a:rPr>
              <a:t>Explore the job profile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0F2BA-4863-5D77-090C-8BAF722E872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7837ED-742D-4C6D-C9BE-798837934A49}"/>
              </a:ext>
            </a:extLst>
          </p:cNvPr>
          <p:cNvGrpSpPr/>
          <p:nvPr/>
        </p:nvGrpSpPr>
        <p:grpSpPr>
          <a:xfrm>
            <a:off x="-19253" y="434912"/>
            <a:ext cx="13540201" cy="7156401"/>
            <a:chOff x="0" y="0"/>
            <a:chExt cx="6164582" cy="3548808"/>
          </a:xfrm>
          <a:solidFill>
            <a:srgbClr val="C3E0E5"/>
          </a:solidFill>
        </p:grpSpPr>
        <p:sp>
          <p:nvSpPr>
            <p:cNvPr id="3" name="Freeform 3">
              <a:extLst>
                <a:ext uri="{FF2B5EF4-FFF2-40B4-BE49-F238E27FC236}">
                  <a16:creationId xmlns:a16="http://schemas.microsoft.com/office/drawing/2014/main" id="{8C265672-DB2E-83FC-CAC1-3FCB035CBBEE}"/>
                </a:ext>
              </a:extLst>
            </p:cNvPr>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sz="1322"/>
            </a:p>
          </p:txBody>
        </p:sp>
      </p:grpSp>
      <p:sp>
        <p:nvSpPr>
          <p:cNvPr id="40" name="Freeform 14">
            <a:extLst>
              <a:ext uri="{FF2B5EF4-FFF2-40B4-BE49-F238E27FC236}">
                <a16:creationId xmlns:a16="http://schemas.microsoft.com/office/drawing/2014/main" id="{23D873E5-4B39-33EE-323E-F92577ECA5DA}"/>
              </a:ext>
            </a:extLst>
          </p:cNvPr>
          <p:cNvSpPr/>
          <p:nvPr/>
        </p:nvSpPr>
        <p:spPr>
          <a:xfrm>
            <a:off x="4082613" y="5141375"/>
            <a:ext cx="9011233" cy="2015126"/>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62A9D0"/>
          </a:solidFill>
          <a:ln>
            <a:noFill/>
          </a:ln>
        </p:spPr>
        <p:txBody>
          <a:bodyPr/>
          <a:lstStyle/>
          <a:p>
            <a:endParaRPr lang="en-GB" sz="1322" dirty="0"/>
          </a:p>
        </p:txBody>
      </p:sp>
      <p:sp>
        <p:nvSpPr>
          <p:cNvPr id="29" name="Freeform 14">
            <a:extLst>
              <a:ext uri="{FF2B5EF4-FFF2-40B4-BE49-F238E27FC236}">
                <a16:creationId xmlns:a16="http://schemas.microsoft.com/office/drawing/2014/main" id="{4150A7DB-C3D4-148D-8017-CD94C9E81214}"/>
              </a:ext>
            </a:extLst>
          </p:cNvPr>
          <p:cNvSpPr/>
          <p:nvPr/>
        </p:nvSpPr>
        <p:spPr>
          <a:xfrm>
            <a:off x="8640857" y="1454037"/>
            <a:ext cx="4452989" cy="3550790"/>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62A9D0"/>
          </a:solidFill>
        </p:spPr>
        <p:txBody>
          <a:bodyPr/>
          <a:lstStyle/>
          <a:p>
            <a:endParaRPr lang="en-GB" sz="1322" dirty="0"/>
          </a:p>
        </p:txBody>
      </p:sp>
      <p:grpSp>
        <p:nvGrpSpPr>
          <p:cNvPr id="4" name="Group 4">
            <a:extLst>
              <a:ext uri="{FF2B5EF4-FFF2-40B4-BE49-F238E27FC236}">
                <a16:creationId xmlns:a16="http://schemas.microsoft.com/office/drawing/2014/main" id="{296D76B0-6958-9B21-76F3-EF69A47B4597}"/>
              </a:ext>
            </a:extLst>
          </p:cNvPr>
          <p:cNvGrpSpPr/>
          <p:nvPr/>
        </p:nvGrpSpPr>
        <p:grpSpPr>
          <a:xfrm>
            <a:off x="-31360" y="-79596"/>
            <a:ext cx="13552302" cy="1193575"/>
            <a:chOff x="0" y="-28575"/>
            <a:chExt cx="4820898" cy="427960"/>
          </a:xfrm>
          <a:solidFill>
            <a:srgbClr val="0072BA"/>
          </a:solidFill>
        </p:grpSpPr>
        <p:sp>
          <p:nvSpPr>
            <p:cNvPr id="5" name="Freeform 5">
              <a:extLst>
                <a:ext uri="{FF2B5EF4-FFF2-40B4-BE49-F238E27FC236}">
                  <a16:creationId xmlns:a16="http://schemas.microsoft.com/office/drawing/2014/main" id="{CF66FF39-C525-F8DB-60C8-C7161FB8576E}"/>
                </a:ext>
              </a:extLst>
            </p:cNvPr>
            <p:cNvSpPr/>
            <p:nvPr/>
          </p:nvSpPr>
          <p:spPr>
            <a:xfrm>
              <a:off x="0" y="0"/>
              <a:ext cx="4816592" cy="399385"/>
            </a:xfrm>
            <a:custGeom>
              <a:avLst/>
              <a:gdLst/>
              <a:ahLst/>
              <a:cxnLst/>
              <a:rect l="l" t="t" r="r" b="b"/>
              <a:pathLst>
                <a:path w="4816592" h="399385">
                  <a:moveTo>
                    <a:pt x="0" y="0"/>
                  </a:moveTo>
                  <a:lnTo>
                    <a:pt x="4816592" y="0"/>
                  </a:lnTo>
                  <a:lnTo>
                    <a:pt x="4816592" y="399385"/>
                  </a:lnTo>
                  <a:lnTo>
                    <a:pt x="0" y="399385"/>
                  </a:lnTo>
                  <a:close/>
                </a:path>
              </a:pathLst>
            </a:custGeom>
            <a:grpFill/>
          </p:spPr>
          <p:txBody>
            <a:bodyPr/>
            <a:lstStyle/>
            <a:p>
              <a:endParaRPr lang="en-GB" sz="1322">
                <a:solidFill>
                  <a:schemeClr val="bg1"/>
                </a:solidFill>
              </a:endParaRPr>
            </a:p>
          </p:txBody>
        </p:sp>
        <p:sp>
          <p:nvSpPr>
            <p:cNvPr id="6" name="TextBox 6">
              <a:extLst>
                <a:ext uri="{FF2B5EF4-FFF2-40B4-BE49-F238E27FC236}">
                  <a16:creationId xmlns:a16="http://schemas.microsoft.com/office/drawing/2014/main" id="{2FF8D500-C157-DF2E-C0C6-013451FB2C6D}"/>
                </a:ext>
              </a:extLst>
            </p:cNvPr>
            <p:cNvSpPr txBox="1"/>
            <p:nvPr/>
          </p:nvSpPr>
          <p:spPr>
            <a:xfrm>
              <a:off x="0" y="-28575"/>
              <a:ext cx="4820898" cy="427960"/>
            </a:xfrm>
            <a:prstGeom prst="rect">
              <a:avLst/>
            </a:prstGeom>
            <a:grpFill/>
          </p:spPr>
          <p:txBody>
            <a:bodyPr lIns="37315" tIns="37315" rIns="37315" bIns="37315" rtlCol="0" anchor="ctr"/>
            <a:lstStyle/>
            <a:p>
              <a:pPr algn="ctr">
                <a:lnSpc>
                  <a:spcPts val="1677"/>
                </a:lnSpc>
              </a:pPr>
              <a:endParaRPr sz="1322">
                <a:solidFill>
                  <a:schemeClr val="bg1"/>
                </a:solidFill>
              </a:endParaRPr>
            </a:p>
          </p:txBody>
        </p:sp>
      </p:grpSp>
      <p:sp>
        <p:nvSpPr>
          <p:cNvPr id="14" name="Freeform 14">
            <a:extLst>
              <a:ext uri="{FF2B5EF4-FFF2-40B4-BE49-F238E27FC236}">
                <a16:creationId xmlns:a16="http://schemas.microsoft.com/office/drawing/2014/main" id="{A7F38B31-3CF5-C9EF-1738-C6F7919DFB8C}"/>
              </a:ext>
            </a:extLst>
          </p:cNvPr>
          <p:cNvSpPr/>
          <p:nvPr/>
        </p:nvSpPr>
        <p:spPr>
          <a:xfrm>
            <a:off x="4065028" y="1441933"/>
            <a:ext cx="4452989" cy="3550790"/>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62A9D0"/>
          </a:solidFill>
        </p:spPr>
        <p:txBody>
          <a:bodyPr/>
          <a:lstStyle/>
          <a:p>
            <a:endParaRPr lang="en-GB" sz="1322" dirty="0"/>
          </a:p>
        </p:txBody>
      </p:sp>
      <p:grpSp>
        <p:nvGrpSpPr>
          <p:cNvPr id="21" name="Group 21">
            <a:extLst>
              <a:ext uri="{FF2B5EF4-FFF2-40B4-BE49-F238E27FC236}">
                <a16:creationId xmlns:a16="http://schemas.microsoft.com/office/drawing/2014/main" id="{E74F5B2C-57C1-5D2F-53E6-9AB3534FEDB3}"/>
              </a:ext>
            </a:extLst>
          </p:cNvPr>
          <p:cNvGrpSpPr/>
          <p:nvPr/>
        </p:nvGrpSpPr>
        <p:grpSpPr>
          <a:xfrm>
            <a:off x="290912" y="3264121"/>
            <a:ext cx="3491200" cy="3892376"/>
            <a:chOff x="0" y="-1150426"/>
            <a:chExt cx="6337134" cy="7065338"/>
          </a:xfrm>
        </p:grpSpPr>
        <p:grpSp>
          <p:nvGrpSpPr>
            <p:cNvPr id="22" name="Group 22">
              <a:extLst>
                <a:ext uri="{FF2B5EF4-FFF2-40B4-BE49-F238E27FC236}">
                  <a16:creationId xmlns:a16="http://schemas.microsoft.com/office/drawing/2014/main" id="{9D49F7A3-B8DD-2801-697B-FF69E8B00015}"/>
                </a:ext>
              </a:extLst>
            </p:cNvPr>
            <p:cNvGrpSpPr/>
            <p:nvPr/>
          </p:nvGrpSpPr>
          <p:grpSpPr>
            <a:xfrm>
              <a:off x="0" y="-1150426"/>
              <a:ext cx="6337134" cy="7065338"/>
              <a:chOff x="0" y="-398404"/>
              <a:chExt cx="2194614" cy="2446798"/>
            </a:xfrm>
          </p:grpSpPr>
          <p:sp>
            <p:nvSpPr>
              <p:cNvPr id="23" name="Freeform 23">
                <a:extLst>
                  <a:ext uri="{FF2B5EF4-FFF2-40B4-BE49-F238E27FC236}">
                    <a16:creationId xmlns:a16="http://schemas.microsoft.com/office/drawing/2014/main" id="{BCC9F8F0-5F5A-CDE7-6D39-71E89FC19E9F}"/>
                  </a:ext>
                </a:extLst>
              </p:cNvPr>
              <p:cNvSpPr/>
              <p:nvPr/>
            </p:nvSpPr>
            <p:spPr>
              <a:xfrm>
                <a:off x="0" y="-398404"/>
                <a:ext cx="2165835" cy="2446798"/>
              </a:xfrm>
              <a:custGeom>
                <a:avLst/>
                <a:gdLst/>
                <a:ahLst/>
                <a:cxnLst/>
                <a:rect l="l" t="t" r="r" b="b"/>
                <a:pathLst>
                  <a:path w="2194614" h="1957127">
                    <a:moveTo>
                      <a:pt x="46777" y="0"/>
                    </a:moveTo>
                    <a:lnTo>
                      <a:pt x="2147837" y="0"/>
                    </a:lnTo>
                    <a:cubicBezTo>
                      <a:pt x="2160243" y="0"/>
                      <a:pt x="2172140" y="4928"/>
                      <a:pt x="2180913" y="13701"/>
                    </a:cubicBezTo>
                    <a:cubicBezTo>
                      <a:pt x="2189685" y="22473"/>
                      <a:pt x="2194614" y="34371"/>
                      <a:pt x="2194614" y="46777"/>
                    </a:cubicBezTo>
                    <a:lnTo>
                      <a:pt x="2194614" y="1910350"/>
                    </a:lnTo>
                    <a:cubicBezTo>
                      <a:pt x="2194614" y="1936184"/>
                      <a:pt x="2173671" y="1957127"/>
                      <a:pt x="2147837" y="1957127"/>
                    </a:cubicBezTo>
                    <a:lnTo>
                      <a:pt x="46777" y="1957127"/>
                    </a:lnTo>
                    <a:cubicBezTo>
                      <a:pt x="20943" y="1957127"/>
                      <a:pt x="0" y="1936184"/>
                      <a:pt x="0" y="1910350"/>
                    </a:cubicBezTo>
                    <a:lnTo>
                      <a:pt x="0" y="46777"/>
                    </a:lnTo>
                    <a:cubicBezTo>
                      <a:pt x="0" y="34371"/>
                      <a:pt x="4928" y="22473"/>
                      <a:pt x="13701" y="13701"/>
                    </a:cubicBezTo>
                    <a:cubicBezTo>
                      <a:pt x="22473" y="4928"/>
                      <a:pt x="34371" y="0"/>
                      <a:pt x="46777" y="0"/>
                    </a:cubicBezTo>
                    <a:close/>
                  </a:path>
                </a:pathLst>
              </a:custGeom>
              <a:solidFill>
                <a:srgbClr val="EEEEEE"/>
              </a:solidFill>
            </p:spPr>
            <p:txBody>
              <a:bodyPr/>
              <a:lstStyle/>
              <a:p>
                <a:endParaRPr lang="en-GB" sz="1322"/>
              </a:p>
            </p:txBody>
          </p:sp>
          <p:sp>
            <p:nvSpPr>
              <p:cNvPr id="24" name="TextBox 24">
                <a:extLst>
                  <a:ext uri="{FF2B5EF4-FFF2-40B4-BE49-F238E27FC236}">
                    <a16:creationId xmlns:a16="http://schemas.microsoft.com/office/drawing/2014/main" id="{CFD1148C-63F9-0F06-C777-D0EFB93D918A}"/>
                  </a:ext>
                </a:extLst>
              </p:cNvPr>
              <p:cNvSpPr txBox="1"/>
              <p:nvPr/>
            </p:nvSpPr>
            <p:spPr>
              <a:xfrm>
                <a:off x="0" y="-28575"/>
                <a:ext cx="2194614" cy="1985702"/>
              </a:xfrm>
              <a:prstGeom prst="rect">
                <a:avLst/>
              </a:prstGeom>
            </p:spPr>
            <p:txBody>
              <a:bodyPr lIns="37315" tIns="37315" rIns="37315" bIns="37315" rtlCol="0" anchor="ctr"/>
              <a:lstStyle/>
              <a:p>
                <a:pPr algn="ctr">
                  <a:lnSpc>
                    <a:spcPts val="1615"/>
                  </a:lnSpc>
                </a:pPr>
                <a:endParaRPr sz="1322"/>
              </a:p>
            </p:txBody>
          </p:sp>
        </p:grpSp>
        <p:sp>
          <p:nvSpPr>
            <p:cNvPr id="25" name="TextBox 25">
              <a:extLst>
                <a:ext uri="{FF2B5EF4-FFF2-40B4-BE49-F238E27FC236}">
                  <a16:creationId xmlns:a16="http://schemas.microsoft.com/office/drawing/2014/main" id="{0261E7F8-FF10-D5E0-9413-66B08C3CF6EF}"/>
                </a:ext>
              </a:extLst>
            </p:cNvPr>
            <p:cNvSpPr txBox="1"/>
            <p:nvPr/>
          </p:nvSpPr>
          <p:spPr>
            <a:xfrm>
              <a:off x="374855" y="-783267"/>
              <a:ext cx="5573385" cy="5987522"/>
            </a:xfrm>
            <a:prstGeom prst="rect">
              <a:avLst/>
            </a:prstGeom>
          </p:spPr>
          <p:txBody>
            <a:bodyPr wrap="square" lIns="0" tIns="0" rIns="0" bIns="0" rtlCol="0" anchor="t">
              <a:spAutoFit/>
            </a:bodyPr>
            <a:lstStyle/>
            <a:p>
              <a:pPr>
                <a:lnSpc>
                  <a:spcPts val="1869"/>
                </a:lnSpc>
              </a:pPr>
              <a:r>
                <a:rPr lang="en-US" sz="1763" dirty="0">
                  <a:latin typeface="Carlito Bold"/>
                </a:rPr>
                <a:t>Teacher notes - What’s in the Job?</a:t>
              </a:r>
            </a:p>
            <a:p>
              <a:pPr>
                <a:lnSpc>
                  <a:spcPts val="1493"/>
                </a:lnSpc>
              </a:pPr>
              <a:endParaRPr lang="en-US" sz="1322" dirty="0"/>
            </a:p>
            <a:p>
              <a:pPr>
                <a:lnSpc>
                  <a:spcPts val="1459"/>
                </a:lnSpc>
              </a:pPr>
              <a:r>
                <a:rPr lang="en-US" sz="1322" dirty="0"/>
                <a:t>This classroom activity will help students explore and understand about more other job roles and the pathways into them.</a:t>
              </a:r>
            </a:p>
            <a:p>
              <a:pPr marL="209883" indent="-209883">
                <a:lnSpc>
                  <a:spcPts val="1459"/>
                </a:lnSpc>
                <a:buFont typeface="Arial" panose="020B0604020202020204" pitchFamily="34" charset="0"/>
                <a:buChar char="•"/>
              </a:pPr>
              <a:endParaRPr lang="en-US" sz="1322" b="1" dirty="0"/>
            </a:p>
            <a:p>
              <a:pPr marL="465997" lvl="1" indent="-342900">
                <a:lnSpc>
                  <a:spcPts val="1596"/>
                </a:lnSpc>
                <a:buAutoNum type="arabicPeriod"/>
              </a:pPr>
              <a:r>
                <a:rPr lang="en-US" sz="1600" b="1" dirty="0"/>
                <a:t>Visit the Careerpilot job search page </a:t>
              </a:r>
            </a:p>
            <a:p>
              <a:pPr marL="465997" lvl="1" indent="-342900">
                <a:lnSpc>
                  <a:spcPts val="1596"/>
                </a:lnSpc>
                <a:buAutoNum type="arabicPeriod"/>
              </a:pPr>
              <a:r>
                <a:rPr lang="en-US" sz="1600" b="1" dirty="0"/>
                <a:t>Choose 2 job profiles to explore in more detail, including job growth, salary and the pathways into them</a:t>
              </a:r>
            </a:p>
            <a:p>
              <a:pPr marL="465997" lvl="1" indent="-342900">
                <a:lnSpc>
                  <a:spcPts val="1596"/>
                </a:lnSpc>
                <a:buAutoNum type="arabicPeriod"/>
              </a:pPr>
              <a:r>
                <a:rPr lang="en-US" sz="1600" b="1" dirty="0"/>
                <a:t>Discuss the job roles in pairs or as a class using prompt questions</a:t>
              </a:r>
            </a:p>
          </p:txBody>
        </p:sp>
      </p:grpSp>
      <p:sp>
        <p:nvSpPr>
          <p:cNvPr id="26" name="Freeform 26">
            <a:extLst>
              <a:ext uri="{FF2B5EF4-FFF2-40B4-BE49-F238E27FC236}">
                <a16:creationId xmlns:a16="http://schemas.microsoft.com/office/drawing/2014/main" id="{C4AE9E6A-4D50-E210-2898-F208822F3955}"/>
              </a:ext>
            </a:extLst>
          </p:cNvPr>
          <p:cNvSpPr/>
          <p:nvPr/>
        </p:nvSpPr>
        <p:spPr>
          <a:xfrm>
            <a:off x="4187868" y="1607190"/>
            <a:ext cx="607530" cy="607530"/>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322"/>
          </a:p>
        </p:txBody>
      </p:sp>
      <p:sp>
        <p:nvSpPr>
          <p:cNvPr id="30" name="Freeform 30">
            <a:extLst>
              <a:ext uri="{FF2B5EF4-FFF2-40B4-BE49-F238E27FC236}">
                <a16:creationId xmlns:a16="http://schemas.microsoft.com/office/drawing/2014/main" id="{4F7F872A-8A2A-2F84-956F-F56F7F5DE578}"/>
              </a:ext>
            </a:extLst>
          </p:cNvPr>
          <p:cNvSpPr/>
          <p:nvPr/>
        </p:nvSpPr>
        <p:spPr>
          <a:xfrm>
            <a:off x="8807826" y="1647941"/>
            <a:ext cx="607530" cy="607530"/>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322"/>
          </a:p>
        </p:txBody>
      </p:sp>
      <p:sp>
        <p:nvSpPr>
          <p:cNvPr id="31" name="Freeform 31">
            <a:extLst>
              <a:ext uri="{FF2B5EF4-FFF2-40B4-BE49-F238E27FC236}">
                <a16:creationId xmlns:a16="http://schemas.microsoft.com/office/drawing/2014/main" id="{44BCAC64-F586-07C5-A218-37FAD14ED085}"/>
              </a:ext>
            </a:extLst>
          </p:cNvPr>
          <p:cNvSpPr/>
          <p:nvPr/>
        </p:nvSpPr>
        <p:spPr>
          <a:xfrm>
            <a:off x="4207169" y="5470429"/>
            <a:ext cx="607530" cy="607530"/>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322"/>
          </a:p>
        </p:txBody>
      </p:sp>
      <p:sp>
        <p:nvSpPr>
          <p:cNvPr id="32" name="Freeform 32">
            <a:extLst>
              <a:ext uri="{FF2B5EF4-FFF2-40B4-BE49-F238E27FC236}">
                <a16:creationId xmlns:a16="http://schemas.microsoft.com/office/drawing/2014/main" id="{5D080BA5-2FC3-E274-E56A-02C2FACA0289}"/>
              </a:ext>
            </a:extLst>
          </p:cNvPr>
          <p:cNvSpPr/>
          <p:nvPr/>
        </p:nvSpPr>
        <p:spPr>
          <a:xfrm>
            <a:off x="258928" y="-23542"/>
            <a:ext cx="1224501" cy="1075955"/>
          </a:xfrm>
          <a:custGeom>
            <a:avLst/>
            <a:gdLst/>
            <a:ahLst/>
            <a:cxnLst/>
            <a:rect l="l" t="t" r="r" b="b"/>
            <a:pathLst>
              <a:path w="1667012" h="1464784">
                <a:moveTo>
                  <a:pt x="0" y="0"/>
                </a:moveTo>
                <a:lnTo>
                  <a:pt x="1667012" y="0"/>
                </a:lnTo>
                <a:lnTo>
                  <a:pt x="1667012" y="1464785"/>
                </a:lnTo>
                <a:lnTo>
                  <a:pt x="0" y="1464785"/>
                </a:lnTo>
                <a:lnTo>
                  <a:pt x="0" y="0"/>
                </a:lnTo>
                <a:close/>
              </a:path>
            </a:pathLst>
          </a:custGeom>
          <a:blipFill>
            <a:blip r:embed="rId8"/>
            <a:stretch>
              <a:fillRect/>
            </a:stretch>
          </a:blipFill>
        </p:spPr>
        <p:txBody>
          <a:bodyPr/>
          <a:lstStyle/>
          <a:p>
            <a:endParaRPr lang="en-GB" sz="1322"/>
          </a:p>
        </p:txBody>
      </p:sp>
      <p:sp>
        <p:nvSpPr>
          <p:cNvPr id="33" name="TextBox 33">
            <a:extLst>
              <a:ext uri="{FF2B5EF4-FFF2-40B4-BE49-F238E27FC236}">
                <a16:creationId xmlns:a16="http://schemas.microsoft.com/office/drawing/2014/main" id="{D556B61E-0908-B8CA-6A1B-5DBC03C09118}"/>
              </a:ext>
            </a:extLst>
          </p:cNvPr>
          <p:cNvSpPr txBox="1"/>
          <p:nvPr/>
        </p:nvSpPr>
        <p:spPr>
          <a:xfrm>
            <a:off x="-31363" y="194929"/>
            <a:ext cx="13540197" cy="593176"/>
          </a:xfrm>
          <a:prstGeom prst="rect">
            <a:avLst/>
          </a:prstGeom>
        </p:spPr>
        <p:txBody>
          <a:bodyPr wrap="square" lIns="0" tIns="0" rIns="0" bIns="0" rtlCol="0" anchor="t">
            <a:spAutoFit/>
          </a:bodyPr>
          <a:lstStyle/>
          <a:p>
            <a:pPr algn="ctr">
              <a:lnSpc>
                <a:spcPts val="4936"/>
              </a:lnSpc>
            </a:pPr>
            <a:r>
              <a:rPr lang="en-US" sz="3600" b="1" dirty="0">
                <a:solidFill>
                  <a:schemeClr val="bg1"/>
                </a:solidFill>
                <a:latin typeface="+mj-lt"/>
              </a:rPr>
              <a:t>Explore more healthcare jobs on Careerpilot</a:t>
            </a:r>
          </a:p>
        </p:txBody>
      </p:sp>
      <p:sp>
        <p:nvSpPr>
          <p:cNvPr id="42" name="TextBox 42">
            <a:extLst>
              <a:ext uri="{FF2B5EF4-FFF2-40B4-BE49-F238E27FC236}">
                <a16:creationId xmlns:a16="http://schemas.microsoft.com/office/drawing/2014/main" id="{0CB96713-217E-4FBB-9240-BB34B8FD5E93}"/>
              </a:ext>
            </a:extLst>
          </p:cNvPr>
          <p:cNvSpPr txBox="1"/>
          <p:nvPr/>
        </p:nvSpPr>
        <p:spPr>
          <a:xfrm>
            <a:off x="6682130" y="4013113"/>
            <a:ext cx="44055"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 of body text</a:t>
            </a:r>
          </a:p>
        </p:txBody>
      </p:sp>
      <p:sp>
        <p:nvSpPr>
          <p:cNvPr id="43" name="TextBox 43">
            <a:extLst>
              <a:ext uri="{FF2B5EF4-FFF2-40B4-BE49-F238E27FC236}">
                <a16:creationId xmlns:a16="http://schemas.microsoft.com/office/drawing/2014/main" id="{BDC16B44-9AF6-5939-1D64-870564315444}"/>
              </a:ext>
            </a:extLst>
          </p:cNvPr>
          <p:cNvSpPr txBox="1"/>
          <p:nvPr/>
        </p:nvSpPr>
        <p:spPr>
          <a:xfrm>
            <a:off x="6677717" y="4013113"/>
            <a:ext cx="5288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44" name="TextBox 44">
            <a:extLst>
              <a:ext uri="{FF2B5EF4-FFF2-40B4-BE49-F238E27FC236}">
                <a16:creationId xmlns:a16="http://schemas.microsoft.com/office/drawing/2014/main" id="{C048F026-7CEE-7DC4-DFE5-25BAA2B94891}"/>
              </a:ext>
            </a:extLst>
          </p:cNvPr>
          <p:cNvSpPr txBox="1"/>
          <p:nvPr/>
        </p:nvSpPr>
        <p:spPr>
          <a:xfrm>
            <a:off x="6677736" y="4013113"/>
            <a:ext cx="52842" cy="3591"/>
          </a:xfrm>
          <a:prstGeom prst="rect">
            <a:avLst/>
          </a:prstGeom>
        </p:spPr>
        <p:txBody>
          <a:bodyPr lIns="0" tIns="0" rIns="0" bIns="0" rtlCol="0" anchor="t">
            <a:spAutoFit/>
          </a:bodyPr>
          <a:lstStyle/>
          <a:p>
            <a:pPr algn="ctr">
              <a:lnSpc>
                <a:spcPts val="49"/>
              </a:lnSpc>
            </a:pPr>
            <a:r>
              <a:rPr lang="en-US" sz="100">
                <a:solidFill>
                  <a:srgbClr val="000000"/>
                </a:solidFill>
                <a:latin typeface="Open Sans Light"/>
              </a:rPr>
              <a:t>Add a little bit of body text</a:t>
            </a:r>
          </a:p>
        </p:txBody>
      </p:sp>
      <p:sp>
        <p:nvSpPr>
          <p:cNvPr id="45" name="TextBox 45">
            <a:extLst>
              <a:ext uri="{FF2B5EF4-FFF2-40B4-BE49-F238E27FC236}">
                <a16:creationId xmlns:a16="http://schemas.microsoft.com/office/drawing/2014/main" id="{A17FE587-6866-9FD2-7056-E02767046059}"/>
              </a:ext>
            </a:extLst>
          </p:cNvPr>
          <p:cNvSpPr txBox="1"/>
          <p:nvPr/>
        </p:nvSpPr>
        <p:spPr>
          <a:xfrm>
            <a:off x="339579" y="1510766"/>
            <a:ext cx="3396751" cy="1107996"/>
          </a:xfrm>
          <a:prstGeom prst="rect">
            <a:avLst/>
          </a:prstGeom>
        </p:spPr>
        <p:txBody>
          <a:bodyPr wrap="square" lIns="0" tIns="0" rIns="0" bIns="0" rtlCol="0" anchor="t">
            <a:spAutoFit/>
          </a:bodyPr>
          <a:lstStyle/>
          <a:p>
            <a:r>
              <a:rPr lang="en-GB" sz="2400" b="1" dirty="0"/>
              <a:t>Find other jobs on Careerpilot and explore the pathways into them.</a:t>
            </a:r>
            <a:endParaRPr lang="en-US" sz="2400" b="1" dirty="0">
              <a:latin typeface="Carlito Bold"/>
            </a:endParaRPr>
          </a:p>
        </p:txBody>
      </p:sp>
      <p:sp>
        <p:nvSpPr>
          <p:cNvPr id="48" name="TextBox 48">
            <a:extLst>
              <a:ext uri="{FF2B5EF4-FFF2-40B4-BE49-F238E27FC236}">
                <a16:creationId xmlns:a16="http://schemas.microsoft.com/office/drawing/2014/main" id="{C7BA310E-58C4-B132-9162-E578A623968F}"/>
              </a:ext>
            </a:extLst>
          </p:cNvPr>
          <p:cNvSpPr txBox="1"/>
          <p:nvPr/>
        </p:nvSpPr>
        <p:spPr>
          <a:xfrm>
            <a:off x="4938036" y="5439640"/>
            <a:ext cx="8027703" cy="1475853"/>
          </a:xfrm>
          <a:prstGeom prst="rect">
            <a:avLst/>
          </a:prstGeom>
        </p:spPr>
        <p:txBody>
          <a:bodyPr lIns="0" tIns="0" rIns="0" bIns="0" rtlCol="0" anchor="t">
            <a:spAutoFit/>
          </a:bodyPr>
          <a:lstStyle/>
          <a:p>
            <a:pPr>
              <a:lnSpc>
                <a:spcPts val="2879"/>
              </a:lnSpc>
            </a:pPr>
            <a:r>
              <a:rPr lang="en-US" sz="2000" b="1" dirty="0"/>
              <a:t>Working in pairs or as a class discuss:</a:t>
            </a:r>
          </a:p>
          <a:p>
            <a:pPr marL="444016" lvl="1" indent="-222008">
              <a:lnSpc>
                <a:spcPts val="2879"/>
              </a:lnSpc>
              <a:buFont typeface="Arial"/>
              <a:buChar char="•"/>
            </a:pPr>
            <a:r>
              <a:rPr lang="en-US" sz="2400" dirty="0">
                <a:latin typeface="Carlito" panose="020B0604020202020204" charset="0"/>
                <a:cs typeface="Carlito" panose="020B0604020202020204" charset="0"/>
              </a:rPr>
              <a:t>What 2 jobs did you choose to explore?</a:t>
            </a:r>
          </a:p>
          <a:p>
            <a:pPr marL="444016" lvl="1" indent="-222008">
              <a:lnSpc>
                <a:spcPts val="2879"/>
              </a:lnSpc>
              <a:buFont typeface="Arial"/>
              <a:buChar char="•"/>
            </a:pPr>
            <a:r>
              <a:rPr lang="en-US" sz="2400" dirty="0">
                <a:latin typeface="Carlito" panose="020B0604020202020204" charset="0"/>
                <a:cs typeface="Carlito" panose="020B0604020202020204" charset="0"/>
              </a:rPr>
              <a:t>What different pathways can take to get into each of the jobs? </a:t>
            </a:r>
          </a:p>
        </p:txBody>
      </p:sp>
      <p:sp>
        <p:nvSpPr>
          <p:cNvPr id="55" name="TextBox 47">
            <a:extLst>
              <a:ext uri="{FF2B5EF4-FFF2-40B4-BE49-F238E27FC236}">
                <a16:creationId xmlns:a16="http://schemas.microsoft.com/office/drawing/2014/main" id="{80396664-8A88-8463-609F-3C0326855DDE}"/>
              </a:ext>
            </a:extLst>
          </p:cNvPr>
          <p:cNvSpPr txBox="1"/>
          <p:nvPr/>
        </p:nvSpPr>
        <p:spPr>
          <a:xfrm>
            <a:off x="4938036" y="1602522"/>
            <a:ext cx="3500478" cy="620683"/>
          </a:xfrm>
          <a:prstGeom prst="rect">
            <a:avLst/>
          </a:prstGeom>
        </p:spPr>
        <p:txBody>
          <a:bodyPr wrap="square" lIns="0" tIns="0" rIns="0" bIns="0" rtlCol="0" anchor="t">
            <a:spAutoFit/>
          </a:bodyPr>
          <a:lstStyle/>
          <a:p>
            <a:pPr>
              <a:lnSpc>
                <a:spcPts val="2467"/>
              </a:lnSpc>
            </a:pPr>
            <a:r>
              <a:rPr lang="en-US" sz="1762" dirty="0">
                <a:solidFill>
                  <a:srgbClr val="0000FF"/>
                </a:solidFill>
                <a:latin typeface="Carlito Bold"/>
                <a:hlinkClick r:id="rId9">
                  <a:extLst>
                    <a:ext uri="{A12FA001-AC4F-418D-AE19-62706E023703}">
                      <ahyp:hlinkClr xmlns:ahyp="http://schemas.microsoft.com/office/drawing/2018/hyperlinkcolor" val="tx"/>
                    </a:ext>
                  </a:extLst>
                </a:hlinkClick>
              </a:rPr>
              <a:t>Go to the Careerpilot Jobs </a:t>
            </a:r>
            <a:r>
              <a:rPr lang="en-US" sz="1762" dirty="0">
                <a:latin typeface="Carlito Bold"/>
                <a:hlinkClick r:id="rId9">
                  <a:extLst>
                    <a:ext uri="{A12FA001-AC4F-418D-AE19-62706E023703}">
                      <ahyp:hlinkClr xmlns:ahyp="http://schemas.microsoft.com/office/drawing/2018/hyperlinkcolor" val="tx"/>
                    </a:ext>
                  </a:extLst>
                </a:hlinkClick>
              </a:rPr>
              <a:t>Search</a:t>
            </a:r>
            <a:r>
              <a:rPr lang="en-US" sz="1762" dirty="0">
                <a:latin typeface="Carlito Bold"/>
              </a:rPr>
              <a:t> and click on Jobs by Jobs Sector</a:t>
            </a:r>
          </a:p>
        </p:txBody>
      </p:sp>
      <p:sp>
        <p:nvSpPr>
          <p:cNvPr id="56" name="TextBox 47">
            <a:extLst>
              <a:ext uri="{FF2B5EF4-FFF2-40B4-BE49-F238E27FC236}">
                <a16:creationId xmlns:a16="http://schemas.microsoft.com/office/drawing/2014/main" id="{4C4872C8-9815-8D20-6108-AF0BEF46F5DE}"/>
              </a:ext>
            </a:extLst>
          </p:cNvPr>
          <p:cNvSpPr txBox="1"/>
          <p:nvPr/>
        </p:nvSpPr>
        <p:spPr>
          <a:xfrm>
            <a:off x="9538196" y="1647941"/>
            <a:ext cx="3370425" cy="941283"/>
          </a:xfrm>
          <a:prstGeom prst="rect">
            <a:avLst/>
          </a:prstGeom>
        </p:spPr>
        <p:txBody>
          <a:bodyPr wrap="square" lIns="0" tIns="0" rIns="0" bIns="0" rtlCol="0" anchor="t">
            <a:spAutoFit/>
          </a:bodyPr>
          <a:lstStyle/>
          <a:p>
            <a:pPr>
              <a:lnSpc>
                <a:spcPts val="2467"/>
              </a:lnSpc>
            </a:pPr>
            <a:r>
              <a:rPr lang="en-US" sz="1762" dirty="0">
                <a:latin typeface="Carlito Bold"/>
              </a:rPr>
              <a:t>Choose 2 job profiles from the health &amp; social care sector to explore further </a:t>
            </a:r>
          </a:p>
        </p:txBody>
      </p:sp>
      <p:pic>
        <p:nvPicPr>
          <p:cNvPr id="19" name="Picture 18">
            <a:extLst>
              <a:ext uri="{FF2B5EF4-FFF2-40B4-BE49-F238E27FC236}">
                <a16:creationId xmlns:a16="http://schemas.microsoft.com/office/drawing/2014/main" id="{88100AA3-BB83-2467-BA5F-217991FEC290}"/>
              </a:ext>
            </a:extLst>
          </p:cNvPr>
          <p:cNvPicPr>
            <a:picLocks noChangeAspect="1"/>
          </p:cNvPicPr>
          <p:nvPr/>
        </p:nvPicPr>
        <p:blipFill>
          <a:blip r:embed="rId10"/>
          <a:stretch>
            <a:fillRect/>
          </a:stretch>
        </p:blipFill>
        <p:spPr>
          <a:xfrm>
            <a:off x="4485422" y="2450984"/>
            <a:ext cx="3564454" cy="2301941"/>
          </a:xfrm>
          <a:prstGeom prst="rect">
            <a:avLst/>
          </a:prstGeom>
        </p:spPr>
      </p:pic>
      <p:pic>
        <p:nvPicPr>
          <p:cNvPr id="27" name="Picture 26">
            <a:extLst>
              <a:ext uri="{FF2B5EF4-FFF2-40B4-BE49-F238E27FC236}">
                <a16:creationId xmlns:a16="http://schemas.microsoft.com/office/drawing/2014/main" id="{EC80E852-010D-D6F0-2110-05CC136D9C6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764712" y="2751211"/>
            <a:ext cx="2119338" cy="2064290"/>
          </a:xfrm>
          <a:prstGeom prst="rect">
            <a:avLst/>
          </a:prstGeom>
          <a:ln w="38100">
            <a:solidFill>
              <a:schemeClr val="bg1"/>
            </a:solidFill>
          </a:ln>
        </p:spPr>
      </p:pic>
      <p:sp>
        <p:nvSpPr>
          <p:cNvPr id="28" name="Rectangle 27">
            <a:extLst>
              <a:ext uri="{FF2B5EF4-FFF2-40B4-BE49-F238E27FC236}">
                <a16:creationId xmlns:a16="http://schemas.microsoft.com/office/drawing/2014/main" id="{1293D073-F611-3378-D607-62F81C3206C2}"/>
              </a:ext>
            </a:extLst>
          </p:cNvPr>
          <p:cNvSpPr/>
          <p:nvPr/>
        </p:nvSpPr>
        <p:spPr>
          <a:xfrm>
            <a:off x="4548577" y="3007581"/>
            <a:ext cx="1161021" cy="8920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Chat with solid fill">
            <a:extLst>
              <a:ext uri="{FF2B5EF4-FFF2-40B4-BE49-F238E27FC236}">
                <a16:creationId xmlns:a16="http://schemas.microsoft.com/office/drawing/2014/main" id="{9CD9A7F6-9C1F-051E-D87E-DFB0044B3F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149417" y="5114034"/>
            <a:ext cx="874369" cy="874369"/>
          </a:xfrm>
          <a:prstGeom prst="rect">
            <a:avLst/>
          </a:prstGeom>
        </p:spPr>
      </p:pic>
    </p:spTree>
    <p:extLst>
      <p:ext uri="{BB962C8B-B14F-4D97-AF65-F5344CB8AC3E}">
        <p14:creationId xmlns:p14="http://schemas.microsoft.com/office/powerpoint/2010/main" val="2789930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1441</Words>
  <Application>Microsoft Office PowerPoint</Application>
  <PresentationFormat>Custom</PresentationFormat>
  <Paragraphs>138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Open Sans Bold</vt:lpstr>
      <vt:lpstr>Open Sans Bold Bold</vt:lpstr>
      <vt:lpstr>Carlito</vt:lpstr>
      <vt:lpstr>Carlito Bold</vt:lpstr>
      <vt:lpstr>Calibri</vt:lpstr>
      <vt:lpstr>Open Sans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Health and Social Care Hot Jobs Activity (A4 (Landscape))</dc:title>
  <dc:creator>Alice Hossent</dc:creator>
  <cp:lastModifiedBy>Alice Hossent</cp:lastModifiedBy>
  <cp:revision>7</cp:revision>
  <dcterms:created xsi:type="dcterms:W3CDTF">2006-08-16T00:00:00Z</dcterms:created>
  <dcterms:modified xsi:type="dcterms:W3CDTF">2026-03-02T12:41:37Z</dcterms:modified>
  <dc:identifier>DAHAYNfAEs0</dc:identifier>
</cp:coreProperties>
</file>