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handoutMasterIdLst>
    <p:handoutMasterId r:id="rId24"/>
  </p:handoutMasterIdLst>
  <p:sldIdLst>
    <p:sldId id="916" r:id="rId2"/>
    <p:sldId id="487" r:id="rId3"/>
    <p:sldId id="986" r:id="rId4"/>
    <p:sldId id="884" r:id="rId5"/>
    <p:sldId id="879" r:id="rId6"/>
    <p:sldId id="951" r:id="rId7"/>
    <p:sldId id="703" r:id="rId8"/>
    <p:sldId id="815" r:id="rId9"/>
    <p:sldId id="960" r:id="rId10"/>
    <p:sldId id="880" r:id="rId11"/>
    <p:sldId id="968" r:id="rId12"/>
    <p:sldId id="985" r:id="rId13"/>
    <p:sldId id="856" r:id="rId14"/>
    <p:sldId id="953" r:id="rId15"/>
    <p:sldId id="603" r:id="rId16"/>
    <p:sldId id="950" r:id="rId17"/>
    <p:sldId id="609" r:id="rId18"/>
    <p:sldId id="954" r:id="rId19"/>
    <p:sldId id="874" r:id="rId20"/>
    <p:sldId id="663" r:id="rId21"/>
    <p:sldId id="622" r:id="rId2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D000"/>
    <a:srgbClr val="00AF61"/>
    <a:srgbClr val="50BDC0"/>
    <a:srgbClr val="FF6600"/>
    <a:srgbClr val="0072BA"/>
    <a:srgbClr val="1FB4B3"/>
    <a:srgbClr val="FF9900"/>
    <a:srgbClr val="337AB7"/>
    <a:srgbClr val="FC5C30"/>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269" autoAdjust="0"/>
  </p:normalViewPr>
  <p:slideViewPr>
    <p:cSldViewPr snapToGrid="0">
      <p:cViewPr varScale="1">
        <p:scale>
          <a:sx n="90" d="100"/>
          <a:sy n="90" d="100"/>
        </p:scale>
        <p:origin x="84" y="5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F8D0E65-E819-4DC9-BA7D-B76510C30413}" type="datetimeFigureOut">
              <a:rPr lang="en-GB" smtClean="0"/>
              <a:t>11/11/2024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4153E87-001E-4BF5-B64A-317BD5A31B38}" type="slidenum">
              <a:rPr lang="en-GB" smtClean="0"/>
              <a:t>‹#›</a:t>
            </a:fld>
            <a:endParaRPr lang="en-GB"/>
          </a:p>
        </p:txBody>
      </p:sp>
    </p:spTree>
    <p:extLst>
      <p:ext uri="{BB962C8B-B14F-4D97-AF65-F5344CB8AC3E}">
        <p14:creationId xmlns:p14="http://schemas.microsoft.com/office/powerpoint/2010/main" val="2529690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5"/>
          </a:xfrm>
          <a:prstGeom prst="rect">
            <a:avLst/>
          </a:prstGeom>
        </p:spPr>
        <p:txBody>
          <a:bodyPr vert="horz" lIns="91266" tIns="45633" rIns="91266" bIns="45633" rtlCol="0"/>
          <a:lstStyle>
            <a:lvl1pPr algn="l">
              <a:defRPr sz="1200"/>
            </a:lvl1pPr>
          </a:lstStyle>
          <a:p>
            <a:endParaRPr lang="en-GB"/>
          </a:p>
        </p:txBody>
      </p:sp>
      <p:sp>
        <p:nvSpPr>
          <p:cNvPr id="3" name="Date Placeholder 2"/>
          <p:cNvSpPr>
            <a:spLocks noGrp="1"/>
          </p:cNvSpPr>
          <p:nvPr>
            <p:ph type="dt" idx="1"/>
          </p:nvPr>
        </p:nvSpPr>
        <p:spPr>
          <a:xfrm>
            <a:off x="3850443" y="0"/>
            <a:ext cx="2945660" cy="498055"/>
          </a:xfrm>
          <a:prstGeom prst="rect">
            <a:avLst/>
          </a:prstGeom>
        </p:spPr>
        <p:txBody>
          <a:bodyPr vert="horz" lIns="91266" tIns="45633" rIns="91266" bIns="45633" rtlCol="0"/>
          <a:lstStyle>
            <a:lvl1pPr algn="r">
              <a:defRPr sz="1200"/>
            </a:lvl1pPr>
          </a:lstStyle>
          <a:p>
            <a:fld id="{3FD368B5-DC4D-4154-9812-699538F38B4E}" type="datetimeFigureOut">
              <a:rPr lang="en-GB" smtClean="0"/>
              <a:t>11/11/2024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66" tIns="45633" rIns="91266" bIns="45633" rtlCol="0" anchor="ctr"/>
          <a:lstStyle/>
          <a:p>
            <a:endParaRPr lang="en-GB"/>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266" tIns="45633" rIns="91266" bIns="456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60" cy="498054"/>
          </a:xfrm>
          <a:prstGeom prst="rect">
            <a:avLst/>
          </a:prstGeom>
        </p:spPr>
        <p:txBody>
          <a:bodyPr vert="horz" lIns="91266" tIns="45633" rIns="91266" bIns="45633"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60" cy="498054"/>
          </a:xfrm>
          <a:prstGeom prst="rect">
            <a:avLst/>
          </a:prstGeom>
        </p:spPr>
        <p:txBody>
          <a:bodyPr vert="horz" lIns="91266" tIns="45633" rIns="91266" bIns="45633" rtlCol="0" anchor="b"/>
          <a:lstStyle>
            <a:lvl1pPr algn="r">
              <a:defRPr sz="1200"/>
            </a:lvl1pPr>
          </a:lstStyle>
          <a:p>
            <a:fld id="{E9295430-1DDE-4C21-A1C5-E00DB03C7282}" type="slidenum">
              <a:rPr lang="en-GB" smtClean="0"/>
              <a:t>‹#›</a:t>
            </a:fld>
            <a:endParaRPr lang="en-GB"/>
          </a:p>
        </p:txBody>
      </p:sp>
    </p:spTree>
    <p:extLst>
      <p:ext uri="{BB962C8B-B14F-4D97-AF65-F5344CB8AC3E}">
        <p14:creationId xmlns:p14="http://schemas.microsoft.com/office/powerpoint/2010/main" val="123039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Introductions of attendees – webinar protocol – cameras on to say hi, then ok to turn mic and cameras off for the session if preferred. Use chat for any questions throughout – we will check questions to answer at the end of presentation.</a:t>
            </a:r>
          </a:p>
        </p:txBody>
      </p:sp>
      <p:sp>
        <p:nvSpPr>
          <p:cNvPr id="4" name="Slide Number Placeholder 3"/>
          <p:cNvSpPr>
            <a:spLocks noGrp="1"/>
          </p:cNvSpPr>
          <p:nvPr>
            <p:ph type="sldNum" sz="quarter" idx="5"/>
          </p:nvPr>
        </p:nvSpPr>
        <p:spPr/>
        <p:txBody>
          <a:bodyPr/>
          <a:lstStyle/>
          <a:p>
            <a:fld id="{E9295430-1DDE-4C21-A1C5-E00DB03C7282}" type="slidenum">
              <a:rPr lang="en-GB" smtClean="0"/>
              <a:t>1</a:t>
            </a:fld>
            <a:endParaRPr lang="en-GB"/>
          </a:p>
        </p:txBody>
      </p:sp>
    </p:spTree>
    <p:extLst>
      <p:ext uri="{BB962C8B-B14F-4D97-AF65-F5344CB8AC3E}">
        <p14:creationId xmlns:p14="http://schemas.microsoft.com/office/powerpoint/2010/main" val="279595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Aside from the skills profile, </a:t>
            </a:r>
            <a:r>
              <a:rPr lang="en-GB" dirty="0" err="1"/>
              <a:t>Careerpilot</a:t>
            </a:r>
            <a:r>
              <a:rPr lang="en-GB" dirty="0"/>
              <a:t> also links to the curriculum and links courses and jobs through ‘Start with a subject’ . In this section students can pick subjects they are interested in and read more about jobs, courses and online activities they can take part in which are related to the subject. A direct way of Achieving Gatsby Benchmark 4</a:t>
            </a:r>
          </a:p>
        </p:txBody>
      </p:sp>
      <p:sp>
        <p:nvSpPr>
          <p:cNvPr id="4" name="Slide Number Placeholder 3"/>
          <p:cNvSpPr>
            <a:spLocks noGrp="1"/>
          </p:cNvSpPr>
          <p:nvPr>
            <p:ph type="sldNum" sz="quarter" idx="10"/>
          </p:nvPr>
        </p:nvSpPr>
        <p:spPr/>
        <p:txBody>
          <a:bodyPr/>
          <a:lstStyle/>
          <a:p>
            <a:fld id="{E9295430-1DDE-4C21-A1C5-E00DB03C7282}" type="slidenum">
              <a:rPr lang="en-GB" smtClean="0"/>
              <a:t>10</a:t>
            </a:fld>
            <a:endParaRPr lang="en-GB"/>
          </a:p>
        </p:txBody>
      </p:sp>
    </p:spTree>
    <p:extLst>
      <p:ext uri="{BB962C8B-B14F-4D97-AF65-F5344CB8AC3E}">
        <p14:creationId xmlns:p14="http://schemas.microsoft.com/office/powerpoint/2010/main" val="201850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11</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They can look at ‘Start with what’s important to you’ and see what jobs fit with their values and get ideas of how to make the most of this value.</a:t>
            </a:r>
          </a:p>
        </p:txBody>
      </p:sp>
    </p:spTree>
    <p:extLst>
      <p:ext uri="{BB962C8B-B14F-4D97-AF65-F5344CB8AC3E}">
        <p14:creationId xmlns:p14="http://schemas.microsoft.com/office/powerpoint/2010/main" val="260868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12</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They can look at ‘Start with what’s important to you’ and see what jobs fit with their values and get ideas of how to make the most of this value.</a:t>
            </a:r>
          </a:p>
        </p:txBody>
      </p:sp>
    </p:spTree>
    <p:extLst>
      <p:ext uri="{BB962C8B-B14F-4D97-AF65-F5344CB8AC3E}">
        <p14:creationId xmlns:p14="http://schemas.microsoft.com/office/powerpoint/2010/main" val="37213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What is the skills profile? It is questionnaire which helps a student understand the skills they have developed/or are yet to develop, based on easy to answer questions. </a:t>
            </a:r>
            <a:r>
              <a:rPr lang="en-GB" dirty="0" err="1"/>
              <a:t>Eg</a:t>
            </a:r>
            <a:r>
              <a:rPr lang="en-GB" dirty="0"/>
              <a:t> ‘I have kept going with a hobby or sport out of school’. Working with </a:t>
            </a:r>
            <a:r>
              <a:rPr lang="en-GB" dirty="0" err="1"/>
              <a:t>Skillsbuilder</a:t>
            </a:r>
            <a:r>
              <a:rPr lang="en-GB" dirty="0"/>
              <a:t>, this maps activities to particular skills that can be transferrable into a career. </a:t>
            </a:r>
          </a:p>
        </p:txBody>
      </p:sp>
      <p:sp>
        <p:nvSpPr>
          <p:cNvPr id="4" name="Slide Number Placeholder 3"/>
          <p:cNvSpPr>
            <a:spLocks noGrp="1"/>
          </p:cNvSpPr>
          <p:nvPr>
            <p:ph type="sldNum" sz="quarter" idx="5"/>
          </p:nvPr>
        </p:nvSpPr>
        <p:spPr/>
        <p:txBody>
          <a:bodyPr/>
          <a:lstStyle/>
          <a:p>
            <a:fld id="{E9295430-1DDE-4C21-A1C5-E00DB03C7282}" type="slidenum">
              <a:rPr lang="en-GB" smtClean="0"/>
              <a:t>13</a:t>
            </a:fld>
            <a:endParaRPr lang="en-GB"/>
          </a:p>
        </p:txBody>
      </p:sp>
    </p:spTree>
    <p:extLst>
      <p:ext uri="{BB962C8B-B14F-4D97-AF65-F5344CB8AC3E}">
        <p14:creationId xmlns:p14="http://schemas.microsoft.com/office/powerpoint/2010/main" val="3834156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All their skills will be put in the Skills</a:t>
            </a:r>
            <a:r>
              <a:rPr lang="en-GB" baseline="0" dirty="0"/>
              <a:t> Bank, they should add at least one example of their own in the lesson but keep going back to add things over time. The Skills Bank can then be used when they come to apply.</a:t>
            </a:r>
          </a:p>
        </p:txBody>
      </p:sp>
      <p:sp>
        <p:nvSpPr>
          <p:cNvPr id="4" name="Slide Number Placeholder 3"/>
          <p:cNvSpPr>
            <a:spLocks noGrp="1"/>
          </p:cNvSpPr>
          <p:nvPr>
            <p:ph type="sldNum" sz="quarter" idx="10"/>
          </p:nvPr>
        </p:nvSpPr>
        <p:spPr/>
        <p:txBody>
          <a:bodyPr/>
          <a:lstStyle/>
          <a:p>
            <a:fld id="{E9295430-1DDE-4C21-A1C5-E00DB03C7282}" type="slidenum">
              <a:rPr lang="en-GB" smtClean="0"/>
              <a:t>14</a:t>
            </a:fld>
            <a:endParaRPr lang="en-GB"/>
          </a:p>
        </p:txBody>
      </p:sp>
    </p:spTree>
    <p:extLst>
      <p:ext uri="{BB962C8B-B14F-4D97-AF65-F5344CB8AC3E}">
        <p14:creationId xmlns:p14="http://schemas.microsoft.com/office/powerpoint/2010/main" val="1321181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Students can also explore job by sector, find out about jobs that are likely to grow and compare up to 3 jobs and how their skills match up.</a:t>
            </a:r>
          </a:p>
          <a:p>
            <a:r>
              <a:rPr lang="en-GB" dirty="0"/>
              <a:t> </a:t>
            </a:r>
          </a:p>
          <a:p>
            <a:r>
              <a:rPr lang="en-GB" dirty="0"/>
              <a:t>This is good to help you achieve Gatsby Benchmark 2. </a:t>
            </a:r>
          </a:p>
        </p:txBody>
      </p:sp>
      <p:sp>
        <p:nvSpPr>
          <p:cNvPr id="4" name="Slide Number Placeholder 3"/>
          <p:cNvSpPr>
            <a:spLocks noGrp="1"/>
          </p:cNvSpPr>
          <p:nvPr>
            <p:ph type="sldNum" sz="quarter" idx="10"/>
          </p:nvPr>
        </p:nvSpPr>
        <p:spPr/>
        <p:txBody>
          <a:bodyPr/>
          <a:lstStyle/>
          <a:p>
            <a:fld id="{E9295430-1DDE-4C21-A1C5-E00DB03C7282}" type="slidenum">
              <a:rPr lang="en-GB" smtClean="0"/>
              <a:t>15</a:t>
            </a:fld>
            <a:endParaRPr lang="en-GB" dirty="0"/>
          </a:p>
        </p:txBody>
      </p:sp>
    </p:spTree>
    <p:extLst>
      <p:ext uri="{BB962C8B-B14F-4D97-AF65-F5344CB8AC3E}">
        <p14:creationId xmlns:p14="http://schemas.microsoft.com/office/powerpoint/2010/main" val="3091427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Users</a:t>
            </a:r>
            <a:r>
              <a:rPr lang="en-GB" baseline="0" dirty="0"/>
              <a:t> can chose </a:t>
            </a:r>
            <a:r>
              <a:rPr lang="en-GB" baseline="0" dirty="0" err="1"/>
              <a:t>quals</a:t>
            </a:r>
            <a:r>
              <a:rPr lang="en-GB" baseline="0" dirty="0"/>
              <a:t> through the levels and indicate done, doing and considering.</a:t>
            </a:r>
          </a:p>
          <a:p>
            <a:r>
              <a:rPr lang="en-GB" baseline="0" dirty="0"/>
              <a:t>When they have chosen they can then add their predicted or actual grades.</a:t>
            </a:r>
          </a:p>
          <a:p>
            <a:r>
              <a:rPr lang="en-GB" baseline="0" dirty="0"/>
              <a:t>They can search for providers near to where they live</a:t>
            </a:r>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18</a:t>
            </a:fld>
            <a:endParaRPr lang="en-GB"/>
          </a:p>
        </p:txBody>
      </p:sp>
    </p:spTree>
    <p:extLst>
      <p:ext uri="{BB962C8B-B14F-4D97-AF65-F5344CB8AC3E}">
        <p14:creationId xmlns:p14="http://schemas.microsoft.com/office/powerpoint/2010/main" val="584408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This is a summary of the students </a:t>
            </a:r>
            <a:r>
              <a:rPr lang="en-GB" dirty="0" err="1"/>
              <a:t>Careerpilot</a:t>
            </a:r>
            <a:r>
              <a:rPr lang="en-GB" dirty="0"/>
              <a:t> journey – highlighting the importance of tagging and using it as often as possible. </a:t>
            </a:r>
          </a:p>
        </p:txBody>
      </p:sp>
      <p:sp>
        <p:nvSpPr>
          <p:cNvPr id="4" name="Slide Number Placeholder 3"/>
          <p:cNvSpPr>
            <a:spLocks noGrp="1"/>
          </p:cNvSpPr>
          <p:nvPr>
            <p:ph type="sldNum" sz="quarter" idx="5"/>
          </p:nvPr>
        </p:nvSpPr>
        <p:spPr/>
        <p:txBody>
          <a:bodyPr/>
          <a:lstStyle/>
          <a:p>
            <a:fld id="{E9295430-1DDE-4C21-A1C5-E00DB03C7282}" type="slidenum">
              <a:rPr lang="en-GB" smtClean="0"/>
              <a:t>19</a:t>
            </a:fld>
            <a:endParaRPr lang="en-GB"/>
          </a:p>
        </p:txBody>
      </p:sp>
    </p:spTree>
    <p:extLst>
      <p:ext uri="{BB962C8B-B14F-4D97-AF65-F5344CB8AC3E}">
        <p14:creationId xmlns:p14="http://schemas.microsoft.com/office/powerpoint/2010/main" val="4253797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summary of the students </a:t>
            </a:r>
            <a:r>
              <a:rPr lang="en-GB" dirty="0" err="1"/>
              <a:t>Careerpilot</a:t>
            </a:r>
            <a:r>
              <a:rPr lang="en-GB" dirty="0"/>
              <a:t> journey – highlighting the importance of tagging and using it as often as possible. You can also find a more in depth report here which they are able to click on and look into further. It automatically moves up with them in September every year. PAUSE. </a:t>
            </a:r>
          </a:p>
        </p:txBody>
      </p:sp>
      <p:sp>
        <p:nvSpPr>
          <p:cNvPr id="4" name="Slide Number Placeholder 3"/>
          <p:cNvSpPr>
            <a:spLocks noGrp="1"/>
          </p:cNvSpPr>
          <p:nvPr>
            <p:ph type="sldNum" sz="quarter" idx="5"/>
          </p:nvPr>
        </p:nvSpPr>
        <p:spPr/>
        <p:txBody>
          <a:bodyPr/>
          <a:lstStyle/>
          <a:p>
            <a:fld id="{E9295430-1DDE-4C21-A1C5-E00DB03C7282}" type="slidenum">
              <a:rPr lang="en-GB" smtClean="0"/>
              <a:t>20</a:t>
            </a:fld>
            <a:endParaRPr lang="en-GB"/>
          </a:p>
        </p:txBody>
      </p:sp>
    </p:spTree>
    <p:extLst>
      <p:ext uri="{BB962C8B-B14F-4D97-AF65-F5344CB8AC3E}">
        <p14:creationId xmlns:p14="http://schemas.microsoft.com/office/powerpoint/2010/main" val="104938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472" indent="-285181">
              <a:spcBef>
                <a:spcPct val="30000"/>
              </a:spcBef>
              <a:defRPr sz="1200">
                <a:solidFill>
                  <a:schemeClr val="tx1"/>
                </a:solidFill>
                <a:latin typeface="Arial" panose="020B0604020202020204" pitchFamily="34" charset="0"/>
              </a:defRPr>
            </a:lvl2pPr>
            <a:lvl3pPr marL="1140725" indent="-228145">
              <a:spcBef>
                <a:spcPct val="30000"/>
              </a:spcBef>
              <a:defRPr sz="1200">
                <a:solidFill>
                  <a:schemeClr val="tx1"/>
                </a:solidFill>
                <a:latin typeface="Arial" panose="020B0604020202020204" pitchFamily="34" charset="0"/>
              </a:defRPr>
            </a:lvl3pPr>
            <a:lvl4pPr marL="1597015" indent="-228145">
              <a:spcBef>
                <a:spcPct val="30000"/>
              </a:spcBef>
              <a:defRPr sz="1200">
                <a:solidFill>
                  <a:schemeClr val="tx1"/>
                </a:solidFill>
                <a:latin typeface="Arial" panose="020B0604020202020204" pitchFamily="34" charset="0"/>
              </a:defRPr>
            </a:lvl4pPr>
            <a:lvl5pPr marL="2053306" indent="-228145">
              <a:spcBef>
                <a:spcPct val="30000"/>
              </a:spcBef>
              <a:defRPr sz="1200">
                <a:solidFill>
                  <a:schemeClr val="tx1"/>
                </a:solidFill>
                <a:latin typeface="Arial" panose="020B0604020202020204" pitchFamily="34" charset="0"/>
              </a:defRPr>
            </a:lvl5pPr>
            <a:lvl6pPr marL="2509596" indent="-228145" eaLnBrk="0" fontAlgn="base" hangingPunct="0">
              <a:spcBef>
                <a:spcPct val="30000"/>
              </a:spcBef>
              <a:spcAft>
                <a:spcPct val="0"/>
              </a:spcAft>
              <a:defRPr sz="1200">
                <a:solidFill>
                  <a:schemeClr val="tx1"/>
                </a:solidFill>
                <a:latin typeface="Arial" panose="020B0604020202020204" pitchFamily="34" charset="0"/>
              </a:defRPr>
            </a:lvl6pPr>
            <a:lvl7pPr marL="2965886" indent="-228145" eaLnBrk="0" fontAlgn="base" hangingPunct="0">
              <a:spcBef>
                <a:spcPct val="30000"/>
              </a:spcBef>
              <a:spcAft>
                <a:spcPct val="0"/>
              </a:spcAft>
              <a:defRPr sz="1200">
                <a:solidFill>
                  <a:schemeClr val="tx1"/>
                </a:solidFill>
                <a:latin typeface="Arial" panose="020B0604020202020204" pitchFamily="34" charset="0"/>
              </a:defRPr>
            </a:lvl7pPr>
            <a:lvl8pPr marL="3422176" indent="-228145" eaLnBrk="0" fontAlgn="base" hangingPunct="0">
              <a:spcBef>
                <a:spcPct val="30000"/>
              </a:spcBef>
              <a:spcAft>
                <a:spcPct val="0"/>
              </a:spcAft>
              <a:defRPr sz="1200">
                <a:solidFill>
                  <a:schemeClr val="tx1"/>
                </a:solidFill>
                <a:latin typeface="Arial" panose="020B0604020202020204" pitchFamily="34" charset="0"/>
              </a:defRPr>
            </a:lvl8pPr>
            <a:lvl9pPr marL="3878466" indent="-22814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017BD-9FF4-4EA1-90ED-9DA55BAF5F18}" type="slidenum">
              <a:rPr lang="en-GB" altLang="en-US" smtClean="0"/>
              <a:pPr>
                <a:spcBef>
                  <a:spcPct val="0"/>
                </a:spcBef>
              </a:pPr>
              <a:t>21</a:t>
            </a:fld>
            <a:endParaRPr lang="en-GB" altLang="en-US"/>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If you would like to tell your parents/</a:t>
            </a:r>
            <a:r>
              <a:rPr lang="en-US" altLang="en-US" dirty="0" err="1">
                <a:latin typeface="Arial" panose="020B0604020202020204" pitchFamily="34" charset="0"/>
              </a:rPr>
              <a:t>carers</a:t>
            </a:r>
            <a:r>
              <a:rPr lang="en-US" altLang="en-US" dirty="0">
                <a:latin typeface="Arial" panose="020B0604020202020204" pitchFamily="34" charset="0"/>
              </a:rPr>
              <a:t> about </a:t>
            </a:r>
            <a:r>
              <a:rPr lang="en-US" altLang="en-US" dirty="0" err="1">
                <a:latin typeface="Arial" panose="020B0604020202020204" pitchFamily="34" charset="0"/>
              </a:rPr>
              <a:t>Careerpilot</a:t>
            </a:r>
            <a:r>
              <a:rPr lang="en-US" altLang="en-US" dirty="0">
                <a:latin typeface="Arial" panose="020B0604020202020204" pitchFamily="34" charset="0"/>
              </a:rPr>
              <a:t> we have a free, no need to sign up Parent Zone for them to find out lots of information about their son or daughters career journey. </a:t>
            </a:r>
          </a:p>
        </p:txBody>
      </p:sp>
    </p:spTree>
    <p:extLst>
      <p:ext uri="{BB962C8B-B14F-4D97-AF65-F5344CB8AC3E}">
        <p14:creationId xmlns:p14="http://schemas.microsoft.com/office/powerpoint/2010/main" val="7058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Before looking at </a:t>
            </a:r>
            <a:r>
              <a:rPr lang="en-US" altLang="en-US" dirty="0" err="1">
                <a:latin typeface="Arial" panose="020B0604020202020204" pitchFamily="34" charset="0"/>
              </a:rPr>
              <a:t>Careerpilot</a:t>
            </a:r>
            <a:r>
              <a:rPr lang="en-US" altLang="en-US" dirty="0">
                <a:latin typeface="Arial" panose="020B0604020202020204" pitchFamily="34" charset="0"/>
              </a:rPr>
              <a:t> its worth looking at the bigger picture, in terms of the careers landscape. </a:t>
            </a:r>
          </a:p>
          <a:p>
            <a:pPr eaLnBrk="1" hangingPunct="1"/>
            <a:r>
              <a:rPr lang="en-US" altLang="en-US" baseline="0" dirty="0">
                <a:latin typeface="Arial" panose="020B0604020202020204" pitchFamily="34" charset="0"/>
              </a:rPr>
              <a:t>There has been a move away from the idea of a ‘job for life’ to a more varied and squiggly career path. Important for young people to keep up with what is happening and how things are changing, equipping them with the skills they need to be proactive, to adapt and build resilience for the future.</a:t>
            </a:r>
          </a:p>
          <a:p>
            <a:pPr eaLnBrk="1" hangingPunct="1"/>
            <a:r>
              <a:rPr lang="en-US" altLang="en-US" baseline="0" dirty="0">
                <a:latin typeface="Arial" panose="020B0604020202020204" pitchFamily="34" charset="0"/>
              </a:rPr>
              <a:t>Research shows young people born in 2002, are likely to live to 100 and have 17 different jobs!</a:t>
            </a:r>
            <a:endParaRPr lang="en-US" altLang="en-US" dirty="0">
              <a:latin typeface="Arial" panose="020B0604020202020204" pitchFamily="34" charset="0"/>
            </a:endParaRPr>
          </a:p>
        </p:txBody>
      </p:sp>
    </p:spTree>
    <p:extLst>
      <p:ext uri="{BB962C8B-B14F-4D97-AF65-F5344CB8AC3E}">
        <p14:creationId xmlns:p14="http://schemas.microsoft.com/office/powerpoint/2010/main" val="3993474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3</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Before looking at </a:t>
            </a:r>
            <a:r>
              <a:rPr lang="en-US" altLang="en-US" dirty="0" err="1">
                <a:latin typeface="Arial" panose="020B0604020202020204" pitchFamily="34" charset="0"/>
              </a:rPr>
              <a:t>Careerpilot</a:t>
            </a:r>
            <a:r>
              <a:rPr lang="en-US" altLang="en-US" dirty="0">
                <a:latin typeface="Arial" panose="020B0604020202020204" pitchFamily="34" charset="0"/>
              </a:rPr>
              <a:t> its worth looking at the bigger picture, in terms of the careers landscape. </a:t>
            </a:r>
          </a:p>
          <a:p>
            <a:pPr eaLnBrk="1" hangingPunct="1"/>
            <a:r>
              <a:rPr lang="en-US" altLang="en-US" baseline="0" dirty="0">
                <a:latin typeface="Arial" panose="020B0604020202020204" pitchFamily="34" charset="0"/>
              </a:rPr>
              <a:t>There has been a move away from the idea of a ‘job for life’ to a more varied and squiggly career path. Important for young people to keep up with what is happening and how things are changing, equipping them with the skills they need to be proactive, to adapt and build resilience for the future.</a:t>
            </a:r>
          </a:p>
          <a:p>
            <a:pPr eaLnBrk="1" hangingPunct="1"/>
            <a:r>
              <a:rPr lang="en-US" altLang="en-US" baseline="0" dirty="0">
                <a:latin typeface="Arial" panose="020B0604020202020204" pitchFamily="34" charset="0"/>
              </a:rPr>
              <a:t>Research shows young people born in 2002, are likely to live to 100 and have 17 different jobs!</a:t>
            </a:r>
            <a:endParaRPr lang="en-US" altLang="en-US" dirty="0">
              <a:latin typeface="Arial" panose="020B0604020202020204" pitchFamily="34" charset="0"/>
            </a:endParaRPr>
          </a:p>
        </p:txBody>
      </p:sp>
    </p:spTree>
    <p:extLst>
      <p:ext uri="{BB962C8B-B14F-4D97-AF65-F5344CB8AC3E}">
        <p14:creationId xmlns:p14="http://schemas.microsoft.com/office/powerpoint/2010/main" val="304397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4</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 employment landscape is constantly evolving. Lots</a:t>
            </a:r>
            <a:r>
              <a:rPr lang="en-US" altLang="en-US" baseline="0" dirty="0">
                <a:latin typeface="Arial" panose="020B0604020202020204" pitchFamily="34" charset="0"/>
              </a:rPr>
              <a:t> of jobs are changing or disappearing, because of automation. .for example the new Amazon Go store has no tills and few staff…. an example is libraries, which has changed a lot over the last 10 years or postal services where most people send messages now rather than letters.</a:t>
            </a:r>
            <a:endParaRPr lang="en-US" altLang="en-US" dirty="0">
              <a:latin typeface="Arial" panose="020B0604020202020204" pitchFamily="34" charset="0"/>
            </a:endParaRPr>
          </a:p>
        </p:txBody>
      </p:sp>
    </p:spTree>
    <p:extLst>
      <p:ext uri="{BB962C8B-B14F-4D97-AF65-F5344CB8AC3E}">
        <p14:creationId xmlns:p14="http://schemas.microsoft.com/office/powerpoint/2010/main" val="322038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baseline="0" dirty="0">
                <a:latin typeface="Arial" panose="020B0604020202020204" pitchFamily="34" charset="0"/>
              </a:rPr>
              <a:t>Important for young people to keep up with what is happening and how things are changing. The big sectors for growth in jobs are medical and health, IT and tech, engineering and construction and environment or green jobs. There are many routes in to these sectors, including academic, vocational and apprenticeships that students need to be aware of.</a:t>
            </a:r>
          </a:p>
        </p:txBody>
      </p:sp>
    </p:spTree>
    <p:extLst>
      <p:ext uri="{BB962C8B-B14F-4D97-AF65-F5344CB8AC3E}">
        <p14:creationId xmlns:p14="http://schemas.microsoft.com/office/powerpoint/2010/main" val="132733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472" indent="-285181">
              <a:spcBef>
                <a:spcPct val="30000"/>
              </a:spcBef>
              <a:defRPr sz="1200">
                <a:solidFill>
                  <a:schemeClr val="tx1"/>
                </a:solidFill>
                <a:latin typeface="Arial" panose="020B0604020202020204" pitchFamily="34" charset="0"/>
              </a:defRPr>
            </a:lvl2pPr>
            <a:lvl3pPr marL="1140725" indent="-228145">
              <a:spcBef>
                <a:spcPct val="30000"/>
              </a:spcBef>
              <a:defRPr sz="1200">
                <a:solidFill>
                  <a:schemeClr val="tx1"/>
                </a:solidFill>
                <a:latin typeface="Arial" panose="020B0604020202020204" pitchFamily="34" charset="0"/>
              </a:defRPr>
            </a:lvl3pPr>
            <a:lvl4pPr marL="1597015" indent="-228145">
              <a:spcBef>
                <a:spcPct val="30000"/>
              </a:spcBef>
              <a:defRPr sz="1200">
                <a:solidFill>
                  <a:schemeClr val="tx1"/>
                </a:solidFill>
                <a:latin typeface="Arial" panose="020B0604020202020204" pitchFamily="34" charset="0"/>
              </a:defRPr>
            </a:lvl4pPr>
            <a:lvl5pPr marL="2053306" indent="-228145">
              <a:spcBef>
                <a:spcPct val="30000"/>
              </a:spcBef>
              <a:defRPr sz="1200">
                <a:solidFill>
                  <a:schemeClr val="tx1"/>
                </a:solidFill>
                <a:latin typeface="Arial" panose="020B0604020202020204" pitchFamily="34" charset="0"/>
              </a:defRPr>
            </a:lvl5pPr>
            <a:lvl6pPr marL="2509596" indent="-228145" eaLnBrk="0" fontAlgn="base" hangingPunct="0">
              <a:spcBef>
                <a:spcPct val="30000"/>
              </a:spcBef>
              <a:spcAft>
                <a:spcPct val="0"/>
              </a:spcAft>
              <a:defRPr sz="1200">
                <a:solidFill>
                  <a:schemeClr val="tx1"/>
                </a:solidFill>
                <a:latin typeface="Arial" panose="020B0604020202020204" pitchFamily="34" charset="0"/>
              </a:defRPr>
            </a:lvl6pPr>
            <a:lvl7pPr marL="2965886" indent="-228145" eaLnBrk="0" fontAlgn="base" hangingPunct="0">
              <a:spcBef>
                <a:spcPct val="30000"/>
              </a:spcBef>
              <a:spcAft>
                <a:spcPct val="0"/>
              </a:spcAft>
              <a:defRPr sz="1200">
                <a:solidFill>
                  <a:schemeClr val="tx1"/>
                </a:solidFill>
                <a:latin typeface="Arial" panose="020B0604020202020204" pitchFamily="34" charset="0"/>
              </a:defRPr>
            </a:lvl7pPr>
            <a:lvl8pPr marL="3422176" indent="-228145" eaLnBrk="0" fontAlgn="base" hangingPunct="0">
              <a:spcBef>
                <a:spcPct val="30000"/>
              </a:spcBef>
              <a:spcAft>
                <a:spcPct val="0"/>
              </a:spcAft>
              <a:defRPr sz="1200">
                <a:solidFill>
                  <a:schemeClr val="tx1"/>
                </a:solidFill>
                <a:latin typeface="Arial" panose="020B0604020202020204" pitchFamily="34" charset="0"/>
              </a:defRPr>
            </a:lvl8pPr>
            <a:lvl9pPr marL="3878466" indent="-22814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017BD-9FF4-4EA1-90ED-9DA55BAF5F18}" type="slidenum">
              <a:rPr lang="en-GB" altLang="en-US" smtClean="0"/>
              <a:pPr>
                <a:spcBef>
                  <a:spcPct val="0"/>
                </a:spcBef>
              </a:pPr>
              <a:t>6</a:t>
            </a:fld>
            <a:endParaRPr lang="en-GB" altLang="en-US" dirty="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Students</a:t>
            </a:r>
            <a:r>
              <a:rPr lang="en-US" altLang="en-US" baseline="0" dirty="0">
                <a:latin typeface="Arial" panose="020B0604020202020204" pitchFamily="34" charset="0"/>
              </a:rPr>
              <a:t> can register straight onto the site, when they use the career Tools this creates data in the Reporting Zone</a:t>
            </a:r>
            <a:endParaRPr lang="en-US" altLang="en-US" dirty="0">
              <a:latin typeface="Arial" panose="020B0604020202020204" pitchFamily="34" charset="0"/>
            </a:endParaRPr>
          </a:p>
        </p:txBody>
      </p:sp>
    </p:spTree>
    <p:extLst>
      <p:ext uri="{BB962C8B-B14F-4D97-AF65-F5344CB8AC3E}">
        <p14:creationId xmlns:p14="http://schemas.microsoft.com/office/powerpoint/2010/main" val="272506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a:p>
            <a:r>
              <a:rPr lang="en-GB" dirty="0"/>
              <a:t>Registration is easy and self explanatory. They can use personal or school email address. The most critical thing is that they attach themselves to your school or college so that if you would like to access their progress, you can do this via your school. </a:t>
            </a:r>
          </a:p>
        </p:txBody>
      </p:sp>
      <p:sp>
        <p:nvSpPr>
          <p:cNvPr id="4" name="Slide Number Placeholder 3"/>
          <p:cNvSpPr>
            <a:spLocks noGrp="1"/>
          </p:cNvSpPr>
          <p:nvPr>
            <p:ph type="sldNum" sz="quarter" idx="10"/>
          </p:nvPr>
        </p:nvSpPr>
        <p:spPr/>
        <p:txBody>
          <a:bodyPr/>
          <a:lstStyle/>
          <a:p>
            <a:fld id="{E9295430-1DDE-4C21-A1C5-E00DB03C7282}" type="slidenum">
              <a:rPr lang="en-GB" smtClean="0"/>
              <a:t>7</a:t>
            </a:fld>
            <a:endParaRPr lang="en-GB"/>
          </a:p>
        </p:txBody>
      </p:sp>
    </p:spTree>
    <p:extLst>
      <p:ext uri="{BB962C8B-B14F-4D97-AF65-F5344CB8AC3E}">
        <p14:creationId xmlns:p14="http://schemas.microsoft.com/office/powerpoint/2010/main" val="343775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472" indent="-285181">
              <a:spcBef>
                <a:spcPct val="30000"/>
              </a:spcBef>
              <a:defRPr sz="1200">
                <a:solidFill>
                  <a:schemeClr val="tx1"/>
                </a:solidFill>
                <a:latin typeface="Arial" panose="020B0604020202020204" pitchFamily="34" charset="0"/>
              </a:defRPr>
            </a:lvl2pPr>
            <a:lvl3pPr marL="1140725" indent="-228145">
              <a:spcBef>
                <a:spcPct val="30000"/>
              </a:spcBef>
              <a:defRPr sz="1200">
                <a:solidFill>
                  <a:schemeClr val="tx1"/>
                </a:solidFill>
                <a:latin typeface="Arial" panose="020B0604020202020204" pitchFamily="34" charset="0"/>
              </a:defRPr>
            </a:lvl3pPr>
            <a:lvl4pPr marL="1597015" indent="-228145">
              <a:spcBef>
                <a:spcPct val="30000"/>
              </a:spcBef>
              <a:defRPr sz="1200">
                <a:solidFill>
                  <a:schemeClr val="tx1"/>
                </a:solidFill>
                <a:latin typeface="Arial" panose="020B0604020202020204" pitchFamily="34" charset="0"/>
              </a:defRPr>
            </a:lvl4pPr>
            <a:lvl5pPr marL="2053306" indent="-228145">
              <a:spcBef>
                <a:spcPct val="30000"/>
              </a:spcBef>
              <a:defRPr sz="1200">
                <a:solidFill>
                  <a:schemeClr val="tx1"/>
                </a:solidFill>
                <a:latin typeface="Arial" panose="020B0604020202020204" pitchFamily="34" charset="0"/>
              </a:defRPr>
            </a:lvl5pPr>
            <a:lvl6pPr marL="2509596" indent="-228145" eaLnBrk="0" fontAlgn="base" hangingPunct="0">
              <a:spcBef>
                <a:spcPct val="30000"/>
              </a:spcBef>
              <a:spcAft>
                <a:spcPct val="0"/>
              </a:spcAft>
              <a:defRPr sz="1200">
                <a:solidFill>
                  <a:schemeClr val="tx1"/>
                </a:solidFill>
                <a:latin typeface="Arial" panose="020B0604020202020204" pitchFamily="34" charset="0"/>
              </a:defRPr>
            </a:lvl6pPr>
            <a:lvl7pPr marL="2965886" indent="-228145" eaLnBrk="0" fontAlgn="base" hangingPunct="0">
              <a:spcBef>
                <a:spcPct val="30000"/>
              </a:spcBef>
              <a:spcAft>
                <a:spcPct val="0"/>
              </a:spcAft>
              <a:defRPr sz="1200">
                <a:solidFill>
                  <a:schemeClr val="tx1"/>
                </a:solidFill>
                <a:latin typeface="Arial" panose="020B0604020202020204" pitchFamily="34" charset="0"/>
              </a:defRPr>
            </a:lvl7pPr>
            <a:lvl8pPr marL="3422176" indent="-228145" eaLnBrk="0" fontAlgn="base" hangingPunct="0">
              <a:spcBef>
                <a:spcPct val="30000"/>
              </a:spcBef>
              <a:spcAft>
                <a:spcPct val="0"/>
              </a:spcAft>
              <a:defRPr sz="1200">
                <a:solidFill>
                  <a:schemeClr val="tx1"/>
                </a:solidFill>
                <a:latin typeface="Arial" panose="020B0604020202020204" pitchFamily="34" charset="0"/>
              </a:defRPr>
            </a:lvl8pPr>
            <a:lvl9pPr marL="3878466" indent="-22814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017BD-9FF4-4EA1-90ED-9DA55BAF5F18}" type="slidenum">
              <a:rPr lang="en-GB" altLang="en-US" smtClean="0"/>
              <a:pPr>
                <a:spcBef>
                  <a:spcPct val="0"/>
                </a:spcBef>
              </a:pPr>
              <a:t>8</a:t>
            </a:fld>
            <a:endParaRPr lang="en-GB" altLang="en-US" dirty="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Ok so how does </a:t>
            </a:r>
            <a:r>
              <a:rPr lang="en-US" altLang="en-US" dirty="0" err="1">
                <a:latin typeface="Arial" panose="020B0604020202020204" pitchFamily="34" charset="0"/>
              </a:rPr>
              <a:t>Careerpilot</a:t>
            </a:r>
            <a:r>
              <a:rPr lang="en-US" altLang="en-US" dirty="0">
                <a:latin typeface="Arial" panose="020B0604020202020204" pitchFamily="34" charset="0"/>
              </a:rPr>
              <a:t> work - This is the </a:t>
            </a:r>
            <a:r>
              <a:rPr lang="en-US" altLang="en-US" dirty="0" err="1">
                <a:latin typeface="Arial" panose="020B0604020202020204" pitchFamily="34" charset="0"/>
              </a:rPr>
              <a:t>Careerpilot</a:t>
            </a:r>
            <a:r>
              <a:rPr lang="en-US" altLang="en-US" dirty="0">
                <a:latin typeface="Arial" panose="020B0604020202020204" pitchFamily="34" charset="0"/>
              </a:rPr>
              <a:t> homepage. You will see three sections – Start with you, Explore your options and Plan your next steps. The website is built on theoretical knowledge of decision making and ran by Level 6 Careers Advisers . </a:t>
            </a:r>
          </a:p>
        </p:txBody>
      </p:sp>
    </p:spTree>
    <p:extLst>
      <p:ext uri="{BB962C8B-B14F-4D97-AF65-F5344CB8AC3E}">
        <p14:creationId xmlns:p14="http://schemas.microsoft.com/office/powerpoint/2010/main" val="384470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There</a:t>
            </a:r>
            <a:r>
              <a:rPr lang="en-GB" baseline="0" dirty="0"/>
              <a:t> are a range of starting points in addition to the activities for age groups. Job sector quiz, pre and post 16 skills map. The Skills Map ask students what they have done already.</a:t>
            </a:r>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9</a:t>
            </a:fld>
            <a:endParaRPr lang="en-GB" dirty="0"/>
          </a:p>
        </p:txBody>
      </p:sp>
    </p:spTree>
    <p:extLst>
      <p:ext uri="{BB962C8B-B14F-4D97-AF65-F5344CB8AC3E}">
        <p14:creationId xmlns:p14="http://schemas.microsoft.com/office/powerpoint/2010/main" val="309142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210171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85727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75439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96640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6872B-ED41-4C03-868D-DA07362A119E}"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4257815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A6872B-ED41-4C03-868D-DA07362A119E}"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288060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6872B-ED41-4C03-868D-DA07362A119E}" type="datetimeFigureOut">
              <a:rPr lang="en-GB" smtClean="0"/>
              <a:t>11/11/2024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99527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6872B-ED41-4C03-868D-DA07362A119E}" type="datetimeFigureOut">
              <a:rPr lang="en-GB" smtClean="0"/>
              <a:t>11/11/2024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17867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6872B-ED41-4C03-868D-DA07362A119E}" type="datetimeFigureOut">
              <a:rPr lang="en-GB" smtClean="0"/>
              <a:t>11/11/2024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84521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6872B-ED41-4C03-868D-DA07362A119E}"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53369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6872B-ED41-4C03-868D-DA07362A119E}"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51751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6872B-ED41-4C03-868D-DA07362A119E}" type="datetimeFigureOut">
              <a:rPr lang="en-GB" smtClean="0"/>
              <a:t>11/11/2024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3B874-40D0-4054-9EDF-B7C9956244E2}" type="slidenum">
              <a:rPr lang="en-GB" smtClean="0"/>
              <a:t>‹#›</a:t>
            </a:fld>
            <a:endParaRPr lang="en-GB"/>
          </a:p>
        </p:txBody>
      </p:sp>
    </p:spTree>
    <p:extLst>
      <p:ext uri="{BB962C8B-B14F-4D97-AF65-F5344CB8AC3E}">
        <p14:creationId xmlns:p14="http://schemas.microsoft.com/office/powerpoint/2010/main" val="1837737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44.png"/><Relationship Id="rId4" Type="http://schemas.openxmlformats.org/officeDocument/2006/relationships/image" Target="../media/image67.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D08CD-8AC4-4DE3-9C33-9D5972FD73C3}"/>
              </a:ext>
            </a:extLst>
          </p:cNvPr>
          <p:cNvSpPr/>
          <p:nvPr/>
        </p:nvSpPr>
        <p:spPr>
          <a:xfrm>
            <a:off x="-24882" y="0"/>
            <a:ext cx="12192000" cy="6858000"/>
          </a:xfrm>
          <a:prstGeom prst="rect">
            <a:avLst/>
          </a:prstGeom>
          <a:solidFill>
            <a:srgbClr val="00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pic>
        <p:nvPicPr>
          <p:cNvPr id="4" name="Picture 3">
            <a:extLst>
              <a:ext uri="{FF2B5EF4-FFF2-40B4-BE49-F238E27FC236}">
                <a16:creationId xmlns:a16="http://schemas.microsoft.com/office/drawing/2014/main" id="{549F27E0-3FCC-0045-A084-4E1DAB5B5DCC}"/>
              </a:ext>
            </a:extLst>
          </p:cNvPr>
          <p:cNvPicPr>
            <a:picLocks noChangeAspect="1"/>
          </p:cNvPicPr>
          <p:nvPr/>
        </p:nvPicPr>
        <p:blipFill rotWithShape="1">
          <a:blip r:embed="rId3"/>
          <a:srcRect l="11394"/>
          <a:stretch/>
        </p:blipFill>
        <p:spPr>
          <a:xfrm>
            <a:off x="-24882" y="998804"/>
            <a:ext cx="3359020" cy="3896795"/>
          </a:xfrm>
          <a:prstGeom prst="rect">
            <a:avLst/>
          </a:prstGeom>
        </p:spPr>
      </p:pic>
      <p:sp>
        <p:nvSpPr>
          <p:cNvPr id="15" name="Rectangle 14">
            <a:extLst>
              <a:ext uri="{FF2B5EF4-FFF2-40B4-BE49-F238E27FC236}">
                <a16:creationId xmlns:a16="http://schemas.microsoft.com/office/drawing/2014/main" id="{A6A5BE8E-EE40-4B6B-9BB4-59726B82B8CE}"/>
              </a:ext>
            </a:extLst>
          </p:cNvPr>
          <p:cNvSpPr/>
          <p:nvPr/>
        </p:nvSpPr>
        <p:spPr>
          <a:xfrm>
            <a:off x="4951574" y="2137314"/>
            <a:ext cx="5884247" cy="3416320"/>
          </a:xfrm>
          <a:prstGeom prst="rect">
            <a:avLst/>
          </a:prstGeom>
        </p:spPr>
        <p:txBody>
          <a:bodyPr wrap="square">
            <a:spAutoFit/>
          </a:bodyPr>
          <a:lstStyle/>
          <a:p>
            <a:r>
              <a:rPr lang="en-GB" sz="5400" b="1" dirty="0">
                <a:solidFill>
                  <a:srgbClr val="F6D000"/>
                </a:solidFill>
                <a:latin typeface="Calibri" panose="020F0502020204030204" pitchFamily="34" charset="0"/>
              </a:rPr>
              <a:t>Introduction to Careerpilot for Parents and Carers</a:t>
            </a:r>
          </a:p>
          <a:p>
            <a:endParaRPr lang="en-GB" sz="5400" b="1" dirty="0">
              <a:solidFill>
                <a:srgbClr val="F6D000"/>
              </a:solidFill>
              <a:latin typeface="Calibri" panose="020F0502020204030204" pitchFamily="34" charset="0"/>
            </a:endParaRPr>
          </a:p>
        </p:txBody>
      </p:sp>
      <p:pic>
        <p:nvPicPr>
          <p:cNvPr id="10" name="Picture 9" descr="A white text on a black background&#10;&#10;Description automatically generated">
            <a:extLst>
              <a:ext uri="{FF2B5EF4-FFF2-40B4-BE49-F238E27FC236}">
                <a16:creationId xmlns:a16="http://schemas.microsoft.com/office/drawing/2014/main" id="{59363191-FA72-0DAB-D76E-530365467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19" y="2028446"/>
            <a:ext cx="2845369" cy="498914"/>
          </a:xfrm>
          <a:prstGeom prst="rect">
            <a:avLst/>
          </a:prstGeom>
        </p:spPr>
      </p:pic>
      <p:sp>
        <p:nvSpPr>
          <p:cNvPr id="5" name="TextBox 4">
            <a:extLst>
              <a:ext uri="{FF2B5EF4-FFF2-40B4-BE49-F238E27FC236}">
                <a16:creationId xmlns:a16="http://schemas.microsoft.com/office/drawing/2014/main" id="{F67E4984-5F24-B2A5-57EC-452BB7974604}"/>
              </a:ext>
            </a:extLst>
          </p:cNvPr>
          <p:cNvSpPr txBox="1"/>
          <p:nvPr/>
        </p:nvSpPr>
        <p:spPr>
          <a:xfrm>
            <a:off x="0" y="5553634"/>
            <a:ext cx="3620278" cy="646331"/>
          </a:xfrm>
          <a:prstGeom prst="rect">
            <a:avLst/>
          </a:prstGeom>
          <a:noFill/>
        </p:spPr>
        <p:txBody>
          <a:bodyPr wrap="square" rtlCol="0">
            <a:spAutoFit/>
          </a:bodyPr>
          <a:lstStyle/>
          <a:p>
            <a:r>
              <a:rPr lang="en-GB" sz="3600" dirty="0">
                <a:solidFill>
                  <a:schemeClr val="bg1"/>
                </a:solidFill>
              </a:rPr>
              <a:t>careerpilot.org.uk</a:t>
            </a:r>
          </a:p>
        </p:txBody>
      </p:sp>
    </p:spTree>
    <p:extLst>
      <p:ext uri="{BB962C8B-B14F-4D97-AF65-F5344CB8AC3E}">
        <p14:creationId xmlns:p14="http://schemas.microsoft.com/office/powerpoint/2010/main" val="1450473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t="15880"/>
          <a:stretch>
            <a:fillRect/>
          </a:stretch>
        </p:blipFill>
        <p:spPr bwMode="auto">
          <a:xfrm>
            <a:off x="3535018" y="1266779"/>
            <a:ext cx="5431308" cy="3436760"/>
          </a:xfrm>
          <a:prstGeom prst="rect">
            <a:avLst/>
          </a:prstGeom>
          <a:noFill/>
          <a:ln w="25400" algn="ctr">
            <a:solidFill>
              <a:srgbClr val="0072BA"/>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Lst>
        </p:spPr>
      </p:pic>
      <p:sp>
        <p:nvSpPr>
          <p:cNvPr id="3" name="Rectangle 3"/>
          <p:cNvSpPr>
            <a:spLocks noChangeArrowheads="1"/>
          </p:cNvSpPr>
          <p:nvPr/>
        </p:nvSpPr>
        <p:spPr bwMode="auto">
          <a:xfrm>
            <a:off x="3522907" y="3038829"/>
            <a:ext cx="1839188" cy="166462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207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018" y="344543"/>
            <a:ext cx="5416062" cy="8599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0" name="Group 9"/>
          <p:cNvGrpSpPr/>
          <p:nvPr/>
        </p:nvGrpSpPr>
        <p:grpSpPr>
          <a:xfrm>
            <a:off x="5179591" y="1549004"/>
            <a:ext cx="6792670" cy="5157973"/>
            <a:chOff x="2445310" y="662130"/>
            <a:chExt cx="6669088" cy="5007649"/>
          </a:xfrm>
        </p:grpSpPr>
        <p:pic>
          <p:nvPicPr>
            <p:cNvPr id="2052" name="Picture 4" descr="SNAGHTML534b68d"/>
            <p:cNvPicPr>
              <a:picLocks noChangeAspect="1" noChangeArrowheads="1"/>
            </p:cNvPicPr>
            <p:nvPr/>
          </p:nvPicPr>
          <p:blipFill>
            <a:blip r:embed="rId5">
              <a:extLst>
                <a:ext uri="{28A0092B-C50C-407E-A947-70E740481C1C}">
                  <a14:useLocalDpi xmlns:a14="http://schemas.microsoft.com/office/drawing/2010/main" val="0"/>
                </a:ext>
              </a:extLst>
            </a:blip>
            <a:srcRect l="3334" t="1161" r="22919" b="28171"/>
            <a:stretch>
              <a:fillRect/>
            </a:stretch>
          </p:blipFill>
          <p:spPr bwMode="auto">
            <a:xfrm>
              <a:off x="2458010" y="662130"/>
              <a:ext cx="4468813" cy="2692400"/>
            </a:xfrm>
            <a:prstGeom prst="rect">
              <a:avLst/>
            </a:prstGeom>
            <a:noFill/>
            <a:ln w="12700" algn="in">
              <a:solidFill>
                <a:srgbClr val="063D71"/>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l="1151" t="1843" r="484" b="88614"/>
            <a:stretch>
              <a:fillRect/>
            </a:stretch>
          </p:blipFill>
          <p:spPr bwMode="auto">
            <a:xfrm>
              <a:off x="4958323" y="1479692"/>
              <a:ext cx="4151312" cy="254000"/>
            </a:xfrm>
            <a:prstGeom prst="rect">
              <a:avLst/>
            </a:prstGeom>
            <a:noFill/>
            <a:ln w="127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6"/>
            <p:cNvSpPr>
              <a:spLocks noChangeArrowheads="1"/>
            </p:cNvSpPr>
            <p:nvPr/>
          </p:nvSpPr>
          <p:spPr bwMode="auto">
            <a:xfrm>
              <a:off x="4958323" y="1733692"/>
              <a:ext cx="4156075" cy="2030413"/>
            </a:xfrm>
            <a:prstGeom prst="rect">
              <a:avLst/>
            </a:prstGeom>
            <a:solidFill>
              <a:srgbClr val="FFFFFF"/>
            </a:solidFill>
            <a:ln w="12700" algn="ctr">
              <a:solidFill>
                <a:srgbClr val="063D71"/>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6110" y="1862280"/>
              <a:ext cx="1792288" cy="735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6110" y="2635392"/>
              <a:ext cx="2163763" cy="7191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8160" y="2656030"/>
              <a:ext cx="1270000" cy="673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5310" y="3527567"/>
              <a:ext cx="5873750" cy="361950"/>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8010" y="3889517"/>
              <a:ext cx="5861050" cy="696913"/>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31635" y="1844817"/>
              <a:ext cx="1631950" cy="6524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p:cNvPicPr>
              <a:picLocks noChangeAspect="1"/>
            </p:cNvPicPr>
            <p:nvPr/>
          </p:nvPicPr>
          <p:blipFill rotWithShape="1">
            <a:blip r:embed="rId13"/>
            <a:srcRect r="8977"/>
            <a:stretch/>
          </p:blipFill>
          <p:spPr>
            <a:xfrm>
              <a:off x="2445310" y="4636538"/>
              <a:ext cx="5883422" cy="1033241"/>
            </a:xfrm>
            <a:prstGeom prst="rect">
              <a:avLst/>
            </a:prstGeom>
            <a:ln w="19050">
              <a:solidFill>
                <a:schemeClr val="accent5">
                  <a:lumMod val="75000"/>
                </a:schemeClr>
              </a:solidFill>
            </a:ln>
          </p:spPr>
        </p:pic>
      </p:grpSp>
      <p:pic>
        <p:nvPicPr>
          <p:cNvPr id="5" name="Picture 4">
            <a:extLst>
              <a:ext uri="{FF2B5EF4-FFF2-40B4-BE49-F238E27FC236}">
                <a16:creationId xmlns:a16="http://schemas.microsoft.com/office/drawing/2014/main" id="{84D21D5B-6F49-4354-BE7D-BCDB8C1C2B63}"/>
              </a:ext>
            </a:extLst>
          </p:cNvPr>
          <p:cNvPicPr>
            <a:picLocks noChangeAspect="1"/>
          </p:cNvPicPr>
          <p:nvPr/>
        </p:nvPicPr>
        <p:blipFill rotWithShape="1">
          <a:blip r:embed="rId14"/>
          <a:srcRect l="74545" t="13663" r="1914" b="47682"/>
          <a:stretch/>
        </p:blipFill>
        <p:spPr>
          <a:xfrm>
            <a:off x="391647" y="344543"/>
            <a:ext cx="1713309" cy="13959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528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1219200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4" name="Picture 3">
            <a:extLst>
              <a:ext uri="{FF2B5EF4-FFF2-40B4-BE49-F238E27FC236}">
                <a16:creationId xmlns:a16="http://schemas.microsoft.com/office/drawing/2014/main" id="{EFB8825A-2282-4A1B-B125-D13D6C16F99B}"/>
              </a:ext>
            </a:extLst>
          </p:cNvPr>
          <p:cNvPicPr>
            <a:picLocks noChangeAspect="1"/>
          </p:cNvPicPr>
          <p:nvPr/>
        </p:nvPicPr>
        <p:blipFill>
          <a:blip r:embed="rId4"/>
          <a:stretch>
            <a:fillRect/>
          </a:stretch>
        </p:blipFill>
        <p:spPr>
          <a:xfrm>
            <a:off x="410604" y="286491"/>
            <a:ext cx="1645783" cy="164578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C21F3D9-DC50-4E99-B79A-2A8C6CFCC62F}"/>
              </a:ext>
            </a:extLst>
          </p:cNvPr>
          <p:cNvPicPr>
            <a:picLocks noChangeAspect="1"/>
          </p:cNvPicPr>
          <p:nvPr/>
        </p:nvPicPr>
        <p:blipFill rotWithShape="1">
          <a:blip r:embed="rId5"/>
          <a:srcRect b="17143"/>
          <a:stretch/>
        </p:blipFill>
        <p:spPr>
          <a:xfrm>
            <a:off x="3512651" y="286491"/>
            <a:ext cx="5383843" cy="6249160"/>
          </a:xfrm>
          <a:prstGeom prst="rect">
            <a:avLst/>
          </a:prstGeom>
          <a:effectLst>
            <a:outerShdw blurRad="63500" sx="102000" sy="102000" algn="ctr" rotWithShape="0">
              <a:prstClr val="black">
                <a:alpha val="40000"/>
              </a:prstClr>
            </a:outerShdw>
          </a:effectLst>
        </p:spPr>
      </p:pic>
      <p:pic>
        <p:nvPicPr>
          <p:cNvPr id="30" name="Picture 29" descr="Loop">
            <a:extLst>
              <a:ext uri="{FF2B5EF4-FFF2-40B4-BE49-F238E27FC236}">
                <a16:creationId xmlns:a16="http://schemas.microsoft.com/office/drawing/2014/main" id="{814F7908-56F9-4F18-BCF3-E0917908B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507" y="3926541"/>
            <a:ext cx="1769552"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ADE018E-E908-47E8-B297-A3A5A720B7FE}"/>
              </a:ext>
            </a:extLst>
          </p:cNvPr>
          <p:cNvPicPr>
            <a:picLocks noChangeAspect="1"/>
          </p:cNvPicPr>
          <p:nvPr/>
        </p:nvPicPr>
        <p:blipFill rotWithShape="1">
          <a:blip r:embed="rId7"/>
          <a:srcRect l="4675" t="3070" r="4382"/>
          <a:stretch/>
        </p:blipFill>
        <p:spPr>
          <a:xfrm>
            <a:off x="1448200" y="3812484"/>
            <a:ext cx="6818516" cy="3120600"/>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95301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1219200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5" name="Picture 4">
            <a:extLst>
              <a:ext uri="{FF2B5EF4-FFF2-40B4-BE49-F238E27FC236}">
                <a16:creationId xmlns:a16="http://schemas.microsoft.com/office/drawing/2014/main" id="{D10D2E75-18C1-F846-973C-45FEB6355F7A}"/>
              </a:ext>
            </a:extLst>
          </p:cNvPr>
          <p:cNvPicPr>
            <a:picLocks noChangeAspect="1"/>
          </p:cNvPicPr>
          <p:nvPr/>
        </p:nvPicPr>
        <p:blipFill rotWithShape="1">
          <a:blip r:embed="rId4"/>
          <a:srcRect l="75138" t="58506" r="1376" b="4500"/>
          <a:stretch/>
        </p:blipFill>
        <p:spPr>
          <a:xfrm>
            <a:off x="313913" y="218606"/>
            <a:ext cx="1686668" cy="1699458"/>
          </a:xfrm>
          <a:prstGeom prst="rect">
            <a:avLst/>
          </a:prstGeom>
          <a:effectLst>
            <a:outerShdw blurRad="63500" sx="102000" sy="102000" algn="ctr" rotWithShape="0">
              <a:prstClr val="black">
                <a:alpha val="40000"/>
              </a:prstClr>
            </a:outerShdw>
          </a:effectLst>
        </p:spPr>
      </p:pic>
      <p:pic>
        <p:nvPicPr>
          <p:cNvPr id="8" name="Picture 7" descr="A screenshot of a quiz&#10;&#10;Description automatically generated">
            <a:extLst>
              <a:ext uri="{FF2B5EF4-FFF2-40B4-BE49-F238E27FC236}">
                <a16:creationId xmlns:a16="http://schemas.microsoft.com/office/drawing/2014/main" id="{FC375F8D-7F8A-7E86-A6F9-D3C8A8B37ABB}"/>
              </a:ext>
            </a:extLst>
          </p:cNvPr>
          <p:cNvPicPr>
            <a:picLocks noChangeAspect="1"/>
          </p:cNvPicPr>
          <p:nvPr/>
        </p:nvPicPr>
        <p:blipFill rotWithShape="1">
          <a:blip r:embed="rId5">
            <a:extLst>
              <a:ext uri="{28A0092B-C50C-407E-A947-70E740481C1C}">
                <a14:useLocalDpi xmlns:a14="http://schemas.microsoft.com/office/drawing/2010/main" val="0"/>
              </a:ext>
            </a:extLst>
          </a:blip>
          <a:srcRect l="7380" t="20640" r="10416" b="7689"/>
          <a:stretch/>
        </p:blipFill>
        <p:spPr>
          <a:xfrm>
            <a:off x="1717411" y="2136670"/>
            <a:ext cx="8673752" cy="4253757"/>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00431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64296"/>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10B52D80-08CD-4B61-9077-2917DADCE601}"/>
              </a:ext>
            </a:extLst>
          </p:cNvPr>
          <p:cNvGrpSpPr/>
          <p:nvPr/>
        </p:nvGrpSpPr>
        <p:grpSpPr>
          <a:xfrm>
            <a:off x="4532747" y="314199"/>
            <a:ext cx="6015037" cy="3925481"/>
            <a:chOff x="2062406" y="1561768"/>
            <a:chExt cx="6949131" cy="3734464"/>
          </a:xfrm>
        </p:grpSpPr>
        <p:pic>
          <p:nvPicPr>
            <p:cNvPr id="23" name="Picture 22">
              <a:extLst>
                <a:ext uri="{FF2B5EF4-FFF2-40B4-BE49-F238E27FC236}">
                  <a16:creationId xmlns:a16="http://schemas.microsoft.com/office/drawing/2014/main" id="{5305E2CC-D053-4B7D-B4FE-EA3B13C3792A}"/>
                </a:ext>
              </a:extLst>
            </p:cNvPr>
            <p:cNvPicPr>
              <a:picLocks noChangeAspect="1"/>
            </p:cNvPicPr>
            <p:nvPr/>
          </p:nvPicPr>
          <p:blipFill>
            <a:blip r:embed="rId3"/>
            <a:stretch>
              <a:fillRect/>
            </a:stretch>
          </p:blipFill>
          <p:spPr>
            <a:xfrm>
              <a:off x="2062406" y="1561768"/>
              <a:ext cx="6949131" cy="3734464"/>
            </a:xfrm>
            <a:prstGeom prst="rect">
              <a:avLst/>
            </a:prstGeom>
          </p:spPr>
        </p:pic>
        <p:sp>
          <p:nvSpPr>
            <p:cNvPr id="24" name="Rectangle 23">
              <a:extLst>
                <a:ext uri="{FF2B5EF4-FFF2-40B4-BE49-F238E27FC236}">
                  <a16:creationId xmlns:a16="http://schemas.microsoft.com/office/drawing/2014/main" id="{68D9BB20-ECA4-47AF-A0FF-957D51C8DAA3}"/>
                </a:ext>
              </a:extLst>
            </p:cNvPr>
            <p:cNvSpPr/>
            <p:nvPr/>
          </p:nvSpPr>
          <p:spPr>
            <a:xfrm>
              <a:off x="2206784" y="2538602"/>
              <a:ext cx="3299950" cy="6042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pic>
        <p:nvPicPr>
          <p:cNvPr id="2" name="Picture 1">
            <a:extLst>
              <a:ext uri="{FF2B5EF4-FFF2-40B4-BE49-F238E27FC236}">
                <a16:creationId xmlns:a16="http://schemas.microsoft.com/office/drawing/2014/main" id="{E2C0F355-929B-436A-A321-52C21C945858}"/>
              </a:ext>
            </a:extLst>
          </p:cNvPr>
          <p:cNvPicPr>
            <a:picLocks noChangeAspect="1"/>
          </p:cNvPicPr>
          <p:nvPr/>
        </p:nvPicPr>
        <p:blipFill>
          <a:blip r:embed="rId4"/>
          <a:stretch>
            <a:fillRect/>
          </a:stretch>
        </p:blipFill>
        <p:spPr>
          <a:xfrm>
            <a:off x="4647462" y="4279168"/>
            <a:ext cx="5785605" cy="2578832"/>
          </a:xfrm>
          <a:prstGeom prst="rect">
            <a:avLst/>
          </a:prstGeom>
        </p:spPr>
      </p:pic>
      <p:pic>
        <p:nvPicPr>
          <p:cNvPr id="3" name="Picture 2">
            <a:extLst>
              <a:ext uri="{FF2B5EF4-FFF2-40B4-BE49-F238E27FC236}">
                <a16:creationId xmlns:a16="http://schemas.microsoft.com/office/drawing/2014/main" id="{56B279C9-FEE9-46ED-8B9E-1006C219F522}"/>
              </a:ext>
            </a:extLst>
          </p:cNvPr>
          <p:cNvPicPr>
            <a:picLocks noChangeAspect="1"/>
          </p:cNvPicPr>
          <p:nvPr/>
        </p:nvPicPr>
        <p:blipFill rotWithShape="1">
          <a:blip r:embed="rId5"/>
          <a:srcRect l="38037" b="902"/>
          <a:stretch/>
        </p:blipFill>
        <p:spPr>
          <a:xfrm>
            <a:off x="1758934" y="314198"/>
            <a:ext cx="2628855" cy="6117182"/>
          </a:xfrm>
          <a:prstGeom prst="rect">
            <a:avLst/>
          </a:prstGeom>
        </p:spPr>
      </p:pic>
      <p:pic>
        <p:nvPicPr>
          <p:cNvPr id="4" name="Picture 10" descr="Lo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056" y="959224"/>
            <a:ext cx="1826851" cy="50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61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12192000" cy="6858000"/>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24" name="Picture 23">
            <a:extLst>
              <a:ext uri="{FF2B5EF4-FFF2-40B4-BE49-F238E27FC236}">
                <a16:creationId xmlns:a16="http://schemas.microsoft.com/office/drawing/2014/main" id="{C7563A91-9CC1-4744-B692-7E34AAF64945}"/>
              </a:ext>
            </a:extLst>
          </p:cNvPr>
          <p:cNvPicPr>
            <a:picLocks noChangeAspect="1"/>
          </p:cNvPicPr>
          <p:nvPr/>
        </p:nvPicPr>
        <p:blipFill rotWithShape="1">
          <a:blip r:embed="rId3"/>
          <a:srcRect t="80296"/>
          <a:stretch/>
        </p:blipFill>
        <p:spPr>
          <a:xfrm>
            <a:off x="1596672" y="5700240"/>
            <a:ext cx="5742362" cy="1095225"/>
          </a:xfrm>
          <a:prstGeom prst="rect">
            <a:avLst/>
          </a:prstGeom>
        </p:spPr>
      </p:pic>
      <p:pic>
        <p:nvPicPr>
          <p:cNvPr id="9" name="Picture 8">
            <a:extLst>
              <a:ext uri="{FF2B5EF4-FFF2-40B4-BE49-F238E27FC236}">
                <a16:creationId xmlns:a16="http://schemas.microsoft.com/office/drawing/2014/main" id="{D0FE7306-127B-43D5-9886-F900E0BFD553}"/>
              </a:ext>
            </a:extLst>
          </p:cNvPr>
          <p:cNvPicPr>
            <a:picLocks noChangeAspect="1"/>
          </p:cNvPicPr>
          <p:nvPr/>
        </p:nvPicPr>
        <p:blipFill rotWithShape="1">
          <a:blip r:embed="rId4"/>
          <a:srcRect b="52222"/>
          <a:stretch/>
        </p:blipFill>
        <p:spPr>
          <a:xfrm>
            <a:off x="1626435" y="152401"/>
            <a:ext cx="6436467" cy="6643063"/>
          </a:xfrm>
          <a:prstGeom prst="rect">
            <a:avLst/>
          </a:prstGeom>
        </p:spPr>
      </p:pic>
      <p:grpSp>
        <p:nvGrpSpPr>
          <p:cNvPr id="17" name="Group 16">
            <a:extLst>
              <a:ext uri="{FF2B5EF4-FFF2-40B4-BE49-F238E27FC236}">
                <a16:creationId xmlns:a16="http://schemas.microsoft.com/office/drawing/2014/main" id="{8A55DCFA-D03E-4029-AE17-D010EA73212F}"/>
              </a:ext>
            </a:extLst>
          </p:cNvPr>
          <p:cNvGrpSpPr/>
          <p:nvPr/>
        </p:nvGrpSpPr>
        <p:grpSpPr>
          <a:xfrm>
            <a:off x="7588293" y="2541679"/>
            <a:ext cx="3007036" cy="2724150"/>
            <a:chOff x="4440559" y="3045816"/>
            <a:chExt cx="4513986" cy="2724150"/>
          </a:xfrm>
          <a:solidFill>
            <a:srgbClr val="FC5C30"/>
          </a:solidFill>
        </p:grpSpPr>
        <p:sp>
          <p:nvSpPr>
            <p:cNvPr id="18" name="Left Arrow 6">
              <a:extLst>
                <a:ext uri="{FF2B5EF4-FFF2-40B4-BE49-F238E27FC236}">
                  <a16:creationId xmlns:a16="http://schemas.microsoft.com/office/drawing/2014/main" id="{65A83E76-EB62-4C86-A864-281A8A286B63}"/>
                </a:ext>
              </a:extLst>
            </p:cNvPr>
            <p:cNvSpPr/>
            <p:nvPr/>
          </p:nvSpPr>
          <p:spPr>
            <a:xfrm>
              <a:off x="4440559" y="3709152"/>
              <a:ext cx="1495713" cy="1123950"/>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9" name="Flowchart: Process 18">
              <a:extLst>
                <a:ext uri="{FF2B5EF4-FFF2-40B4-BE49-F238E27FC236}">
                  <a16:creationId xmlns:a16="http://schemas.microsoft.com/office/drawing/2014/main" id="{97060318-BE49-4B10-900A-0BA87EC129CE}"/>
                </a:ext>
              </a:extLst>
            </p:cNvPr>
            <p:cNvSpPr/>
            <p:nvPr/>
          </p:nvSpPr>
          <p:spPr>
            <a:xfrm>
              <a:off x="5754144" y="3045816"/>
              <a:ext cx="3200401" cy="272415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All skills are ‘banked’ for later when they want to apply</a:t>
              </a:r>
            </a:p>
          </p:txBody>
        </p:sp>
      </p:grpSp>
      <p:grpSp>
        <p:nvGrpSpPr>
          <p:cNvPr id="25" name="Group 24">
            <a:extLst>
              <a:ext uri="{FF2B5EF4-FFF2-40B4-BE49-F238E27FC236}">
                <a16:creationId xmlns:a16="http://schemas.microsoft.com/office/drawing/2014/main" id="{2D8A8471-157D-46E6-A069-B0A65CE76C00}"/>
              </a:ext>
            </a:extLst>
          </p:cNvPr>
          <p:cNvGrpSpPr/>
          <p:nvPr/>
        </p:nvGrpSpPr>
        <p:grpSpPr>
          <a:xfrm>
            <a:off x="4775201" y="5705908"/>
            <a:ext cx="5820129" cy="1145050"/>
            <a:chOff x="-274232" y="2993163"/>
            <a:chExt cx="8724375" cy="1353366"/>
          </a:xfrm>
        </p:grpSpPr>
        <p:sp>
          <p:nvSpPr>
            <p:cNvPr id="26" name="Left Arrow 14">
              <a:extLst>
                <a:ext uri="{FF2B5EF4-FFF2-40B4-BE49-F238E27FC236}">
                  <a16:creationId xmlns:a16="http://schemas.microsoft.com/office/drawing/2014/main" id="{DAE82F83-DE80-4117-8638-6F77EB57B01B}"/>
                </a:ext>
              </a:extLst>
            </p:cNvPr>
            <p:cNvSpPr/>
            <p:nvPr/>
          </p:nvSpPr>
          <p:spPr>
            <a:xfrm>
              <a:off x="-274232" y="3222579"/>
              <a:ext cx="5778929" cy="1123950"/>
            </a:xfrm>
            <a:prstGeom prst="leftArrow">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Process 26">
              <a:extLst>
                <a:ext uri="{FF2B5EF4-FFF2-40B4-BE49-F238E27FC236}">
                  <a16:creationId xmlns:a16="http://schemas.microsoft.com/office/drawing/2014/main" id="{260F7DE9-03F7-4550-B2C3-9EC11834BFB2}"/>
                </a:ext>
              </a:extLst>
            </p:cNvPr>
            <p:cNvSpPr/>
            <p:nvPr/>
          </p:nvSpPr>
          <p:spPr>
            <a:xfrm>
              <a:off x="5241348" y="2993163"/>
              <a:ext cx="3208795" cy="1270017"/>
            </a:xfrm>
            <a:prstGeom prst="flowChartProcess">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See how skills compare to a job</a:t>
              </a:r>
            </a:p>
          </p:txBody>
        </p:sp>
      </p:grpSp>
      <p:grpSp>
        <p:nvGrpSpPr>
          <p:cNvPr id="20" name="Group 19">
            <a:extLst>
              <a:ext uri="{FF2B5EF4-FFF2-40B4-BE49-F238E27FC236}">
                <a16:creationId xmlns:a16="http://schemas.microsoft.com/office/drawing/2014/main" id="{3C7A2F8D-67A5-47B6-ADAE-2E6AED600239}"/>
              </a:ext>
            </a:extLst>
          </p:cNvPr>
          <p:cNvGrpSpPr/>
          <p:nvPr/>
        </p:nvGrpSpPr>
        <p:grpSpPr>
          <a:xfrm>
            <a:off x="5224436" y="297632"/>
            <a:ext cx="5367558" cy="1074531"/>
            <a:chOff x="4068774" y="2860649"/>
            <a:chExt cx="4398754" cy="1270017"/>
          </a:xfrm>
        </p:grpSpPr>
        <p:sp>
          <p:nvSpPr>
            <p:cNvPr id="21" name="Left Arrow 14">
              <a:extLst>
                <a:ext uri="{FF2B5EF4-FFF2-40B4-BE49-F238E27FC236}">
                  <a16:creationId xmlns:a16="http://schemas.microsoft.com/office/drawing/2014/main" id="{1E180B9B-5B22-49E4-B000-B54D919B3405}"/>
                </a:ext>
              </a:extLst>
            </p:cNvPr>
            <p:cNvSpPr/>
            <p:nvPr/>
          </p:nvSpPr>
          <p:spPr>
            <a:xfrm>
              <a:off x="4068774" y="2885108"/>
              <a:ext cx="1562100" cy="1123950"/>
            </a:xfrm>
            <a:prstGeom prst="leftArrow">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Process 21">
              <a:extLst>
                <a:ext uri="{FF2B5EF4-FFF2-40B4-BE49-F238E27FC236}">
                  <a16:creationId xmlns:a16="http://schemas.microsoft.com/office/drawing/2014/main" id="{1B414020-5E90-4291-9071-AA620C4B9926}"/>
                </a:ext>
              </a:extLst>
            </p:cNvPr>
            <p:cNvSpPr/>
            <p:nvPr/>
          </p:nvSpPr>
          <p:spPr>
            <a:xfrm>
              <a:off x="5164870" y="2860649"/>
              <a:ext cx="3302658" cy="1270017"/>
            </a:xfrm>
            <a:prstGeom prst="flowChartProcess">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Add your own examples</a:t>
              </a:r>
            </a:p>
          </p:txBody>
        </p:sp>
      </p:grpSp>
      <p:grpSp>
        <p:nvGrpSpPr>
          <p:cNvPr id="7" name="Group 6">
            <a:extLst>
              <a:ext uri="{FF2B5EF4-FFF2-40B4-BE49-F238E27FC236}">
                <a16:creationId xmlns:a16="http://schemas.microsoft.com/office/drawing/2014/main" id="{34B9267C-44F9-4CB8-8F31-8EC97B0AD598}"/>
              </a:ext>
            </a:extLst>
          </p:cNvPr>
          <p:cNvGrpSpPr/>
          <p:nvPr/>
        </p:nvGrpSpPr>
        <p:grpSpPr>
          <a:xfrm>
            <a:off x="5662999" y="46755"/>
            <a:ext cx="5014201" cy="3029390"/>
            <a:chOff x="11221504" y="1354474"/>
            <a:chExt cx="10028401" cy="6058779"/>
          </a:xfrm>
        </p:grpSpPr>
        <p:pic>
          <p:nvPicPr>
            <p:cNvPr id="4" name="Picture 3">
              <a:extLst>
                <a:ext uri="{FF2B5EF4-FFF2-40B4-BE49-F238E27FC236}">
                  <a16:creationId xmlns:a16="http://schemas.microsoft.com/office/drawing/2014/main" id="{C518B21C-C56A-4886-ADFB-AF76DB62A26C}"/>
                </a:ext>
              </a:extLst>
            </p:cNvPr>
            <p:cNvPicPr>
              <a:picLocks noChangeAspect="1"/>
            </p:cNvPicPr>
            <p:nvPr/>
          </p:nvPicPr>
          <p:blipFill>
            <a:blip r:embed="rId5"/>
            <a:stretch>
              <a:fillRect/>
            </a:stretch>
          </p:blipFill>
          <p:spPr>
            <a:xfrm>
              <a:off x="11645541" y="1354474"/>
              <a:ext cx="9604364" cy="6058779"/>
            </a:xfrm>
            <a:prstGeom prst="rect">
              <a:avLst/>
            </a:prstGeom>
          </p:spPr>
        </p:pic>
        <p:pic>
          <p:nvPicPr>
            <p:cNvPr id="29" name="Picture 10" descr="Loop">
              <a:extLst>
                <a:ext uri="{FF2B5EF4-FFF2-40B4-BE49-F238E27FC236}">
                  <a16:creationId xmlns:a16="http://schemas.microsoft.com/office/drawing/2014/main" id="{A363327B-CC21-4BEF-ABE9-16D7524048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1504" y="5070609"/>
              <a:ext cx="3998453" cy="141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E0460109-5539-4585-B952-774DC7016D0D}"/>
              </a:ext>
            </a:extLst>
          </p:cNvPr>
          <p:cNvPicPr>
            <a:picLocks noChangeAspect="1"/>
          </p:cNvPicPr>
          <p:nvPr/>
        </p:nvPicPr>
        <p:blipFill>
          <a:blip r:embed="rId7"/>
          <a:stretch>
            <a:fillRect/>
          </a:stretch>
        </p:blipFill>
        <p:spPr>
          <a:xfrm>
            <a:off x="1626434" y="3146561"/>
            <a:ext cx="6510338" cy="3676650"/>
          </a:xfrm>
          <a:prstGeom prst="rect">
            <a:avLst/>
          </a:prstGeom>
        </p:spPr>
      </p:pic>
      <p:pic>
        <p:nvPicPr>
          <p:cNvPr id="6" name="Picture 10" descr="Loop">
            <a:extLst>
              <a:ext uri="{FF2B5EF4-FFF2-40B4-BE49-F238E27FC236}">
                <a16:creationId xmlns:a16="http://schemas.microsoft.com/office/drawing/2014/main" id="{634DE067-B6EF-4C18-A514-CAE2EE310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4826" y="174430"/>
            <a:ext cx="798022" cy="3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85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15B954AA-6616-4A1C-AB23-6D936C7722E0}"/>
              </a:ext>
            </a:extLst>
          </p:cNvPr>
          <p:cNvPicPr>
            <a:picLocks noChangeAspect="1"/>
          </p:cNvPicPr>
          <p:nvPr/>
        </p:nvPicPr>
        <p:blipFill>
          <a:blip r:embed="rId3"/>
          <a:stretch>
            <a:fillRect/>
          </a:stretch>
        </p:blipFill>
        <p:spPr>
          <a:xfrm>
            <a:off x="1900519" y="842683"/>
            <a:ext cx="8382249" cy="5689695"/>
          </a:xfrm>
          <a:prstGeom prst="rect">
            <a:avLst/>
          </a:prstGeom>
          <a:effectLst>
            <a:outerShdw blurRad="63500" sx="102000" sy="102000" algn="ctr" rotWithShape="0">
              <a:prstClr val="black">
                <a:alpha val="40000"/>
              </a:prstClr>
            </a:outerShdw>
          </a:effectLst>
        </p:spPr>
      </p:pic>
      <p:pic>
        <p:nvPicPr>
          <p:cNvPr id="13" name="Picture 10" descr="Loop">
            <a:extLst>
              <a:ext uri="{FF2B5EF4-FFF2-40B4-BE49-F238E27FC236}">
                <a16:creationId xmlns:a16="http://schemas.microsoft.com/office/drawing/2014/main" id="{1DA1AE6F-7FC1-4AF5-A625-FC24E9035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577" y="1057836"/>
            <a:ext cx="2779059" cy="10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op">
            <a:extLst>
              <a:ext uri="{FF2B5EF4-FFF2-40B4-BE49-F238E27FC236}">
                <a16:creationId xmlns:a16="http://schemas.microsoft.com/office/drawing/2014/main" id="{F1DCFECB-4566-4D15-8576-26B7B2007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435" y="4199788"/>
            <a:ext cx="1855733" cy="4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2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308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808" y="883196"/>
            <a:ext cx="8133553" cy="1973172"/>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C2DA5EF4-D1AB-4D00-B4AB-C8C926D7D34B}"/>
              </a:ext>
            </a:extLst>
          </p:cNvPr>
          <p:cNvPicPr>
            <a:picLocks noChangeAspect="1"/>
          </p:cNvPicPr>
          <p:nvPr/>
        </p:nvPicPr>
        <p:blipFill>
          <a:blip r:embed="rId3"/>
          <a:stretch>
            <a:fillRect/>
          </a:stretch>
        </p:blipFill>
        <p:spPr>
          <a:xfrm>
            <a:off x="1666691" y="762234"/>
            <a:ext cx="8858619" cy="4935516"/>
          </a:xfrm>
          <a:prstGeom prst="rect">
            <a:avLst/>
          </a:prstGeom>
        </p:spPr>
      </p:pic>
      <p:pic>
        <p:nvPicPr>
          <p:cNvPr id="1026" name="Picture 2">
            <a:extLst>
              <a:ext uri="{FF2B5EF4-FFF2-40B4-BE49-F238E27FC236}">
                <a16:creationId xmlns:a16="http://schemas.microsoft.com/office/drawing/2014/main" id="{7ACB6D4C-61B9-4216-8CB7-59A6E14533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3678"/>
          <a:stretch/>
        </p:blipFill>
        <p:spPr bwMode="auto">
          <a:xfrm>
            <a:off x="1575022" y="36511"/>
            <a:ext cx="5436023" cy="571924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75022" y="463927"/>
            <a:ext cx="5436023" cy="9109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2024863" y="3641629"/>
            <a:ext cx="3361789" cy="4236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82B142A1-63E1-49EB-BAEB-A92F726C4586}"/>
              </a:ext>
            </a:extLst>
          </p:cNvPr>
          <p:cNvGrpSpPr/>
          <p:nvPr/>
        </p:nvGrpSpPr>
        <p:grpSpPr>
          <a:xfrm>
            <a:off x="5386651" y="735944"/>
            <a:ext cx="5230328" cy="5972421"/>
            <a:chOff x="1941922" y="23918"/>
            <a:chExt cx="6151113" cy="6187320"/>
          </a:xfrm>
          <a:effectLst>
            <a:outerShdw blurRad="63500" sx="102000" sy="102000" algn="ctr" rotWithShape="0">
              <a:prstClr val="black">
                <a:alpha val="40000"/>
              </a:prstClr>
            </a:outerShdw>
          </a:effectLst>
        </p:grpSpPr>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6312" y="204561"/>
              <a:ext cx="4473575" cy="798512"/>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19">
              <a:extLst>
                <a:ext uri="{FF2B5EF4-FFF2-40B4-BE49-F238E27FC236}">
                  <a16:creationId xmlns:a16="http://schemas.microsoft.com/office/drawing/2014/main" id="{93AA7666-63C3-4C13-9353-F8141E3A6366}"/>
                </a:ext>
              </a:extLst>
            </p:cNvPr>
            <p:cNvPicPr>
              <a:picLocks noChangeAspect="1"/>
            </p:cNvPicPr>
            <p:nvPr/>
          </p:nvPicPr>
          <p:blipFill>
            <a:blip r:embed="rId6"/>
            <a:stretch>
              <a:fillRect/>
            </a:stretch>
          </p:blipFill>
          <p:spPr>
            <a:xfrm>
              <a:off x="1941922" y="23918"/>
              <a:ext cx="6151113" cy="2574107"/>
            </a:xfrm>
            <a:prstGeom prst="rect">
              <a:avLst/>
            </a:prstGeom>
          </p:spPr>
        </p:pic>
        <p:pic>
          <p:nvPicPr>
            <p:cNvPr id="22" name="Picture 21">
              <a:extLst>
                <a:ext uri="{FF2B5EF4-FFF2-40B4-BE49-F238E27FC236}">
                  <a16:creationId xmlns:a16="http://schemas.microsoft.com/office/drawing/2014/main" id="{7E96A9E3-A046-4A8D-BC7C-75D2BC12091A}"/>
                </a:ext>
              </a:extLst>
            </p:cNvPr>
            <p:cNvPicPr>
              <a:picLocks noChangeAspect="1"/>
            </p:cNvPicPr>
            <p:nvPr/>
          </p:nvPicPr>
          <p:blipFill>
            <a:blip r:embed="rId7"/>
            <a:stretch>
              <a:fillRect/>
            </a:stretch>
          </p:blipFill>
          <p:spPr>
            <a:xfrm>
              <a:off x="1941922" y="2352153"/>
              <a:ext cx="6151113" cy="3859085"/>
            </a:xfrm>
            <a:prstGeom prst="rect">
              <a:avLst/>
            </a:prstGeom>
          </p:spPr>
        </p:pic>
      </p:grpSp>
      <p:sp>
        <p:nvSpPr>
          <p:cNvPr id="16" name="Rectangle 15">
            <a:extLst>
              <a:ext uri="{FF2B5EF4-FFF2-40B4-BE49-F238E27FC236}">
                <a16:creationId xmlns:a16="http://schemas.microsoft.com/office/drawing/2014/main" id="{DC7A4B29-CD43-4E6D-BF46-30C41B32090A}"/>
              </a:ext>
            </a:extLst>
          </p:cNvPr>
          <p:cNvSpPr/>
          <p:nvPr/>
        </p:nvSpPr>
        <p:spPr>
          <a:xfrm>
            <a:off x="2024862" y="4114351"/>
            <a:ext cx="3361790" cy="7361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115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stretch>
            <a:fillRect/>
          </a:stretch>
        </p:blipFill>
        <p:spPr>
          <a:xfrm>
            <a:off x="1602857" y="118505"/>
            <a:ext cx="7102120" cy="584377"/>
          </a:xfrm>
          <a:prstGeom prst="rect">
            <a:avLst/>
          </a:prstGeom>
        </p:spPr>
      </p:pic>
      <p:pic>
        <p:nvPicPr>
          <p:cNvPr id="22" name="Picture 10" descr="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636" y="21545"/>
            <a:ext cx="1127365" cy="83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588027" y="861517"/>
            <a:ext cx="7287159" cy="2708254"/>
          </a:xfrm>
          <a:prstGeom prst="rect">
            <a:avLst/>
          </a:prstGeom>
          <a:ln w="28575">
            <a:solidFill>
              <a:schemeClr val="accent5">
                <a:lumMod val="75000"/>
              </a:schemeClr>
            </a:solidFill>
          </a:ln>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429" y="2495215"/>
            <a:ext cx="4856163" cy="1993900"/>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368" y="2794940"/>
            <a:ext cx="4867275" cy="2540000"/>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2857" y="4491470"/>
            <a:ext cx="4583113" cy="2259012"/>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Rectangle 10"/>
          <p:cNvSpPr/>
          <p:nvPr/>
        </p:nvSpPr>
        <p:spPr>
          <a:xfrm>
            <a:off x="1576425" y="4431288"/>
            <a:ext cx="4609545" cy="23191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6B42C404-7A2F-A1D3-D6A4-90012FE38500}"/>
              </a:ext>
            </a:extLst>
          </p:cNvPr>
          <p:cNvPicPr>
            <a:picLocks noChangeAspect="1"/>
          </p:cNvPicPr>
          <p:nvPr/>
        </p:nvPicPr>
        <p:blipFill>
          <a:blip r:embed="rId8"/>
          <a:stretch>
            <a:fillRect/>
          </a:stretch>
        </p:blipFill>
        <p:spPr>
          <a:xfrm>
            <a:off x="5153917" y="3297738"/>
            <a:ext cx="6793306" cy="35736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205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125"/>
                                        </p:tgtEl>
                                        <p:attrNameLst>
                                          <p:attrName>style.visibility</p:attrName>
                                        </p:attrNameLst>
                                      </p:cBhvr>
                                      <p:to>
                                        <p:strVal val="visible"/>
                                      </p:to>
                                    </p:set>
                                    <p:anim calcmode="lin" valueType="num">
                                      <p:cBhvr additive="base">
                                        <p:cTn id="11" dur="500" fill="hold"/>
                                        <p:tgtEl>
                                          <p:spTgt spid="5125"/>
                                        </p:tgtEl>
                                        <p:attrNameLst>
                                          <p:attrName>ppt_x</p:attrName>
                                        </p:attrNameLst>
                                      </p:cBhvr>
                                      <p:tavLst>
                                        <p:tav tm="0">
                                          <p:val>
                                            <p:strVal val="#ppt_x"/>
                                          </p:val>
                                        </p:tav>
                                        <p:tav tm="100000">
                                          <p:val>
                                            <p:strVal val="#ppt_x"/>
                                          </p:val>
                                        </p:tav>
                                      </p:tavLst>
                                    </p:anim>
                                    <p:anim calcmode="lin" valueType="num">
                                      <p:cBhvr additive="base">
                                        <p:cTn id="12"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 calcmode="lin" valueType="num">
                                      <p:cBhvr additive="base">
                                        <p:cTn id="17" dur="500" fill="hold"/>
                                        <p:tgtEl>
                                          <p:spTgt spid="5128"/>
                                        </p:tgtEl>
                                        <p:attrNameLst>
                                          <p:attrName>ppt_x</p:attrName>
                                        </p:attrNameLst>
                                      </p:cBhvr>
                                      <p:tavLst>
                                        <p:tav tm="0">
                                          <p:val>
                                            <p:strVal val="#ppt_x"/>
                                          </p:val>
                                        </p:tav>
                                        <p:tav tm="100000">
                                          <p:val>
                                            <p:strVal val="#ppt_x"/>
                                          </p:val>
                                        </p:tav>
                                      </p:tavLst>
                                    </p:anim>
                                    <p:anim calcmode="lin" valueType="num">
                                      <p:cBhvr additive="base">
                                        <p:cTn id="18"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29"/>
                                        </p:tgtEl>
                                        <p:attrNameLst>
                                          <p:attrName>style.visibility</p:attrName>
                                        </p:attrNameLst>
                                      </p:cBhvr>
                                      <p:to>
                                        <p:strVal val="visible"/>
                                      </p:to>
                                    </p:set>
                                    <p:anim calcmode="lin" valueType="num">
                                      <p:cBhvr additive="base">
                                        <p:cTn id="23" dur="500" fill="hold"/>
                                        <p:tgtEl>
                                          <p:spTgt spid="5129"/>
                                        </p:tgtEl>
                                        <p:attrNameLst>
                                          <p:attrName>ppt_x</p:attrName>
                                        </p:attrNameLst>
                                      </p:cBhvr>
                                      <p:tavLst>
                                        <p:tav tm="0">
                                          <p:val>
                                            <p:strVal val="#ppt_x"/>
                                          </p:val>
                                        </p:tav>
                                        <p:tav tm="100000">
                                          <p:val>
                                            <p:strVal val="#ppt_x"/>
                                          </p:val>
                                        </p:tav>
                                      </p:tavLst>
                                    </p:anim>
                                    <p:anim calcmode="lin" valueType="num">
                                      <p:cBhvr additive="base">
                                        <p:cTn id="24"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B3C964CC-F96E-4E23-9AA5-E57DC64189D2}"/>
              </a:ext>
            </a:extLst>
          </p:cNvPr>
          <p:cNvPicPr>
            <a:picLocks noChangeAspect="1"/>
          </p:cNvPicPr>
          <p:nvPr/>
        </p:nvPicPr>
        <p:blipFill>
          <a:blip r:embed="rId3"/>
          <a:stretch>
            <a:fillRect/>
          </a:stretch>
        </p:blipFill>
        <p:spPr>
          <a:xfrm>
            <a:off x="1869140" y="141304"/>
            <a:ext cx="7954309" cy="404291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6464643" y="244722"/>
            <a:ext cx="4134177" cy="3017550"/>
          </a:xfrm>
          <a:prstGeom prst="rect">
            <a:avLst/>
          </a:prstGeom>
          <a:ln>
            <a:solidFill>
              <a:schemeClr val="accent5">
                <a:lumMod val="75000"/>
              </a:schemeClr>
            </a:solidFill>
          </a:ln>
        </p:spPr>
      </p:pic>
      <p:cxnSp>
        <p:nvCxnSpPr>
          <p:cNvPr id="9" name="Straight Arrow Connector 8"/>
          <p:cNvCxnSpPr>
            <a:cxnSpLocks/>
          </p:cNvCxnSpPr>
          <p:nvPr/>
        </p:nvCxnSpPr>
        <p:spPr>
          <a:xfrm flipH="1" flipV="1">
            <a:off x="4823786" y="541362"/>
            <a:ext cx="1640857" cy="597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7820957" y="2746778"/>
            <a:ext cx="2753192" cy="493346"/>
          </a:xfrm>
          <a:prstGeom prst="rect">
            <a:avLst/>
          </a:prstGeom>
        </p:spPr>
      </p:pic>
      <p:grpSp>
        <p:nvGrpSpPr>
          <p:cNvPr id="11" name="Group 10">
            <a:extLst>
              <a:ext uri="{FF2B5EF4-FFF2-40B4-BE49-F238E27FC236}">
                <a16:creationId xmlns:a16="http://schemas.microsoft.com/office/drawing/2014/main" id="{9831919E-E2E3-4D4B-8CBA-CAA8184FAADE}"/>
              </a:ext>
            </a:extLst>
          </p:cNvPr>
          <p:cNvGrpSpPr/>
          <p:nvPr/>
        </p:nvGrpSpPr>
        <p:grpSpPr>
          <a:xfrm>
            <a:off x="2982440" y="2497542"/>
            <a:ext cx="6318154" cy="4219154"/>
            <a:chOff x="4302123" y="2850892"/>
            <a:chExt cx="5549290" cy="3701718"/>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6648C71C-9118-4165-B902-D245386BF243}"/>
                </a:ext>
              </a:extLst>
            </p:cNvPr>
            <p:cNvPicPr>
              <a:picLocks noChangeAspect="1"/>
            </p:cNvPicPr>
            <p:nvPr/>
          </p:nvPicPr>
          <p:blipFill>
            <a:blip r:embed="rId6"/>
            <a:stretch>
              <a:fillRect/>
            </a:stretch>
          </p:blipFill>
          <p:spPr>
            <a:xfrm>
              <a:off x="4302123" y="3950087"/>
              <a:ext cx="5056965" cy="2602523"/>
            </a:xfrm>
            <a:prstGeom prst="rect">
              <a:avLst/>
            </a:prstGeom>
          </p:spPr>
        </p:pic>
        <p:pic>
          <p:nvPicPr>
            <p:cNvPr id="15" name="Picture 10" descr="Lo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4828" y="2850892"/>
              <a:ext cx="2206585" cy="43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230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64296"/>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8387CDE-4E28-4544-8EF4-741A55E3F320}"/>
              </a:ext>
            </a:extLst>
          </p:cNvPr>
          <p:cNvPicPr>
            <a:picLocks noChangeAspect="1"/>
          </p:cNvPicPr>
          <p:nvPr/>
        </p:nvPicPr>
        <p:blipFill>
          <a:blip r:embed="rId3"/>
          <a:stretch>
            <a:fillRect/>
          </a:stretch>
        </p:blipFill>
        <p:spPr>
          <a:xfrm>
            <a:off x="4563399" y="148819"/>
            <a:ext cx="5899004" cy="6444486"/>
          </a:xfrm>
          <a:prstGeom prst="rect">
            <a:avLst/>
          </a:prstGeom>
        </p:spPr>
      </p:pic>
      <p:pic>
        <p:nvPicPr>
          <p:cNvPr id="6" name="Picture 5">
            <a:extLst>
              <a:ext uri="{FF2B5EF4-FFF2-40B4-BE49-F238E27FC236}">
                <a16:creationId xmlns:a16="http://schemas.microsoft.com/office/drawing/2014/main" id="{8675DFC7-D72A-42C9-9FF3-FEBCE1D06F87}"/>
              </a:ext>
            </a:extLst>
          </p:cNvPr>
          <p:cNvPicPr>
            <a:picLocks noChangeAspect="1"/>
          </p:cNvPicPr>
          <p:nvPr/>
        </p:nvPicPr>
        <p:blipFill rotWithShape="1">
          <a:blip r:embed="rId4"/>
          <a:srcRect l="38037" b="902"/>
          <a:stretch/>
        </p:blipFill>
        <p:spPr>
          <a:xfrm>
            <a:off x="1729598" y="370409"/>
            <a:ext cx="2628855" cy="6117182"/>
          </a:xfrm>
          <a:prstGeom prst="rect">
            <a:avLst/>
          </a:prstGeom>
        </p:spPr>
      </p:pic>
      <p:pic>
        <p:nvPicPr>
          <p:cNvPr id="4" name="Picture 10" descr="Lo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52" y="741693"/>
            <a:ext cx="1725924" cy="43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83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14303"/>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9293"/>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Agenda</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681136" y="1120845"/>
            <a:ext cx="10898154" cy="646331"/>
          </a:xfrm>
          <a:prstGeom prst="rect">
            <a:avLst/>
          </a:prstGeom>
          <a:solidFill>
            <a:srgbClr val="002060"/>
          </a:solidFill>
        </p:spPr>
        <p:txBody>
          <a:bodyPr wrap="square" rtlCol="0">
            <a:spAutoFit/>
          </a:bodyPr>
          <a:lstStyle/>
          <a:p>
            <a:pPr algn="ctr"/>
            <a:r>
              <a:rPr lang="en-GB" sz="3600" dirty="0">
                <a:solidFill>
                  <a:schemeClr val="bg1"/>
                </a:solidFill>
              </a:rPr>
              <a:t>The changing careers landscape</a:t>
            </a:r>
          </a:p>
        </p:txBody>
      </p:sp>
      <p:sp>
        <p:nvSpPr>
          <p:cNvPr id="3" name="TextBox 2">
            <a:extLst>
              <a:ext uri="{FF2B5EF4-FFF2-40B4-BE49-F238E27FC236}">
                <a16:creationId xmlns:a16="http://schemas.microsoft.com/office/drawing/2014/main" id="{D468D027-B50C-48FC-BB45-61D29FCD8106}"/>
              </a:ext>
            </a:extLst>
          </p:cNvPr>
          <p:cNvSpPr txBox="1"/>
          <p:nvPr/>
        </p:nvSpPr>
        <p:spPr>
          <a:xfrm>
            <a:off x="681136" y="2235381"/>
            <a:ext cx="10898153" cy="1754326"/>
          </a:xfrm>
          <a:prstGeom prst="rect">
            <a:avLst/>
          </a:prstGeom>
          <a:solidFill>
            <a:srgbClr val="002060"/>
          </a:solidFill>
        </p:spPr>
        <p:txBody>
          <a:bodyPr wrap="square" rtlCol="0">
            <a:spAutoFit/>
          </a:bodyPr>
          <a:lstStyle/>
          <a:p>
            <a:pPr algn="ctr"/>
            <a:r>
              <a:rPr lang="en-GB" sz="3600" dirty="0">
                <a:solidFill>
                  <a:schemeClr val="bg1"/>
                </a:solidFill>
              </a:rPr>
              <a:t>Careerpilot – a one-stop-shop careers website with information and tools to support students to explore their future career</a:t>
            </a:r>
          </a:p>
        </p:txBody>
      </p:sp>
      <p:sp>
        <p:nvSpPr>
          <p:cNvPr id="5" name="TextBox 4">
            <a:extLst>
              <a:ext uri="{FF2B5EF4-FFF2-40B4-BE49-F238E27FC236}">
                <a16:creationId xmlns:a16="http://schemas.microsoft.com/office/drawing/2014/main" id="{86B8361F-D57A-D570-FA55-3D3DD9CDFE00}"/>
              </a:ext>
            </a:extLst>
          </p:cNvPr>
          <p:cNvSpPr txBox="1"/>
          <p:nvPr/>
        </p:nvSpPr>
        <p:spPr>
          <a:xfrm>
            <a:off x="681137" y="4437130"/>
            <a:ext cx="10898152" cy="1754326"/>
          </a:xfrm>
          <a:prstGeom prst="rect">
            <a:avLst/>
          </a:prstGeom>
          <a:solidFill>
            <a:srgbClr val="002060"/>
          </a:solidFill>
        </p:spPr>
        <p:txBody>
          <a:bodyPr wrap="square" rtlCol="0">
            <a:spAutoFit/>
          </a:bodyPr>
          <a:lstStyle/>
          <a:p>
            <a:pPr algn="ctr"/>
            <a:r>
              <a:rPr lang="en-GB" sz="3600" dirty="0">
                <a:solidFill>
                  <a:schemeClr val="bg1"/>
                </a:solidFill>
              </a:rPr>
              <a:t>Careerpilot Parent Zone - information to help parents and carers support young people in making the right decision about study and work</a:t>
            </a:r>
          </a:p>
        </p:txBody>
      </p:sp>
    </p:spTree>
    <p:custDataLst>
      <p:tags r:id="rId1"/>
    </p:custDataLst>
    <p:extLst>
      <p:ext uri="{BB962C8B-B14F-4D97-AF65-F5344CB8AC3E}">
        <p14:creationId xmlns:p14="http://schemas.microsoft.com/office/powerpoint/2010/main" val="33747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64296"/>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14" name="Group 13"/>
          <p:cNvGrpSpPr/>
          <p:nvPr/>
        </p:nvGrpSpPr>
        <p:grpSpPr>
          <a:xfrm>
            <a:off x="4154219" y="67488"/>
            <a:ext cx="4400000" cy="6416496"/>
            <a:chOff x="-2261004" y="107983"/>
            <a:chExt cx="4400000" cy="6416496"/>
          </a:xfrm>
        </p:grpSpPr>
        <p:grpSp>
          <p:nvGrpSpPr>
            <p:cNvPr id="6" name="Group 5"/>
            <p:cNvGrpSpPr/>
            <p:nvPr/>
          </p:nvGrpSpPr>
          <p:grpSpPr>
            <a:xfrm>
              <a:off x="-2261004" y="107983"/>
              <a:ext cx="4400000" cy="6416496"/>
              <a:chOff x="2389903" y="0"/>
              <a:chExt cx="4400000" cy="6416496"/>
            </a:xfrm>
          </p:grpSpPr>
          <p:pic>
            <p:nvPicPr>
              <p:cNvPr id="5122" name="Picture 2" descr="C:\Users\sl200\AppData\Local\Temp\SNAGHTML65455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7" t="-5862" r="-617" b="76781"/>
              <a:stretch/>
            </p:blipFill>
            <p:spPr bwMode="auto">
              <a:xfrm>
                <a:off x="2447332" y="2352940"/>
                <a:ext cx="4342571" cy="406355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389903" y="906844"/>
                <a:ext cx="4400000" cy="3115015"/>
              </a:xfrm>
              <a:prstGeom prst="rect">
                <a:avLst/>
              </a:prstGeom>
            </p:spPr>
          </p:pic>
          <p:pic>
            <p:nvPicPr>
              <p:cNvPr id="9" name="Picture 2" descr="C:\Users\sl200\AppData\Local\Temp\SNAGHTML65455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 t="101" r="-114" b="94097"/>
              <a:stretch/>
            </p:blipFill>
            <p:spPr bwMode="auto">
              <a:xfrm>
                <a:off x="2404358" y="0"/>
                <a:ext cx="4385545" cy="906844"/>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2226831" y="107983"/>
              <a:ext cx="4363252" cy="641649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1582643" y="6262870"/>
            <a:ext cx="4155561" cy="523220"/>
          </a:xfrm>
          <a:prstGeom prst="rect">
            <a:avLst/>
          </a:prstGeom>
          <a:solidFill>
            <a:srgbClr val="002060"/>
          </a:solidFill>
        </p:spPr>
        <p:txBody>
          <a:bodyPr wrap="none" rtlCol="0">
            <a:spAutoFit/>
          </a:bodyPr>
          <a:lstStyle/>
          <a:p>
            <a:r>
              <a:rPr lang="en-GB" sz="2800" dirty="0">
                <a:solidFill>
                  <a:schemeClr val="bg1"/>
                </a:solidFill>
              </a:rPr>
              <a:t>Report moves up each year</a:t>
            </a:r>
          </a:p>
        </p:txBody>
      </p:sp>
      <p:pic>
        <p:nvPicPr>
          <p:cNvPr id="20" name="Picture 19" descr="A picture containing woman&#10;&#10;Description automatically generated">
            <a:extLst>
              <a:ext uri="{FF2B5EF4-FFF2-40B4-BE49-F238E27FC236}">
                <a16:creationId xmlns:a16="http://schemas.microsoft.com/office/drawing/2014/main" id="{D3AC6CAE-0764-4572-83B6-20B43BC5E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5043" y="1045185"/>
            <a:ext cx="1031223" cy="1057702"/>
          </a:xfrm>
          <a:prstGeom prst="rect">
            <a:avLst/>
          </a:prstGeom>
        </p:spPr>
      </p:pic>
      <p:grpSp>
        <p:nvGrpSpPr>
          <p:cNvPr id="10" name="Group 9"/>
          <p:cNvGrpSpPr/>
          <p:nvPr/>
        </p:nvGrpSpPr>
        <p:grpSpPr>
          <a:xfrm>
            <a:off x="6249887" y="811918"/>
            <a:ext cx="4318437" cy="5974173"/>
            <a:chOff x="7248491" y="473768"/>
            <a:chExt cx="4318437" cy="5974173"/>
          </a:xfrm>
        </p:grpSpPr>
        <p:pic>
          <p:nvPicPr>
            <p:cNvPr id="7" name="Picture 2" descr="C:\Users\sl200\AppData\Local\Temp\SNAGHTML65455a.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358" b="37963"/>
            <a:stretch/>
          </p:blipFill>
          <p:spPr bwMode="auto">
            <a:xfrm>
              <a:off x="7248491" y="3142657"/>
              <a:ext cx="4318437" cy="3305284"/>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8" name="Picture 2" descr="C:\Users\sl200\AppData\Local\Temp\SNAGHTML65455a.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5" t="22724" r="-115" b="59423"/>
            <a:stretch/>
          </p:blipFill>
          <p:spPr bwMode="auto">
            <a:xfrm>
              <a:off x="7248491" y="473768"/>
              <a:ext cx="4318437" cy="2668889"/>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grpSp>
      <p:pic>
        <p:nvPicPr>
          <p:cNvPr id="12" name="Picture 10" descr="Lo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1061" y="783673"/>
            <a:ext cx="2012878" cy="63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787C601-931C-45F7-950D-701A6FB1BA5C}"/>
              </a:ext>
            </a:extLst>
          </p:cNvPr>
          <p:cNvPicPr>
            <a:picLocks noChangeAspect="1"/>
          </p:cNvPicPr>
          <p:nvPr/>
        </p:nvPicPr>
        <p:blipFill rotWithShape="1">
          <a:blip r:embed="rId10"/>
          <a:srcRect l="38037" b="902"/>
          <a:stretch/>
        </p:blipFill>
        <p:spPr>
          <a:xfrm>
            <a:off x="1668527" y="121695"/>
            <a:ext cx="2485556" cy="5783734"/>
          </a:xfrm>
          <a:prstGeom prst="rect">
            <a:avLst/>
          </a:prstGeom>
        </p:spPr>
      </p:pic>
      <p:pic>
        <p:nvPicPr>
          <p:cNvPr id="4" name="Picture 10" descr="Lo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3624" y="3490017"/>
            <a:ext cx="2190354" cy="6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678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0ACE08D-8F0B-4E10-81A5-ABF39D9DF313}"/>
              </a:ext>
            </a:extLst>
          </p:cNvPr>
          <p:cNvSpPr txBox="1"/>
          <p:nvPr/>
        </p:nvSpPr>
        <p:spPr>
          <a:xfrm>
            <a:off x="1" y="-14873"/>
            <a:ext cx="12192000" cy="646331"/>
          </a:xfrm>
          <a:prstGeom prst="rect">
            <a:avLst/>
          </a:prstGeom>
          <a:solidFill>
            <a:srgbClr val="002060"/>
          </a:solidFill>
        </p:spPr>
        <p:txBody>
          <a:bodyPr wrap="square" rtlCol="0">
            <a:spAutoFit/>
          </a:bodyPr>
          <a:lstStyle/>
          <a:p>
            <a:pPr algn="ctr"/>
            <a:r>
              <a:rPr lang="en-GB" sz="3600" dirty="0">
                <a:solidFill>
                  <a:schemeClr val="bg1"/>
                </a:solidFill>
              </a:rPr>
              <a:t>Parents and Carers</a:t>
            </a:r>
          </a:p>
        </p:txBody>
      </p:sp>
      <p:pic>
        <p:nvPicPr>
          <p:cNvPr id="2" name="Picture 1">
            <a:extLst>
              <a:ext uri="{FF2B5EF4-FFF2-40B4-BE49-F238E27FC236}">
                <a16:creationId xmlns:a16="http://schemas.microsoft.com/office/drawing/2014/main" id="{E969FBFE-375B-400E-AFEC-40933900ACDD}"/>
              </a:ext>
            </a:extLst>
          </p:cNvPr>
          <p:cNvPicPr>
            <a:picLocks noChangeAspect="1"/>
          </p:cNvPicPr>
          <p:nvPr/>
        </p:nvPicPr>
        <p:blipFill>
          <a:blip r:embed="rId4"/>
          <a:stretch>
            <a:fillRect/>
          </a:stretch>
        </p:blipFill>
        <p:spPr>
          <a:xfrm>
            <a:off x="463087" y="912397"/>
            <a:ext cx="7979226" cy="4079293"/>
          </a:xfrm>
          <a:prstGeom prst="rect">
            <a:avLst/>
          </a:prstGeom>
          <a:ln>
            <a:solidFill>
              <a:schemeClr val="accent5">
                <a:lumMod val="75000"/>
              </a:schemeClr>
            </a:solidFill>
          </a:ln>
        </p:spPr>
      </p:pic>
      <p:pic>
        <p:nvPicPr>
          <p:cNvPr id="3" name="Picture 2">
            <a:extLst>
              <a:ext uri="{FF2B5EF4-FFF2-40B4-BE49-F238E27FC236}">
                <a16:creationId xmlns:a16="http://schemas.microsoft.com/office/drawing/2014/main" id="{089AE62E-0F22-40BB-991C-3CB7127DC1C9}"/>
              </a:ext>
            </a:extLst>
          </p:cNvPr>
          <p:cNvPicPr>
            <a:picLocks noChangeAspect="1"/>
          </p:cNvPicPr>
          <p:nvPr/>
        </p:nvPicPr>
        <p:blipFill>
          <a:blip r:embed="rId5"/>
          <a:stretch>
            <a:fillRect/>
          </a:stretch>
        </p:blipFill>
        <p:spPr>
          <a:xfrm>
            <a:off x="3052975" y="1919119"/>
            <a:ext cx="8659174" cy="4166443"/>
          </a:xfrm>
          <a:prstGeom prst="rect">
            <a:avLst/>
          </a:prstGeom>
          <a:ln>
            <a:solidFill>
              <a:schemeClr val="accent5">
                <a:lumMod val="75000"/>
              </a:schemeClr>
            </a:solidFill>
          </a:ln>
        </p:spPr>
      </p:pic>
      <p:sp>
        <p:nvSpPr>
          <p:cNvPr id="4" name="TextBox 3">
            <a:extLst>
              <a:ext uri="{FF2B5EF4-FFF2-40B4-BE49-F238E27FC236}">
                <a16:creationId xmlns:a16="http://schemas.microsoft.com/office/drawing/2014/main" id="{E6C76DFA-4C9A-58FF-23DA-A7CB5A9CF390}"/>
              </a:ext>
            </a:extLst>
          </p:cNvPr>
          <p:cNvSpPr txBox="1"/>
          <p:nvPr/>
        </p:nvSpPr>
        <p:spPr>
          <a:xfrm>
            <a:off x="2744755" y="6307494"/>
            <a:ext cx="6298164" cy="369332"/>
          </a:xfrm>
          <a:prstGeom prst="rect">
            <a:avLst/>
          </a:prstGeom>
          <a:noFill/>
        </p:spPr>
        <p:txBody>
          <a:bodyPr wrap="square" rtlCol="0">
            <a:spAutoFit/>
          </a:bodyPr>
          <a:lstStyle/>
          <a:p>
            <a:pPr algn="ctr"/>
            <a:r>
              <a:rPr lang="en-GB" dirty="0">
                <a:solidFill>
                  <a:schemeClr val="bg1"/>
                </a:solidFill>
              </a:rPr>
              <a:t>www.careerpilot.org.uk/parent-zone</a:t>
            </a:r>
          </a:p>
        </p:txBody>
      </p:sp>
    </p:spTree>
    <p:custDataLst>
      <p:tags r:id="rId1"/>
    </p:custDataLst>
    <p:extLst>
      <p:ext uri="{BB962C8B-B14F-4D97-AF65-F5344CB8AC3E}">
        <p14:creationId xmlns:p14="http://schemas.microsoft.com/office/powerpoint/2010/main" val="231162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7937"/>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9293"/>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What does the future look like for our young people?</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2141365" y="1469879"/>
            <a:ext cx="2875848" cy="461665"/>
          </a:xfrm>
          <a:prstGeom prst="rect">
            <a:avLst/>
          </a:prstGeom>
          <a:solidFill>
            <a:srgbClr val="002060"/>
          </a:solidFill>
        </p:spPr>
        <p:txBody>
          <a:bodyPr wrap="square" rtlCol="0">
            <a:spAutoFit/>
          </a:bodyPr>
          <a:lstStyle/>
          <a:p>
            <a:pPr algn="ctr"/>
            <a:r>
              <a:rPr lang="en-GB" sz="2400" dirty="0">
                <a:solidFill>
                  <a:schemeClr val="bg1"/>
                </a:solidFill>
              </a:rPr>
              <a:t>Careers in the past </a:t>
            </a:r>
          </a:p>
        </p:txBody>
      </p:sp>
      <p:sp>
        <p:nvSpPr>
          <p:cNvPr id="26" name="TextBox 25"/>
          <p:cNvSpPr txBox="1"/>
          <p:nvPr/>
        </p:nvSpPr>
        <p:spPr>
          <a:xfrm>
            <a:off x="7290033" y="1472707"/>
            <a:ext cx="3008097" cy="461665"/>
          </a:xfrm>
          <a:prstGeom prst="rect">
            <a:avLst/>
          </a:prstGeom>
          <a:solidFill>
            <a:srgbClr val="002060"/>
          </a:solidFill>
        </p:spPr>
        <p:txBody>
          <a:bodyPr wrap="square" rtlCol="0">
            <a:spAutoFit/>
          </a:bodyPr>
          <a:lstStyle/>
          <a:p>
            <a:pPr algn="ctr"/>
            <a:r>
              <a:rPr lang="en-GB" sz="2400" dirty="0">
                <a:solidFill>
                  <a:schemeClr val="bg1"/>
                </a:solidFill>
              </a:rPr>
              <a:t>Careers in the future? </a:t>
            </a:r>
          </a:p>
        </p:txBody>
      </p:sp>
      <p:pic>
        <p:nvPicPr>
          <p:cNvPr id="6" name="Graphic 5" descr="Upstairs with solid fill">
            <a:extLst>
              <a:ext uri="{FF2B5EF4-FFF2-40B4-BE49-F238E27FC236}">
                <a16:creationId xmlns:a16="http://schemas.microsoft.com/office/drawing/2014/main" id="{9C7AEEFC-1983-708A-5784-5F73B386A5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1600" y="2687946"/>
            <a:ext cx="3969391" cy="3969391"/>
          </a:xfrm>
          <a:prstGeom prst="rect">
            <a:avLst/>
          </a:prstGeom>
        </p:spPr>
      </p:pic>
      <p:pic>
        <p:nvPicPr>
          <p:cNvPr id="8" name="Graphic 7" descr="Lost with solid fill">
            <a:extLst>
              <a:ext uri="{FF2B5EF4-FFF2-40B4-BE49-F238E27FC236}">
                <a16:creationId xmlns:a16="http://schemas.microsoft.com/office/drawing/2014/main" id="{E3A5FA5A-2A09-C93F-24A6-6BF2090D3F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0033" y="2687946"/>
            <a:ext cx="3447118" cy="3447118"/>
          </a:xfrm>
          <a:prstGeom prst="rect">
            <a:avLst/>
          </a:prstGeom>
        </p:spPr>
      </p:pic>
    </p:spTree>
    <p:custDataLst>
      <p:tags r:id="rId1"/>
    </p:custDataLst>
    <p:extLst>
      <p:ext uri="{BB962C8B-B14F-4D97-AF65-F5344CB8AC3E}">
        <p14:creationId xmlns:p14="http://schemas.microsoft.com/office/powerpoint/2010/main" val="66154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37542"/>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44454"/>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The growth in automation is impacting on some jobs</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stretch>
            <a:fillRect/>
          </a:stretch>
        </p:blipFill>
        <p:spPr>
          <a:xfrm>
            <a:off x="1679576" y="994721"/>
            <a:ext cx="4309691" cy="2266064"/>
          </a:xfrm>
          <a:prstGeom prst="rect">
            <a:avLst/>
          </a:prstGeom>
        </p:spPr>
      </p:pic>
      <p:sp>
        <p:nvSpPr>
          <p:cNvPr id="6" name="TextBox 5"/>
          <p:cNvSpPr txBox="1"/>
          <p:nvPr/>
        </p:nvSpPr>
        <p:spPr>
          <a:xfrm>
            <a:off x="6135691" y="1950636"/>
            <a:ext cx="807156" cy="369332"/>
          </a:xfrm>
          <a:prstGeom prst="rect">
            <a:avLst/>
          </a:prstGeom>
          <a:noFill/>
        </p:spPr>
        <p:txBody>
          <a:bodyPr wrap="square" rtlCol="0">
            <a:spAutoFit/>
          </a:bodyPr>
          <a:lstStyle/>
          <a:p>
            <a:endParaRPr lang="en-GB" dirty="0"/>
          </a:p>
        </p:txBody>
      </p:sp>
      <p:pic>
        <p:nvPicPr>
          <p:cNvPr id="8" name="Picture 7"/>
          <p:cNvPicPr>
            <a:picLocks noChangeAspect="1"/>
          </p:cNvPicPr>
          <p:nvPr/>
        </p:nvPicPr>
        <p:blipFill rotWithShape="1">
          <a:blip r:embed="rId5"/>
          <a:srcRect b="12365"/>
          <a:stretch/>
        </p:blipFill>
        <p:spPr>
          <a:xfrm>
            <a:off x="6135691" y="987739"/>
            <a:ext cx="4309690" cy="2266064"/>
          </a:xfrm>
          <a:prstGeom prst="rect">
            <a:avLst/>
          </a:prstGeom>
        </p:spPr>
      </p:pic>
      <p:pic>
        <p:nvPicPr>
          <p:cNvPr id="9" name="Picture 8"/>
          <p:cNvPicPr>
            <a:picLocks noChangeAspect="1"/>
          </p:cNvPicPr>
          <p:nvPr/>
        </p:nvPicPr>
        <p:blipFill>
          <a:blip r:embed="rId6"/>
          <a:stretch>
            <a:fillRect/>
          </a:stretch>
        </p:blipFill>
        <p:spPr>
          <a:xfrm>
            <a:off x="1702033" y="3613785"/>
            <a:ext cx="4287233" cy="2400850"/>
          </a:xfrm>
          <a:prstGeom prst="rect">
            <a:avLst/>
          </a:prstGeom>
        </p:spPr>
      </p:pic>
      <p:pic>
        <p:nvPicPr>
          <p:cNvPr id="10" name="Picture 9"/>
          <p:cNvPicPr>
            <a:picLocks noChangeAspect="1"/>
          </p:cNvPicPr>
          <p:nvPr/>
        </p:nvPicPr>
        <p:blipFill rotWithShape="1">
          <a:blip r:embed="rId7"/>
          <a:srcRect b="2534"/>
          <a:stretch/>
        </p:blipFill>
        <p:spPr>
          <a:xfrm>
            <a:off x="6159707" y="3613785"/>
            <a:ext cx="4287233" cy="2400850"/>
          </a:xfrm>
          <a:prstGeom prst="rect">
            <a:avLst/>
          </a:prstGeom>
        </p:spPr>
      </p:pic>
    </p:spTree>
    <p:custDataLst>
      <p:tags r:id="rId1"/>
    </p:custDataLst>
    <p:extLst>
      <p:ext uri="{BB962C8B-B14F-4D97-AF65-F5344CB8AC3E}">
        <p14:creationId xmlns:p14="http://schemas.microsoft.com/office/powerpoint/2010/main" val="208664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75084"/>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67068"/>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Which employment sectors are predicted to grow?</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1800345" y="724403"/>
            <a:ext cx="4153038" cy="2646878"/>
          </a:xfrm>
          <a:prstGeom prst="rect">
            <a:avLst/>
          </a:prstGeom>
          <a:solidFill>
            <a:schemeClr val="accent2"/>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Medical, Health Science and Care</a:t>
            </a:r>
            <a:endParaRPr lang="en-GB" dirty="0">
              <a:solidFill>
                <a:schemeClr val="bg1"/>
              </a:solidFill>
            </a:endParaRPr>
          </a:p>
          <a:p>
            <a:endParaRPr lang="en-GB" dirty="0">
              <a:solidFill>
                <a:srgbClr val="000000"/>
              </a:solidFill>
              <a:cs typeface="Calibri"/>
            </a:endParaRPr>
          </a:p>
          <a:p>
            <a:endParaRPr lang="en-GB" dirty="0"/>
          </a:p>
          <a:p>
            <a:endParaRPr lang="en-GB" dirty="0"/>
          </a:p>
          <a:p>
            <a:endParaRPr lang="en-GB" dirty="0"/>
          </a:p>
          <a:p>
            <a:endParaRPr lang="en-GB" dirty="0"/>
          </a:p>
          <a:p>
            <a:endParaRPr lang="en-GB" dirty="0"/>
          </a:p>
          <a:p>
            <a:endParaRPr lang="en-GB" dirty="0"/>
          </a:p>
        </p:txBody>
      </p:sp>
      <p:sp>
        <p:nvSpPr>
          <p:cNvPr id="7" name="TextBox 6"/>
          <p:cNvSpPr txBox="1"/>
          <p:nvPr/>
        </p:nvSpPr>
        <p:spPr>
          <a:xfrm>
            <a:off x="6216770" y="3528161"/>
            <a:ext cx="4174523" cy="2923877"/>
          </a:xfrm>
          <a:prstGeom prst="rect">
            <a:avLst/>
          </a:prstGeom>
          <a:solidFill>
            <a:srgbClr val="39CC2E"/>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Environmental/Green Jobs</a:t>
            </a:r>
            <a:endParaRPr lang="en-GB" sz="2000" dirty="0">
              <a:solidFill>
                <a:schemeClr val="bg1"/>
              </a:solidFill>
              <a:cs typeface="Calibri"/>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p:txBody>
      </p:sp>
      <p:pic>
        <p:nvPicPr>
          <p:cNvPr id="9" name="Picture 8" descr="Windmill and Solar Panels"/>
          <p:cNvPicPr>
            <a:picLocks noChangeAspect="1"/>
          </p:cNvPicPr>
          <p:nvPr/>
        </p:nvPicPr>
        <p:blipFill>
          <a:blip r:embed="rId4" cstate="print">
            <a:extLst>
              <a:ext uri="{28A0092B-C50C-407E-A947-70E740481C1C}">
                <a14:useLocalDpi xmlns:a14="http://schemas.microsoft.com/office/drawing/2010/main" val="0"/>
              </a:ext>
            </a:extLst>
          </a:blip>
          <a:srcRect t="7101" b="7101"/>
          <a:stretch/>
        </p:blipFill>
        <p:spPr>
          <a:xfrm>
            <a:off x="6733836" y="4254665"/>
            <a:ext cx="3140388" cy="1854353"/>
          </a:xfrm>
          <a:prstGeom prst="rect">
            <a:avLst/>
          </a:prstGeom>
        </p:spPr>
      </p:pic>
      <p:pic>
        <p:nvPicPr>
          <p:cNvPr id="15" name="Picture 14"/>
          <p:cNvPicPr>
            <a:picLocks noChangeAspect="1"/>
          </p:cNvPicPr>
          <p:nvPr/>
        </p:nvPicPr>
        <p:blipFill>
          <a:blip r:embed="rId5"/>
          <a:stretch>
            <a:fillRect/>
          </a:stretch>
        </p:blipFill>
        <p:spPr>
          <a:xfrm>
            <a:off x="2289550" y="1420553"/>
            <a:ext cx="3172806" cy="1782714"/>
          </a:xfrm>
          <a:prstGeom prst="rect">
            <a:avLst/>
          </a:prstGeom>
        </p:spPr>
      </p:pic>
      <p:sp>
        <p:nvSpPr>
          <p:cNvPr id="6" name="TextBox 5"/>
          <p:cNvSpPr txBox="1"/>
          <p:nvPr/>
        </p:nvSpPr>
        <p:spPr>
          <a:xfrm>
            <a:off x="1800344" y="3526069"/>
            <a:ext cx="4153039" cy="2923877"/>
          </a:xfrm>
          <a:prstGeom prst="rect">
            <a:avLst/>
          </a:prstGeom>
          <a:solidFill>
            <a:schemeClr val="accent1">
              <a:lumMod val="50000"/>
            </a:schemeClr>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Engineering and Construction</a:t>
            </a:r>
            <a:endParaRPr lang="en-GB"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p:txBody>
      </p:sp>
      <p:pic>
        <p:nvPicPr>
          <p:cNvPr id="12" name="Picture 11" descr="Safety professional in front of power plant">
            <a:extLst>
              <a:ext uri="{FF2B5EF4-FFF2-40B4-BE49-F238E27FC236}">
                <a16:creationId xmlns:a16="http://schemas.microsoft.com/office/drawing/2014/main" id="{5530F435-D78F-4A09-8B3D-8B1C73948BFB}"/>
              </a:ext>
            </a:extLst>
          </p:cNvPr>
          <p:cNvPicPr>
            <a:picLocks noChangeAspect="1"/>
          </p:cNvPicPr>
          <p:nvPr/>
        </p:nvPicPr>
        <p:blipFill>
          <a:blip r:embed="rId6"/>
          <a:stretch>
            <a:fillRect/>
          </a:stretch>
        </p:blipFill>
        <p:spPr>
          <a:xfrm>
            <a:off x="2292101" y="4256126"/>
            <a:ext cx="3175273" cy="1917850"/>
          </a:xfrm>
          <a:prstGeom prst="rect">
            <a:avLst/>
          </a:prstGeom>
        </p:spPr>
      </p:pic>
      <p:sp>
        <p:nvSpPr>
          <p:cNvPr id="17" name="Rectangle 16">
            <a:extLst>
              <a:ext uri="{FF2B5EF4-FFF2-40B4-BE49-F238E27FC236}">
                <a16:creationId xmlns:a16="http://schemas.microsoft.com/office/drawing/2014/main" id="{3F697EAB-38D5-4970-8E29-323073740971}"/>
              </a:ext>
            </a:extLst>
          </p:cNvPr>
          <p:cNvSpPr/>
          <p:nvPr/>
        </p:nvSpPr>
        <p:spPr>
          <a:xfrm>
            <a:off x="6220258" y="722741"/>
            <a:ext cx="4183704" cy="26435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CBF2D9D-9FDC-41C6-AD9B-9DC111176B67}"/>
              </a:ext>
            </a:extLst>
          </p:cNvPr>
          <p:cNvSpPr txBox="1"/>
          <p:nvPr/>
        </p:nvSpPr>
        <p:spPr>
          <a:xfrm>
            <a:off x="6376028" y="1026694"/>
            <a:ext cx="3976777" cy="400110"/>
          </a:xfrm>
          <a:prstGeom prst="rect">
            <a:avLst/>
          </a:prstGeom>
          <a:noFill/>
        </p:spPr>
        <p:txBody>
          <a:bodyPr wrap="square" lIns="91440" tIns="45720" rIns="91440" bIns="45720" rtlCol="0" anchor="t">
            <a:spAutoFit/>
          </a:bodyPr>
          <a:lstStyle/>
          <a:p>
            <a:pPr algn="ctr"/>
            <a:r>
              <a:rPr lang="en-GB" sz="2000" dirty="0">
                <a:solidFill>
                  <a:schemeClr val="bg1"/>
                </a:solidFill>
              </a:rPr>
              <a:t>Digital and IT</a:t>
            </a:r>
          </a:p>
        </p:txBody>
      </p:sp>
      <p:pic>
        <p:nvPicPr>
          <p:cNvPr id="8" name="Picture 7" descr="Fingerprint scanning machine">
            <a:extLst>
              <a:ext uri="{FF2B5EF4-FFF2-40B4-BE49-F238E27FC236}">
                <a16:creationId xmlns:a16="http://schemas.microsoft.com/office/drawing/2014/main" id="{2FD119A9-37A0-45D3-A3A5-DB0E434333B1}"/>
              </a:ext>
            </a:extLst>
          </p:cNvPr>
          <p:cNvPicPr>
            <a:picLocks noChangeAspect="1"/>
          </p:cNvPicPr>
          <p:nvPr/>
        </p:nvPicPr>
        <p:blipFill>
          <a:blip r:embed="rId7"/>
          <a:stretch>
            <a:fillRect/>
          </a:stretch>
        </p:blipFill>
        <p:spPr>
          <a:xfrm>
            <a:off x="6735896" y="1419326"/>
            <a:ext cx="3151575" cy="1785844"/>
          </a:xfrm>
          <a:prstGeom prst="rect">
            <a:avLst/>
          </a:prstGeom>
        </p:spPr>
      </p:pic>
    </p:spTree>
    <p:custDataLst>
      <p:tags r:id="rId1"/>
    </p:custDataLst>
    <p:extLst>
      <p:ext uri="{BB962C8B-B14F-4D97-AF65-F5344CB8AC3E}">
        <p14:creationId xmlns:p14="http://schemas.microsoft.com/office/powerpoint/2010/main" val="198810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v</a:t>
            </a:r>
          </a:p>
        </p:txBody>
      </p:sp>
      <p:pic>
        <p:nvPicPr>
          <p:cNvPr id="18" name="Picture 17">
            <a:extLst>
              <a:ext uri="{FF2B5EF4-FFF2-40B4-BE49-F238E27FC236}">
                <a16:creationId xmlns:a16="http://schemas.microsoft.com/office/drawing/2014/main" id="{BB08AB05-109E-43F4-9E76-FE37D942BC69}"/>
              </a:ext>
            </a:extLst>
          </p:cNvPr>
          <p:cNvPicPr>
            <a:picLocks noChangeAspect="1"/>
          </p:cNvPicPr>
          <p:nvPr/>
        </p:nvPicPr>
        <p:blipFill>
          <a:blip r:embed="rId4"/>
          <a:stretch>
            <a:fillRect/>
          </a:stretch>
        </p:blipFill>
        <p:spPr>
          <a:xfrm>
            <a:off x="2138081" y="662252"/>
            <a:ext cx="7954309" cy="4042910"/>
          </a:xfrm>
          <a:prstGeom prst="rect">
            <a:avLst/>
          </a:prstGeom>
        </p:spPr>
      </p:pic>
      <p:sp>
        <p:nvSpPr>
          <p:cNvPr id="15" name="Rectangle 7"/>
          <p:cNvSpPr>
            <a:spLocks noChangeArrowheads="1"/>
          </p:cNvSpPr>
          <p:nvPr/>
        </p:nvSpPr>
        <p:spPr bwMode="auto">
          <a:xfrm>
            <a:off x="0" y="-30446"/>
            <a:ext cx="12192000" cy="646331"/>
          </a:xfrm>
          <a:prstGeom prst="rect">
            <a:avLst/>
          </a:prstGeom>
          <a:solidFill>
            <a:srgbClr val="002060"/>
          </a:solidFill>
          <a:ln w="9525">
            <a:solidFill>
              <a:srgbClr val="0070C0"/>
            </a:solidFill>
            <a:miter lim="800000"/>
            <a:headEnd/>
            <a:tailEnd/>
          </a:ln>
          <a:effectLst/>
        </p:spPr>
        <p:txBody>
          <a:bodyPr wrap="square" anchor="ctr">
            <a:spAutoFit/>
          </a:bodyPr>
          <a:lstStyle/>
          <a:p>
            <a:pPr algn="ctr" eaLnBrk="1" hangingPunct="1">
              <a:defRPr/>
            </a:pPr>
            <a:r>
              <a:rPr lang="en-GB" sz="3600" dirty="0">
                <a:solidFill>
                  <a:schemeClr val="bg1"/>
                </a:solidFill>
                <a:ea typeface="Arial" charset="0"/>
                <a:cs typeface="Arial" charset="0"/>
              </a:rPr>
              <a:t>The Student Zone</a:t>
            </a:r>
          </a:p>
        </p:txBody>
      </p:sp>
      <p:pic>
        <p:nvPicPr>
          <p:cNvPr id="11" name="Picture 10">
            <a:extLst>
              <a:ext uri="{FF2B5EF4-FFF2-40B4-BE49-F238E27FC236}">
                <a16:creationId xmlns:a16="http://schemas.microsoft.com/office/drawing/2014/main" id="{CEC13570-7DAB-4FA9-A957-E6CBCBACCB75}"/>
              </a:ext>
            </a:extLst>
          </p:cNvPr>
          <p:cNvPicPr>
            <a:picLocks noChangeAspect="1"/>
          </p:cNvPicPr>
          <p:nvPr/>
        </p:nvPicPr>
        <p:blipFill rotWithShape="1">
          <a:blip r:embed="rId5"/>
          <a:srcRect r="-157" b="46323"/>
          <a:stretch/>
        </p:blipFill>
        <p:spPr>
          <a:xfrm>
            <a:off x="2138083" y="4584947"/>
            <a:ext cx="6163925" cy="2239278"/>
          </a:xfrm>
          <a:prstGeom prst="rect">
            <a:avLst/>
          </a:prstGeom>
        </p:spPr>
      </p:pic>
      <p:pic>
        <p:nvPicPr>
          <p:cNvPr id="17" name="Picture 10" descr="Lo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2461" y="2865287"/>
            <a:ext cx="1839433" cy="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Loop">
            <a:extLst>
              <a:ext uri="{FF2B5EF4-FFF2-40B4-BE49-F238E27FC236}">
                <a16:creationId xmlns:a16="http://schemas.microsoft.com/office/drawing/2014/main" id="{062909A2-5FA0-466D-AFC8-01CD5CD69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930" y="608339"/>
            <a:ext cx="915866" cy="31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542" y="831569"/>
            <a:ext cx="2931459" cy="31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Loop">
            <a:extLst>
              <a:ext uri="{FF2B5EF4-FFF2-40B4-BE49-F238E27FC236}">
                <a16:creationId xmlns:a16="http://schemas.microsoft.com/office/drawing/2014/main" id="{73F3602C-373A-4100-A673-6B2D4F264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2417" y="2205318"/>
            <a:ext cx="2194560" cy="59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Loop">
            <a:extLst>
              <a:ext uri="{FF2B5EF4-FFF2-40B4-BE49-F238E27FC236}">
                <a16:creationId xmlns:a16="http://schemas.microsoft.com/office/drawing/2014/main" id="{82C8A836-FF6F-4E4E-A433-AC0D09929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081" y="6026431"/>
            <a:ext cx="963707" cy="45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160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12192000" cy="6858000"/>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12192000" cy="735311"/>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6" name="Text Box 22"/>
          <p:cNvSpPr txBox="1">
            <a:spLocks noChangeArrowheads="1"/>
          </p:cNvSpPr>
          <p:nvPr/>
        </p:nvSpPr>
        <p:spPr bwMode="auto">
          <a:xfrm>
            <a:off x="1637851" y="44490"/>
            <a:ext cx="8879074" cy="646331"/>
          </a:xfrm>
          <a:prstGeom prst="rect">
            <a:avLst/>
          </a:prstGeom>
          <a:noFill/>
          <a:ln w="9525">
            <a:noFill/>
            <a:miter lim="800000"/>
            <a:headEnd/>
            <a:tailEnd/>
          </a:ln>
        </p:spPr>
        <p:txBody>
          <a:bodyPr wrap="square">
            <a:spAutoFit/>
          </a:bodyPr>
          <a:lstStyle/>
          <a:p>
            <a:pPr algn="ctr"/>
            <a:r>
              <a:rPr lang="en-GB" sz="3600" dirty="0">
                <a:solidFill>
                  <a:schemeClr val="bg1"/>
                </a:solidFill>
              </a:rPr>
              <a:t>Student registration</a:t>
            </a:r>
          </a:p>
        </p:txBody>
      </p:sp>
      <p:pic>
        <p:nvPicPr>
          <p:cNvPr id="16" name="Picture 15"/>
          <p:cNvPicPr>
            <a:picLocks noChangeAspect="1"/>
          </p:cNvPicPr>
          <p:nvPr/>
        </p:nvPicPr>
        <p:blipFill>
          <a:blip r:embed="rId3"/>
          <a:stretch>
            <a:fillRect/>
          </a:stretch>
        </p:blipFill>
        <p:spPr>
          <a:xfrm>
            <a:off x="5839651" y="989695"/>
            <a:ext cx="4677275" cy="5613923"/>
          </a:xfrm>
          <a:prstGeom prst="rect">
            <a:avLst/>
          </a:prstGeom>
        </p:spPr>
      </p:pic>
      <p:pic>
        <p:nvPicPr>
          <p:cNvPr id="4" name="Picture 3">
            <a:extLst>
              <a:ext uri="{FF2B5EF4-FFF2-40B4-BE49-F238E27FC236}">
                <a16:creationId xmlns:a16="http://schemas.microsoft.com/office/drawing/2014/main" id="{C8C8AED9-1BB0-4505-A0A8-FD36FC0F88C7}"/>
              </a:ext>
            </a:extLst>
          </p:cNvPr>
          <p:cNvPicPr>
            <a:picLocks noChangeAspect="1"/>
          </p:cNvPicPr>
          <p:nvPr/>
        </p:nvPicPr>
        <p:blipFill rotWithShape="1">
          <a:blip r:embed="rId4"/>
          <a:srcRect l="65196" b="444"/>
          <a:stretch/>
        </p:blipFill>
        <p:spPr>
          <a:xfrm>
            <a:off x="0" y="989695"/>
            <a:ext cx="3861282" cy="5613923"/>
          </a:xfrm>
          <a:prstGeom prst="rect">
            <a:avLst/>
          </a:prstGeom>
        </p:spPr>
      </p:pic>
      <p:pic>
        <p:nvPicPr>
          <p:cNvPr id="10" name="Picture 10" descr="Lo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69385"/>
            <a:ext cx="1325202" cy="43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op">
            <a:extLst>
              <a:ext uri="{FF2B5EF4-FFF2-40B4-BE49-F238E27FC236}">
                <a16:creationId xmlns:a16="http://schemas.microsoft.com/office/drawing/2014/main" id="{7BFE2E8F-8D60-4499-AD06-4EF8E403D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2519" y="4150660"/>
            <a:ext cx="3863787" cy="70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tar: 32 Points 1">
            <a:extLst>
              <a:ext uri="{FF2B5EF4-FFF2-40B4-BE49-F238E27FC236}">
                <a16:creationId xmlns:a16="http://schemas.microsoft.com/office/drawing/2014/main" id="{CF96744B-D96B-EDC7-3604-E37039475D10}"/>
              </a:ext>
            </a:extLst>
          </p:cNvPr>
          <p:cNvSpPr/>
          <p:nvPr/>
        </p:nvSpPr>
        <p:spPr>
          <a:xfrm>
            <a:off x="3265714" y="2388637"/>
            <a:ext cx="3666931" cy="2668555"/>
          </a:xfrm>
          <a:prstGeom prst="star32">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Students can set up a FREE account on Careerpilot</a:t>
            </a:r>
          </a:p>
        </p:txBody>
      </p:sp>
    </p:spTree>
    <p:extLst>
      <p:ext uri="{BB962C8B-B14F-4D97-AF65-F5344CB8AC3E}">
        <p14:creationId xmlns:p14="http://schemas.microsoft.com/office/powerpoint/2010/main" val="24774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264"/>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5" name="Rectangle 7"/>
          <p:cNvSpPr>
            <a:spLocks noChangeArrowheads="1"/>
          </p:cNvSpPr>
          <p:nvPr/>
        </p:nvSpPr>
        <p:spPr bwMode="auto">
          <a:xfrm>
            <a:off x="0" y="0"/>
            <a:ext cx="12192000" cy="646331"/>
          </a:xfrm>
          <a:prstGeom prst="rect">
            <a:avLst/>
          </a:prstGeom>
          <a:solidFill>
            <a:srgbClr val="002060"/>
          </a:solidFill>
          <a:ln w="9525">
            <a:noFill/>
            <a:miter lim="800000"/>
            <a:headEnd/>
            <a:tailEnd/>
          </a:ln>
          <a:effectLst/>
        </p:spPr>
        <p:txBody>
          <a:bodyPr wrap="square" anchor="ctr">
            <a:spAutoFit/>
          </a:bodyPr>
          <a:lstStyle/>
          <a:p>
            <a:pPr algn="ctr" eaLnBrk="1" hangingPunct="1">
              <a:defRPr/>
            </a:pPr>
            <a:r>
              <a:rPr lang="en-GB" sz="3600" dirty="0">
                <a:solidFill>
                  <a:schemeClr val="bg1"/>
                </a:solidFill>
                <a:ea typeface="Arial" charset="0"/>
                <a:cs typeface="Arial" charset="0"/>
              </a:rPr>
              <a:t>Three Stages of Career Decision-making</a:t>
            </a:r>
          </a:p>
        </p:txBody>
      </p:sp>
      <p:pic>
        <p:nvPicPr>
          <p:cNvPr id="9" name="Picture 8">
            <a:extLst>
              <a:ext uri="{FF2B5EF4-FFF2-40B4-BE49-F238E27FC236}">
                <a16:creationId xmlns:a16="http://schemas.microsoft.com/office/drawing/2014/main" id="{92958359-A424-4C65-B55B-367A583F0035}"/>
              </a:ext>
            </a:extLst>
          </p:cNvPr>
          <p:cNvPicPr>
            <a:picLocks noChangeAspect="1"/>
          </p:cNvPicPr>
          <p:nvPr/>
        </p:nvPicPr>
        <p:blipFill>
          <a:blip r:embed="rId4"/>
          <a:stretch>
            <a:fillRect/>
          </a:stretch>
        </p:blipFill>
        <p:spPr>
          <a:xfrm>
            <a:off x="641241" y="1494973"/>
            <a:ext cx="7954309" cy="4042910"/>
          </a:xfrm>
          <a:prstGeom prst="rect">
            <a:avLst/>
          </a:prstGeom>
        </p:spPr>
      </p:pic>
      <p:pic>
        <p:nvPicPr>
          <p:cNvPr id="25" name="Picture 24">
            <a:extLst>
              <a:ext uri="{FF2B5EF4-FFF2-40B4-BE49-F238E27FC236}">
                <a16:creationId xmlns:a16="http://schemas.microsoft.com/office/drawing/2014/main" id="{5A41BE24-B25C-447F-B29C-8F85AF879730}"/>
              </a:ext>
            </a:extLst>
          </p:cNvPr>
          <p:cNvPicPr>
            <a:picLocks noChangeAspect="1"/>
          </p:cNvPicPr>
          <p:nvPr/>
        </p:nvPicPr>
        <p:blipFill>
          <a:blip r:embed="rId5"/>
          <a:stretch>
            <a:fillRect/>
          </a:stretch>
        </p:blipFill>
        <p:spPr>
          <a:xfrm>
            <a:off x="6762543" y="2940838"/>
            <a:ext cx="3666014" cy="2422189"/>
          </a:xfrm>
          <a:prstGeom prst="rect">
            <a:avLst/>
          </a:prstGeom>
        </p:spPr>
      </p:pic>
      <p:pic>
        <p:nvPicPr>
          <p:cNvPr id="5" name="Picture 4">
            <a:extLst>
              <a:ext uri="{FF2B5EF4-FFF2-40B4-BE49-F238E27FC236}">
                <a16:creationId xmlns:a16="http://schemas.microsoft.com/office/drawing/2014/main" id="{9E806B88-200C-4529-8D21-273DFE85F1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2543" y="5363027"/>
            <a:ext cx="3666014" cy="1359911"/>
          </a:xfrm>
          <a:prstGeom prst="rect">
            <a:avLst/>
          </a:prstGeom>
        </p:spPr>
      </p:pic>
      <p:pic>
        <p:nvPicPr>
          <p:cNvPr id="3" name="Picture 2">
            <a:extLst>
              <a:ext uri="{FF2B5EF4-FFF2-40B4-BE49-F238E27FC236}">
                <a16:creationId xmlns:a16="http://schemas.microsoft.com/office/drawing/2014/main" id="{4FDF34B2-EF9E-3359-88CE-2C7FF4610F4B}"/>
              </a:ext>
            </a:extLst>
          </p:cNvPr>
          <p:cNvPicPr>
            <a:picLocks noChangeAspect="1"/>
          </p:cNvPicPr>
          <p:nvPr/>
        </p:nvPicPr>
        <p:blipFill>
          <a:blip r:embed="rId7"/>
          <a:stretch>
            <a:fillRect/>
          </a:stretch>
        </p:blipFill>
        <p:spPr>
          <a:xfrm>
            <a:off x="6762543" y="603017"/>
            <a:ext cx="3666014" cy="2345108"/>
          </a:xfrm>
          <a:prstGeom prst="rect">
            <a:avLst/>
          </a:prstGeom>
        </p:spPr>
      </p:pic>
    </p:spTree>
    <p:custDataLst>
      <p:tags r:id="rId1"/>
    </p:custDataLst>
    <p:extLst>
      <p:ext uri="{BB962C8B-B14F-4D97-AF65-F5344CB8AC3E}">
        <p14:creationId xmlns:p14="http://schemas.microsoft.com/office/powerpoint/2010/main" val="27030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grpSp>
        <p:nvGrpSpPr>
          <p:cNvPr id="6" name="Group 5"/>
          <p:cNvGrpSpPr/>
          <p:nvPr/>
        </p:nvGrpSpPr>
        <p:grpSpPr>
          <a:xfrm>
            <a:off x="2615609" y="281707"/>
            <a:ext cx="5278877" cy="3269567"/>
            <a:chOff x="4848167" y="194372"/>
            <a:chExt cx="4002928" cy="2684285"/>
          </a:xfrm>
        </p:grpSpPr>
        <p:pic>
          <p:nvPicPr>
            <p:cNvPr id="10" name="Picture 9"/>
            <p:cNvPicPr>
              <a:picLocks noChangeAspect="1"/>
            </p:cNvPicPr>
            <p:nvPr/>
          </p:nvPicPr>
          <p:blipFill>
            <a:blip r:embed="rId3"/>
            <a:stretch>
              <a:fillRect/>
            </a:stretch>
          </p:blipFill>
          <p:spPr>
            <a:xfrm>
              <a:off x="4848167" y="194372"/>
              <a:ext cx="4002928" cy="2684285"/>
            </a:xfrm>
            <a:prstGeom prst="rect">
              <a:avLst/>
            </a:prstGeom>
            <a:ln w="19050">
              <a:solidFill>
                <a:schemeClr val="accent5">
                  <a:lumMod val="75000"/>
                </a:schemeClr>
              </a:solidFill>
            </a:ln>
          </p:spPr>
        </p:pic>
        <p:pic>
          <p:nvPicPr>
            <p:cNvPr id="5" name="Picture 4"/>
            <p:cNvPicPr>
              <a:picLocks noChangeAspect="1"/>
            </p:cNvPicPr>
            <p:nvPr/>
          </p:nvPicPr>
          <p:blipFill>
            <a:blip r:embed="rId4"/>
            <a:stretch>
              <a:fillRect/>
            </a:stretch>
          </p:blipFill>
          <p:spPr>
            <a:xfrm>
              <a:off x="4954363" y="2211990"/>
              <a:ext cx="3752381" cy="666667"/>
            </a:xfrm>
            <a:prstGeom prst="rect">
              <a:avLst/>
            </a:prstGeom>
          </p:spPr>
        </p:pic>
      </p:grpSp>
      <p:pic>
        <p:nvPicPr>
          <p:cNvPr id="12" name="Picture 2" descr="C:\Users\sl200\AppData\Local\Temp\SNAGHTMLa49d3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7131" y="1919185"/>
            <a:ext cx="5677055" cy="4723189"/>
          </a:xfrm>
          <a:prstGeom prst="rect">
            <a:avLst/>
          </a:prstGeom>
          <a:solidFill>
            <a:schemeClr val="bg1"/>
          </a:solidFill>
          <a:ln w="19050">
            <a:solidFill>
              <a:schemeClr val="accent5">
                <a:lumMod val="75000"/>
              </a:schemeClr>
            </a:solidFill>
          </a:ln>
        </p:spPr>
      </p:pic>
      <p:pic>
        <p:nvPicPr>
          <p:cNvPr id="9" name="Picture 8">
            <a:extLst>
              <a:ext uri="{FF2B5EF4-FFF2-40B4-BE49-F238E27FC236}">
                <a16:creationId xmlns:a16="http://schemas.microsoft.com/office/drawing/2014/main" id="{7E88055F-9783-4944-B3CB-A08A7CAD51E4}"/>
              </a:ext>
            </a:extLst>
          </p:cNvPr>
          <p:cNvPicPr>
            <a:picLocks noChangeAspect="1"/>
          </p:cNvPicPr>
          <p:nvPr/>
        </p:nvPicPr>
        <p:blipFill rotWithShape="1">
          <a:blip r:embed="rId6"/>
          <a:srcRect l="51022" t="18084" r="27149" b="47692"/>
          <a:stretch/>
        </p:blipFill>
        <p:spPr>
          <a:xfrm>
            <a:off x="283288" y="281707"/>
            <a:ext cx="1768840" cy="17883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6942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35948</TotalTime>
  <Words>1170</Words>
  <Application>Microsoft Office PowerPoint</Application>
  <PresentationFormat>Widescreen</PresentationFormat>
  <Paragraphs>89</Paragraphs>
  <Slides>21</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Bath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Profile</dc:title>
  <dc:creator>Sue Lewis</dc:creator>
  <cp:lastModifiedBy>Alice Hossent</cp:lastModifiedBy>
  <cp:revision>653</cp:revision>
  <cp:lastPrinted>2019-08-21T10:37:48Z</cp:lastPrinted>
  <dcterms:created xsi:type="dcterms:W3CDTF">2017-03-16T08:26:44Z</dcterms:created>
  <dcterms:modified xsi:type="dcterms:W3CDTF">2024-11-11T12:51:58Z</dcterms:modified>
</cp:coreProperties>
</file>