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9EDE"/>
    <a:srgbClr val="50BDC0"/>
    <a:srgbClr val="FF6600"/>
    <a:srgbClr val="CB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6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08C43-0C71-4D7E-98AA-BC6A8FB3799A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1538" y="1241425"/>
            <a:ext cx="25114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7770D-8D2B-4787-8458-60F7EAD177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58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18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2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60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58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9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67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35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27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7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7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91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E64E5-0447-47FC-AA36-324B2B6B4198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58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D52881-65A9-28A3-7FBE-330F42267A41}"/>
              </a:ext>
            </a:extLst>
          </p:cNvPr>
          <p:cNvSpPr/>
          <p:nvPr/>
        </p:nvSpPr>
        <p:spPr>
          <a:xfrm>
            <a:off x="0" y="0"/>
            <a:ext cx="6858000" cy="833126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88C08F-CCB4-9056-5785-7265C5F00EEF}"/>
              </a:ext>
            </a:extLst>
          </p:cNvPr>
          <p:cNvSpPr/>
          <p:nvPr/>
        </p:nvSpPr>
        <p:spPr>
          <a:xfrm>
            <a:off x="151544" y="161083"/>
            <a:ext cx="6546436" cy="80456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9962703A-0CCC-8D26-A227-8587880965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44" y="8475398"/>
            <a:ext cx="2315916" cy="5443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C3B10C-E85A-6DE1-0C8F-C5D49432B382}"/>
              </a:ext>
            </a:extLst>
          </p:cNvPr>
          <p:cNvSpPr txBox="1"/>
          <p:nvPr/>
        </p:nvSpPr>
        <p:spPr>
          <a:xfrm>
            <a:off x="4154879" y="8472529"/>
            <a:ext cx="2551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careerpilot.org.uk  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85A399F-F251-7CFA-D1F2-A8EC43A96676}"/>
              </a:ext>
            </a:extLst>
          </p:cNvPr>
          <p:cNvSpPr/>
          <p:nvPr/>
        </p:nvSpPr>
        <p:spPr>
          <a:xfrm>
            <a:off x="2197691" y="379779"/>
            <a:ext cx="4323197" cy="2448111"/>
          </a:xfrm>
          <a:prstGeom prst="roundRect">
            <a:avLst/>
          </a:prstGeom>
          <a:noFill/>
          <a:ln w="57150">
            <a:solidFill>
              <a:srgbClr val="50BD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CBF5F5"/>
                </a:solidFill>
              </a:ln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646567-48E0-BBB0-955F-4DCA15700C73}"/>
              </a:ext>
            </a:extLst>
          </p:cNvPr>
          <p:cNvSpPr txBox="1"/>
          <p:nvPr/>
        </p:nvSpPr>
        <p:spPr>
          <a:xfrm>
            <a:off x="2351964" y="522435"/>
            <a:ext cx="39631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Name:___________________________</a:t>
            </a:r>
          </a:p>
          <a:p>
            <a:endParaRPr lang="en-GB" dirty="0"/>
          </a:p>
          <a:p>
            <a:r>
              <a:rPr lang="en-GB" dirty="0"/>
              <a:t>Year Group:_______________________</a:t>
            </a:r>
          </a:p>
          <a:p>
            <a:endParaRPr lang="en-GB" dirty="0"/>
          </a:p>
          <a:p>
            <a:r>
              <a:rPr lang="en-GB" dirty="0"/>
              <a:t>School:___________________________</a:t>
            </a:r>
          </a:p>
          <a:p>
            <a:endParaRPr lang="en-GB" dirty="0"/>
          </a:p>
          <a:p>
            <a:r>
              <a:rPr lang="en-GB" dirty="0"/>
              <a:t>Email used:_______________________</a:t>
            </a:r>
          </a:p>
          <a:p>
            <a:endParaRPr lang="en-GB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81BFF38-BC20-AD9B-B341-A4AF820E84F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424"/>
          <a:stretch/>
        </p:blipFill>
        <p:spPr>
          <a:xfrm>
            <a:off x="927109" y="2987331"/>
            <a:ext cx="5003782" cy="463308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7416ADE-97EB-1909-298C-9E97CF3D0A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01" y="379779"/>
            <a:ext cx="1939243" cy="164089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F35E207-5D97-97CA-E045-E06AFD06B495}"/>
              </a:ext>
            </a:extLst>
          </p:cNvPr>
          <p:cNvSpPr/>
          <p:nvPr/>
        </p:nvSpPr>
        <p:spPr>
          <a:xfrm rot="20228153">
            <a:off x="401181" y="2222093"/>
            <a:ext cx="1531701" cy="470854"/>
          </a:xfrm>
          <a:prstGeom prst="rect">
            <a:avLst/>
          </a:prstGeom>
          <a:solidFill>
            <a:srgbClr val="50BD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25-26</a:t>
            </a:r>
          </a:p>
        </p:txBody>
      </p:sp>
    </p:spTree>
    <p:extLst>
      <p:ext uri="{BB962C8B-B14F-4D97-AF65-F5344CB8AC3E}">
        <p14:creationId xmlns:p14="http://schemas.microsoft.com/office/powerpoint/2010/main" val="1371080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D52881-65A9-28A3-7FBE-330F42267A41}"/>
              </a:ext>
            </a:extLst>
          </p:cNvPr>
          <p:cNvSpPr/>
          <p:nvPr/>
        </p:nvSpPr>
        <p:spPr>
          <a:xfrm>
            <a:off x="-3094" y="0"/>
            <a:ext cx="6877405" cy="914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88C08F-CCB4-9056-5785-7265C5F00EEF}"/>
              </a:ext>
            </a:extLst>
          </p:cNvPr>
          <p:cNvSpPr/>
          <p:nvPr/>
        </p:nvSpPr>
        <p:spPr>
          <a:xfrm>
            <a:off x="114385" y="160003"/>
            <a:ext cx="6654242" cy="88239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5BF3AA6-CC5F-22BC-BD4D-51B623A15E6A}"/>
              </a:ext>
            </a:extLst>
          </p:cNvPr>
          <p:cNvSpPr/>
          <p:nvPr/>
        </p:nvSpPr>
        <p:spPr>
          <a:xfrm>
            <a:off x="217505" y="3187829"/>
            <a:ext cx="3145477" cy="117768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47211AE-E124-BC71-5635-03B3B81DA25C}"/>
              </a:ext>
            </a:extLst>
          </p:cNvPr>
          <p:cNvSpPr/>
          <p:nvPr/>
        </p:nvSpPr>
        <p:spPr>
          <a:xfrm>
            <a:off x="3496429" y="3189833"/>
            <a:ext cx="3145477" cy="118878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A08ADDA-D1F5-FACC-2D0D-ACD401511FF2}"/>
              </a:ext>
            </a:extLst>
          </p:cNvPr>
          <p:cNvSpPr/>
          <p:nvPr/>
        </p:nvSpPr>
        <p:spPr>
          <a:xfrm>
            <a:off x="346496" y="6448921"/>
            <a:ext cx="6189039" cy="303995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3 subjects you love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2037CD2-CC1D-F2A7-E549-51E772B32B92}"/>
              </a:ext>
            </a:extLst>
          </p:cNvPr>
          <p:cNvSpPr/>
          <p:nvPr/>
        </p:nvSpPr>
        <p:spPr>
          <a:xfrm>
            <a:off x="346497" y="7818649"/>
            <a:ext cx="6189038" cy="314151"/>
          </a:xfrm>
          <a:prstGeom prst="rect">
            <a:avLst/>
          </a:prstGeom>
          <a:solidFill>
            <a:srgbClr val="00AF6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Your top three skills on the Skills Profile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AB8D6-F31A-2B76-C2BE-E854850A70BB}"/>
              </a:ext>
            </a:extLst>
          </p:cNvPr>
          <p:cNvSpPr/>
          <p:nvPr/>
        </p:nvSpPr>
        <p:spPr>
          <a:xfrm>
            <a:off x="220894" y="6317217"/>
            <a:ext cx="6432388" cy="126719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767D004-DEC0-427E-3705-CBF433BE91C1}"/>
              </a:ext>
            </a:extLst>
          </p:cNvPr>
          <p:cNvSpPr/>
          <p:nvPr/>
        </p:nvSpPr>
        <p:spPr>
          <a:xfrm>
            <a:off x="220894" y="7662373"/>
            <a:ext cx="6432388" cy="125150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1035288-933D-B463-DCED-5625AA550105}"/>
              </a:ext>
            </a:extLst>
          </p:cNvPr>
          <p:cNvSpPr txBox="1"/>
          <p:nvPr/>
        </p:nvSpPr>
        <p:spPr>
          <a:xfrm>
            <a:off x="3439244" y="1951112"/>
            <a:ext cx="3202662" cy="6855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80"/>
              </a:lnSpc>
            </a:pPr>
            <a:r>
              <a:rPr lang="en-US" sz="4057" dirty="0">
                <a:solidFill>
                  <a:srgbClr val="FF6600"/>
                </a:solidFill>
                <a:latin typeface="League Spartan"/>
              </a:rPr>
              <a:t> </a:t>
            </a:r>
          </a:p>
        </p:txBody>
      </p:sp>
      <p:grpSp>
        <p:nvGrpSpPr>
          <p:cNvPr id="4" name="Group 5">
            <a:extLst>
              <a:ext uri="{FF2B5EF4-FFF2-40B4-BE49-F238E27FC236}">
                <a16:creationId xmlns:a16="http://schemas.microsoft.com/office/drawing/2014/main" id="{A8BE47A0-2CF2-0D2D-3E29-BE37AD654A1F}"/>
              </a:ext>
            </a:extLst>
          </p:cNvPr>
          <p:cNvGrpSpPr/>
          <p:nvPr/>
        </p:nvGrpSpPr>
        <p:grpSpPr>
          <a:xfrm>
            <a:off x="0" y="4459373"/>
            <a:ext cx="6902606" cy="382807"/>
            <a:chOff x="0" y="0"/>
            <a:chExt cx="2709333" cy="167224"/>
          </a:xfrm>
        </p:grpSpPr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5878E3B2-87DA-E6F0-C11D-08AC9476EFDC}"/>
                </a:ext>
              </a:extLst>
            </p:cNvPr>
            <p:cNvSpPr/>
            <p:nvPr/>
          </p:nvSpPr>
          <p:spPr>
            <a:xfrm>
              <a:off x="0" y="0"/>
              <a:ext cx="2709333" cy="167224"/>
            </a:xfrm>
            <a:custGeom>
              <a:avLst/>
              <a:gdLst/>
              <a:ahLst/>
              <a:cxnLst/>
              <a:rect l="l" t="t" r="r" b="b"/>
              <a:pathLst>
                <a:path w="2709333" h="167224">
                  <a:moveTo>
                    <a:pt x="0" y="0"/>
                  </a:moveTo>
                  <a:lnTo>
                    <a:pt x="2709333" y="0"/>
                  </a:lnTo>
                  <a:lnTo>
                    <a:pt x="2709333" y="167224"/>
                  </a:lnTo>
                  <a:lnTo>
                    <a:pt x="0" y="167224"/>
                  </a:lnTo>
                  <a:close/>
                </a:path>
              </a:pathLst>
            </a:custGeom>
            <a:solidFill>
              <a:srgbClr val="48C2A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TextBox 7">
              <a:extLst>
                <a:ext uri="{FF2B5EF4-FFF2-40B4-BE49-F238E27FC236}">
                  <a16:creationId xmlns:a16="http://schemas.microsoft.com/office/drawing/2014/main" id="{D2172129-44E7-D693-687B-16E3C6BD9D85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8" name="TextBox 47">
            <a:extLst>
              <a:ext uri="{FF2B5EF4-FFF2-40B4-BE49-F238E27FC236}">
                <a16:creationId xmlns:a16="http://schemas.microsoft.com/office/drawing/2014/main" id="{5C1DADB1-B8F1-D4B0-CA79-B4425B41C8C9}"/>
              </a:ext>
            </a:extLst>
          </p:cNvPr>
          <p:cNvSpPr txBox="1"/>
          <p:nvPr/>
        </p:nvSpPr>
        <p:spPr>
          <a:xfrm>
            <a:off x="156386" y="4422553"/>
            <a:ext cx="6686863" cy="3731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>
                <a:solidFill>
                  <a:srgbClr val="000000"/>
                </a:solidFill>
              </a:rPr>
              <a:t>Your personal interests and skills</a:t>
            </a:r>
          </a:p>
        </p:txBody>
      </p:sp>
      <p:sp>
        <p:nvSpPr>
          <p:cNvPr id="33" name="TextBox 7">
            <a:extLst>
              <a:ext uri="{FF2B5EF4-FFF2-40B4-BE49-F238E27FC236}">
                <a16:creationId xmlns:a16="http://schemas.microsoft.com/office/drawing/2014/main" id="{D911BF3C-A907-0B88-330E-0D965F828E1C}"/>
              </a:ext>
            </a:extLst>
          </p:cNvPr>
          <p:cNvSpPr txBox="1"/>
          <p:nvPr/>
        </p:nvSpPr>
        <p:spPr>
          <a:xfrm>
            <a:off x="148445" y="6910681"/>
            <a:ext cx="2057400" cy="19914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FBA2B2-D1C9-04AB-DD3E-D75D90CCB92C}"/>
              </a:ext>
            </a:extLst>
          </p:cNvPr>
          <p:cNvSpPr/>
          <p:nvPr/>
        </p:nvSpPr>
        <p:spPr>
          <a:xfrm>
            <a:off x="220894" y="4904439"/>
            <a:ext cx="6424401" cy="135051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B5FEA-FA95-1092-6D06-457DD9A0411C}"/>
              </a:ext>
            </a:extLst>
          </p:cNvPr>
          <p:cNvSpPr/>
          <p:nvPr/>
        </p:nvSpPr>
        <p:spPr>
          <a:xfrm>
            <a:off x="295595" y="5028339"/>
            <a:ext cx="6239941" cy="303995"/>
          </a:xfrm>
          <a:prstGeom prst="rect">
            <a:avLst/>
          </a:prstGeom>
          <a:solidFill>
            <a:srgbClr val="FF66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BUZZ QUIZ: Which animal were you and say 2 job sectors it suggested?</a:t>
            </a:r>
          </a:p>
        </p:txBody>
      </p:sp>
      <p:sp>
        <p:nvSpPr>
          <p:cNvPr id="38" name="TextBox 7">
            <a:extLst>
              <a:ext uri="{FF2B5EF4-FFF2-40B4-BE49-F238E27FC236}">
                <a16:creationId xmlns:a16="http://schemas.microsoft.com/office/drawing/2014/main" id="{9788BF25-67C6-2D16-08AA-9522EDF249FF}"/>
              </a:ext>
            </a:extLst>
          </p:cNvPr>
          <p:cNvSpPr txBox="1"/>
          <p:nvPr/>
        </p:nvSpPr>
        <p:spPr>
          <a:xfrm>
            <a:off x="28294" y="-24512"/>
            <a:ext cx="2062294" cy="19914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18D20B-1C18-9828-68CF-530D861ABD50}"/>
              </a:ext>
            </a:extLst>
          </p:cNvPr>
          <p:cNvSpPr txBox="1"/>
          <p:nvPr/>
        </p:nvSpPr>
        <p:spPr>
          <a:xfrm>
            <a:off x="188045" y="516052"/>
            <a:ext cx="65824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Which GCSE subjects are you most looking forward to (Y9) or are most enjoying (Y10)?</a:t>
            </a:r>
          </a:p>
          <a:p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Which do you think you will do best in?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Do you think you will get a grade 4 or above for: Maths? </a:t>
            </a:r>
          </a:p>
          <a:p>
            <a:r>
              <a:rPr lang="en-GB" sz="1400" dirty="0"/>
              <a:t>                                                                                       English? 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3198DBA-B58D-78D5-F1BE-D5E4ED41E50B}"/>
              </a:ext>
            </a:extLst>
          </p:cNvPr>
          <p:cNvSpPr/>
          <p:nvPr/>
        </p:nvSpPr>
        <p:spPr>
          <a:xfrm>
            <a:off x="4423042" y="1921794"/>
            <a:ext cx="297180" cy="24767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BF64F8-C8B8-7C60-9026-3F2E8FF16EC9}"/>
              </a:ext>
            </a:extLst>
          </p:cNvPr>
          <p:cNvSpPr/>
          <p:nvPr/>
        </p:nvSpPr>
        <p:spPr>
          <a:xfrm>
            <a:off x="4411646" y="2262353"/>
            <a:ext cx="297180" cy="24767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D5EC5EB-EFB8-84A9-949A-2E11E2F7510C}"/>
              </a:ext>
            </a:extLst>
          </p:cNvPr>
          <p:cNvSpPr txBox="1"/>
          <p:nvPr/>
        </p:nvSpPr>
        <p:spPr>
          <a:xfrm>
            <a:off x="4325887" y="1666501"/>
            <a:ext cx="4914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Yes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1577351-FBAA-48BF-0871-97C2774EA88D}"/>
              </a:ext>
            </a:extLst>
          </p:cNvPr>
          <p:cNvSpPr/>
          <p:nvPr/>
        </p:nvSpPr>
        <p:spPr>
          <a:xfrm>
            <a:off x="4811679" y="1930092"/>
            <a:ext cx="291482" cy="2461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55AA81A-BDCD-6E1E-9EFF-742C4CCDA254}"/>
              </a:ext>
            </a:extLst>
          </p:cNvPr>
          <p:cNvSpPr/>
          <p:nvPr/>
        </p:nvSpPr>
        <p:spPr>
          <a:xfrm>
            <a:off x="4811679" y="2262353"/>
            <a:ext cx="297180" cy="24767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C920BD5-1D82-FFD7-3D22-7426417DA254}"/>
              </a:ext>
            </a:extLst>
          </p:cNvPr>
          <p:cNvSpPr txBox="1"/>
          <p:nvPr/>
        </p:nvSpPr>
        <p:spPr>
          <a:xfrm>
            <a:off x="4708826" y="1671219"/>
            <a:ext cx="4914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No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3124E23-FBCB-3985-A1D3-774D8865A7E6}"/>
              </a:ext>
            </a:extLst>
          </p:cNvPr>
          <p:cNvSpPr/>
          <p:nvPr/>
        </p:nvSpPr>
        <p:spPr>
          <a:xfrm>
            <a:off x="5325467" y="2263623"/>
            <a:ext cx="297180" cy="24767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9E95D58-9B8B-BAC8-7751-4D183CE5994E}"/>
              </a:ext>
            </a:extLst>
          </p:cNvPr>
          <p:cNvSpPr/>
          <p:nvPr/>
        </p:nvSpPr>
        <p:spPr>
          <a:xfrm>
            <a:off x="5337775" y="1927448"/>
            <a:ext cx="284872" cy="24767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8EFF922-3464-6264-35B6-A4031AF57FB6}"/>
              </a:ext>
            </a:extLst>
          </p:cNvPr>
          <p:cNvSpPr txBox="1"/>
          <p:nvPr/>
        </p:nvSpPr>
        <p:spPr>
          <a:xfrm>
            <a:off x="5103161" y="1666501"/>
            <a:ext cx="859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Not sure</a:t>
            </a:r>
          </a:p>
        </p:txBody>
      </p:sp>
      <p:grpSp>
        <p:nvGrpSpPr>
          <p:cNvPr id="51" name="Group 5">
            <a:extLst>
              <a:ext uri="{FF2B5EF4-FFF2-40B4-BE49-F238E27FC236}">
                <a16:creationId xmlns:a16="http://schemas.microsoft.com/office/drawing/2014/main" id="{A1E776EC-B59D-FC38-F598-3ECDFDAFEFF9}"/>
              </a:ext>
            </a:extLst>
          </p:cNvPr>
          <p:cNvGrpSpPr/>
          <p:nvPr/>
        </p:nvGrpSpPr>
        <p:grpSpPr>
          <a:xfrm>
            <a:off x="12303" y="108436"/>
            <a:ext cx="6876156" cy="382807"/>
            <a:chOff x="0" y="0"/>
            <a:chExt cx="2709333" cy="167224"/>
          </a:xfrm>
        </p:grpSpPr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BD95DE5C-755C-280E-A272-DBB6AE5169BF}"/>
                </a:ext>
              </a:extLst>
            </p:cNvPr>
            <p:cNvSpPr/>
            <p:nvPr/>
          </p:nvSpPr>
          <p:spPr>
            <a:xfrm>
              <a:off x="0" y="0"/>
              <a:ext cx="2709333" cy="167224"/>
            </a:xfrm>
            <a:custGeom>
              <a:avLst/>
              <a:gdLst/>
              <a:ahLst/>
              <a:cxnLst/>
              <a:rect l="l" t="t" r="r" b="b"/>
              <a:pathLst>
                <a:path w="2709333" h="167224">
                  <a:moveTo>
                    <a:pt x="0" y="0"/>
                  </a:moveTo>
                  <a:lnTo>
                    <a:pt x="2709333" y="0"/>
                  </a:lnTo>
                  <a:lnTo>
                    <a:pt x="2709333" y="167224"/>
                  </a:lnTo>
                  <a:lnTo>
                    <a:pt x="0" y="167224"/>
                  </a:lnTo>
                  <a:close/>
                </a:path>
              </a:pathLst>
            </a:custGeom>
            <a:solidFill>
              <a:srgbClr val="48C2AC"/>
            </a:solidFill>
          </p:spPr>
          <p:txBody>
            <a:bodyPr/>
            <a:lstStyle/>
            <a:p>
              <a:pPr algn="ctr"/>
              <a:r>
                <a:rPr lang="en-GB" b="1" dirty="0"/>
                <a:t>About your GCSE subjects</a:t>
              </a:r>
            </a:p>
          </p:txBody>
        </p:sp>
        <p:sp>
          <p:nvSpPr>
            <p:cNvPr id="53" name="TextBox 7">
              <a:extLst>
                <a:ext uri="{FF2B5EF4-FFF2-40B4-BE49-F238E27FC236}">
                  <a16:creationId xmlns:a16="http://schemas.microsoft.com/office/drawing/2014/main" id="{4B26A785-D394-A9B3-435B-4F09A1C10FEC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6E3EF54-80F4-3E68-B136-5959CA2F39E5}"/>
              </a:ext>
            </a:extLst>
          </p:cNvPr>
          <p:cNvCxnSpPr/>
          <p:nvPr/>
        </p:nvCxnSpPr>
        <p:spPr>
          <a:xfrm>
            <a:off x="304680" y="1007751"/>
            <a:ext cx="63722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86E3833-01A1-45DB-C97A-EC42984639C8}"/>
              </a:ext>
            </a:extLst>
          </p:cNvPr>
          <p:cNvCxnSpPr/>
          <p:nvPr/>
        </p:nvCxnSpPr>
        <p:spPr>
          <a:xfrm>
            <a:off x="253341" y="1683434"/>
            <a:ext cx="63722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9BE093F3-FA2E-C30B-3E5C-F5E86B18518F}"/>
              </a:ext>
            </a:extLst>
          </p:cNvPr>
          <p:cNvSpPr/>
          <p:nvPr/>
        </p:nvSpPr>
        <p:spPr>
          <a:xfrm>
            <a:off x="3490825" y="2972354"/>
            <a:ext cx="3145477" cy="4656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Jobs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095174A-1063-7BD2-7A2D-A34282A79F88}"/>
              </a:ext>
            </a:extLst>
          </p:cNvPr>
          <p:cNvSpPr/>
          <p:nvPr/>
        </p:nvSpPr>
        <p:spPr>
          <a:xfrm>
            <a:off x="216094" y="2970004"/>
            <a:ext cx="3157555" cy="4656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After Y11</a:t>
            </a:r>
          </a:p>
        </p:txBody>
      </p:sp>
      <p:grpSp>
        <p:nvGrpSpPr>
          <p:cNvPr id="56" name="Group 5">
            <a:extLst>
              <a:ext uri="{FF2B5EF4-FFF2-40B4-BE49-F238E27FC236}">
                <a16:creationId xmlns:a16="http://schemas.microsoft.com/office/drawing/2014/main" id="{506C82F7-81BC-13E0-ED99-68F873775E20}"/>
              </a:ext>
            </a:extLst>
          </p:cNvPr>
          <p:cNvGrpSpPr/>
          <p:nvPr/>
        </p:nvGrpSpPr>
        <p:grpSpPr>
          <a:xfrm>
            <a:off x="5229" y="2570113"/>
            <a:ext cx="6876156" cy="382807"/>
            <a:chOff x="0" y="0"/>
            <a:chExt cx="2709333" cy="167224"/>
          </a:xfrm>
        </p:grpSpPr>
        <p:sp>
          <p:nvSpPr>
            <p:cNvPr id="57" name="Freeform 6">
              <a:extLst>
                <a:ext uri="{FF2B5EF4-FFF2-40B4-BE49-F238E27FC236}">
                  <a16:creationId xmlns:a16="http://schemas.microsoft.com/office/drawing/2014/main" id="{7A6FFEFB-8122-7783-1AA3-503B697C7C54}"/>
                </a:ext>
              </a:extLst>
            </p:cNvPr>
            <p:cNvSpPr/>
            <p:nvPr/>
          </p:nvSpPr>
          <p:spPr>
            <a:xfrm>
              <a:off x="0" y="0"/>
              <a:ext cx="2709333" cy="167224"/>
            </a:xfrm>
            <a:custGeom>
              <a:avLst/>
              <a:gdLst/>
              <a:ahLst/>
              <a:cxnLst/>
              <a:rect l="l" t="t" r="r" b="b"/>
              <a:pathLst>
                <a:path w="2709333" h="167224">
                  <a:moveTo>
                    <a:pt x="0" y="0"/>
                  </a:moveTo>
                  <a:lnTo>
                    <a:pt x="2709333" y="0"/>
                  </a:lnTo>
                  <a:lnTo>
                    <a:pt x="2709333" y="167224"/>
                  </a:lnTo>
                  <a:lnTo>
                    <a:pt x="0" y="167224"/>
                  </a:lnTo>
                  <a:close/>
                </a:path>
              </a:pathLst>
            </a:custGeom>
            <a:solidFill>
              <a:srgbClr val="48C2AC"/>
            </a:solidFill>
          </p:spPr>
          <p:txBody>
            <a:bodyPr/>
            <a:lstStyle/>
            <a:p>
              <a:pPr algn="ctr"/>
              <a:r>
                <a:rPr lang="en-GB" b="1" dirty="0"/>
                <a:t>About your ideas for your future: Date ______________</a:t>
              </a:r>
            </a:p>
          </p:txBody>
        </p:sp>
        <p:sp>
          <p:nvSpPr>
            <p:cNvPr id="58" name="TextBox 7">
              <a:extLst>
                <a:ext uri="{FF2B5EF4-FFF2-40B4-BE49-F238E27FC236}">
                  <a16:creationId xmlns:a16="http://schemas.microsoft.com/office/drawing/2014/main" id="{FB18B7F8-15BE-35DE-946D-FA83BCC84291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4586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D52881-65A9-28A3-7FBE-330F42267A41}"/>
              </a:ext>
            </a:extLst>
          </p:cNvPr>
          <p:cNvSpPr/>
          <p:nvPr/>
        </p:nvSpPr>
        <p:spPr>
          <a:xfrm>
            <a:off x="3541" y="1"/>
            <a:ext cx="6858000" cy="914399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88C08F-CCB4-9056-5785-7265C5F00EEF}"/>
              </a:ext>
            </a:extLst>
          </p:cNvPr>
          <p:cNvSpPr/>
          <p:nvPr/>
        </p:nvSpPr>
        <p:spPr>
          <a:xfrm>
            <a:off x="112776" y="184034"/>
            <a:ext cx="6654242" cy="88239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AB8D6-F31A-2B76-C2BE-E854850A70BB}"/>
              </a:ext>
            </a:extLst>
          </p:cNvPr>
          <p:cNvSpPr/>
          <p:nvPr/>
        </p:nvSpPr>
        <p:spPr>
          <a:xfrm>
            <a:off x="170241" y="3726661"/>
            <a:ext cx="3217492" cy="3057380"/>
          </a:xfrm>
          <a:prstGeom prst="rect">
            <a:avLst/>
          </a:prstGeom>
          <a:noFill/>
          <a:ln w="38100"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5">
            <a:extLst>
              <a:ext uri="{FF2B5EF4-FFF2-40B4-BE49-F238E27FC236}">
                <a16:creationId xmlns:a16="http://schemas.microsoft.com/office/drawing/2014/main" id="{13B2331D-35D5-DF2C-C681-2F641063D375}"/>
              </a:ext>
            </a:extLst>
          </p:cNvPr>
          <p:cNvGrpSpPr/>
          <p:nvPr/>
        </p:nvGrpSpPr>
        <p:grpSpPr>
          <a:xfrm>
            <a:off x="0" y="168356"/>
            <a:ext cx="6870770" cy="382807"/>
            <a:chOff x="0" y="0"/>
            <a:chExt cx="2709333" cy="167224"/>
          </a:xfrm>
        </p:grpSpPr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299A357B-57A0-EA5F-7A4B-902AA9EB40CA}"/>
                </a:ext>
              </a:extLst>
            </p:cNvPr>
            <p:cNvSpPr/>
            <p:nvPr/>
          </p:nvSpPr>
          <p:spPr>
            <a:xfrm>
              <a:off x="0" y="0"/>
              <a:ext cx="2709333" cy="167224"/>
            </a:xfrm>
            <a:custGeom>
              <a:avLst/>
              <a:gdLst/>
              <a:ahLst/>
              <a:cxnLst/>
              <a:rect l="l" t="t" r="r" b="b"/>
              <a:pathLst>
                <a:path w="2709333" h="167224">
                  <a:moveTo>
                    <a:pt x="0" y="0"/>
                  </a:moveTo>
                  <a:lnTo>
                    <a:pt x="2709333" y="0"/>
                  </a:lnTo>
                  <a:lnTo>
                    <a:pt x="2709333" y="167224"/>
                  </a:lnTo>
                  <a:lnTo>
                    <a:pt x="0" y="167224"/>
                  </a:lnTo>
                  <a:close/>
                </a:path>
              </a:pathLst>
            </a:custGeom>
            <a:solidFill>
              <a:srgbClr val="48C2A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7">
              <a:extLst>
                <a:ext uri="{FF2B5EF4-FFF2-40B4-BE49-F238E27FC236}">
                  <a16:creationId xmlns:a16="http://schemas.microsoft.com/office/drawing/2014/main" id="{6C3A1286-C9B5-39B2-992F-135C936FFF14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43" name="TextBox 47">
            <a:extLst>
              <a:ext uri="{FF2B5EF4-FFF2-40B4-BE49-F238E27FC236}">
                <a16:creationId xmlns:a16="http://schemas.microsoft.com/office/drawing/2014/main" id="{A5B7DB86-2B3C-48D1-7F5D-17E4923633E1}"/>
              </a:ext>
            </a:extLst>
          </p:cNvPr>
          <p:cNvSpPr txBox="1"/>
          <p:nvPr/>
        </p:nvSpPr>
        <p:spPr>
          <a:xfrm>
            <a:off x="22754" y="145292"/>
            <a:ext cx="6831705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>
                <a:solidFill>
                  <a:srgbClr val="000000"/>
                </a:solidFill>
              </a:rPr>
              <a:t>Job Quiz Results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98150B4-8FB4-2C3B-BC78-5C8FFB2F1A35}"/>
              </a:ext>
            </a:extLst>
          </p:cNvPr>
          <p:cNvGrpSpPr/>
          <p:nvPr/>
        </p:nvGrpSpPr>
        <p:grpSpPr>
          <a:xfrm>
            <a:off x="4588914" y="655790"/>
            <a:ext cx="2051271" cy="2480657"/>
            <a:chOff x="4545644" y="2754711"/>
            <a:chExt cx="2051271" cy="248065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5696053-C1B8-7900-DF30-883CFE7382AF}"/>
                </a:ext>
              </a:extLst>
            </p:cNvPr>
            <p:cNvSpPr/>
            <p:nvPr/>
          </p:nvSpPr>
          <p:spPr>
            <a:xfrm>
              <a:off x="4552756" y="2754711"/>
              <a:ext cx="2044159" cy="46560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/>
                <a:t>3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93B6181-6F16-EB12-0CA1-49C73617885C}"/>
                </a:ext>
              </a:extLst>
            </p:cNvPr>
            <p:cNvSpPr/>
            <p:nvPr/>
          </p:nvSpPr>
          <p:spPr>
            <a:xfrm>
              <a:off x="4549599" y="3231249"/>
              <a:ext cx="2044159" cy="200411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907FC5A6-04BD-238B-60A9-A406E5947F86}"/>
                </a:ext>
              </a:extLst>
            </p:cNvPr>
            <p:cNvSpPr txBox="1"/>
            <p:nvPr/>
          </p:nvSpPr>
          <p:spPr>
            <a:xfrm>
              <a:off x="4545644" y="3241257"/>
              <a:ext cx="15157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Job sector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C711ADF-98AC-24E3-A1D2-1BA9E042AB1A}"/>
                </a:ext>
              </a:extLst>
            </p:cNvPr>
            <p:cNvSpPr/>
            <p:nvPr/>
          </p:nvSpPr>
          <p:spPr>
            <a:xfrm>
              <a:off x="5859624" y="4683967"/>
              <a:ext cx="628262" cy="4452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     %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0E259AE-80E8-654C-B6BF-1888C888B193}"/>
              </a:ext>
            </a:extLst>
          </p:cNvPr>
          <p:cNvGrpSpPr/>
          <p:nvPr/>
        </p:nvGrpSpPr>
        <p:grpSpPr>
          <a:xfrm>
            <a:off x="2428188" y="655790"/>
            <a:ext cx="2048114" cy="2480657"/>
            <a:chOff x="4545644" y="2754711"/>
            <a:chExt cx="2048114" cy="2480657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DED6128-B0EC-8EDF-FC75-B0E5F6323931}"/>
                </a:ext>
              </a:extLst>
            </p:cNvPr>
            <p:cNvSpPr/>
            <p:nvPr/>
          </p:nvSpPr>
          <p:spPr>
            <a:xfrm>
              <a:off x="4549599" y="2754711"/>
              <a:ext cx="2044159" cy="46560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/>
                <a:t>2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B2CD7589-D208-ADC4-0F30-4AE1ACE62A3A}"/>
                </a:ext>
              </a:extLst>
            </p:cNvPr>
            <p:cNvSpPr/>
            <p:nvPr/>
          </p:nvSpPr>
          <p:spPr>
            <a:xfrm>
              <a:off x="4549599" y="3231249"/>
              <a:ext cx="2044159" cy="200411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9E9DD1B-C9FB-17FA-7DD0-B3B5353D2D91}"/>
                </a:ext>
              </a:extLst>
            </p:cNvPr>
            <p:cNvSpPr txBox="1"/>
            <p:nvPr/>
          </p:nvSpPr>
          <p:spPr>
            <a:xfrm>
              <a:off x="4545644" y="3241257"/>
              <a:ext cx="15157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Job sector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362CE97-8C54-09A8-3591-CCD7D30C42FF}"/>
                </a:ext>
              </a:extLst>
            </p:cNvPr>
            <p:cNvSpPr/>
            <p:nvPr/>
          </p:nvSpPr>
          <p:spPr>
            <a:xfrm>
              <a:off x="5859624" y="4683967"/>
              <a:ext cx="628262" cy="4452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     %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8256C2F-4E1C-10C3-D6F9-D29D4C07C7E2}"/>
              </a:ext>
            </a:extLst>
          </p:cNvPr>
          <p:cNvGrpSpPr/>
          <p:nvPr/>
        </p:nvGrpSpPr>
        <p:grpSpPr>
          <a:xfrm>
            <a:off x="256395" y="645649"/>
            <a:ext cx="2048114" cy="2480657"/>
            <a:chOff x="4545644" y="2754711"/>
            <a:chExt cx="2048114" cy="2480657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8B42DC1-A35C-6B85-07DC-00077E2498D4}"/>
                </a:ext>
              </a:extLst>
            </p:cNvPr>
            <p:cNvSpPr/>
            <p:nvPr/>
          </p:nvSpPr>
          <p:spPr>
            <a:xfrm>
              <a:off x="4545645" y="2754711"/>
              <a:ext cx="2044160" cy="46560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/>
                <a:t>1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8BE1BC4-B6FF-E3B0-5AB7-29CBFE45719F}"/>
                </a:ext>
              </a:extLst>
            </p:cNvPr>
            <p:cNvSpPr/>
            <p:nvPr/>
          </p:nvSpPr>
          <p:spPr>
            <a:xfrm>
              <a:off x="4549599" y="3231249"/>
              <a:ext cx="2044159" cy="200411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87AC99CB-B159-5AD3-5512-BC0A96F28532}"/>
                </a:ext>
              </a:extLst>
            </p:cNvPr>
            <p:cNvSpPr txBox="1"/>
            <p:nvPr/>
          </p:nvSpPr>
          <p:spPr>
            <a:xfrm>
              <a:off x="4545644" y="3241257"/>
              <a:ext cx="15157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Job sector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FB202BB-B3C6-A984-1955-2746BC00DDC2}"/>
                </a:ext>
              </a:extLst>
            </p:cNvPr>
            <p:cNvSpPr/>
            <p:nvPr/>
          </p:nvSpPr>
          <p:spPr>
            <a:xfrm>
              <a:off x="5859624" y="4683967"/>
              <a:ext cx="628262" cy="4452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     %</a:t>
              </a:r>
            </a:p>
          </p:txBody>
        </p:sp>
      </p:grpSp>
      <p:grpSp>
        <p:nvGrpSpPr>
          <p:cNvPr id="58" name="Group 5">
            <a:extLst>
              <a:ext uri="{FF2B5EF4-FFF2-40B4-BE49-F238E27FC236}">
                <a16:creationId xmlns:a16="http://schemas.microsoft.com/office/drawing/2014/main" id="{6AB1E2E3-3D5C-9927-E8B1-CDD56A09ECD1}"/>
              </a:ext>
            </a:extLst>
          </p:cNvPr>
          <p:cNvGrpSpPr/>
          <p:nvPr/>
        </p:nvGrpSpPr>
        <p:grpSpPr>
          <a:xfrm>
            <a:off x="-14061" y="3220318"/>
            <a:ext cx="6870770" cy="382807"/>
            <a:chOff x="0" y="0"/>
            <a:chExt cx="2709333" cy="167224"/>
          </a:xfrm>
        </p:grpSpPr>
        <p:sp>
          <p:nvSpPr>
            <p:cNvPr id="59" name="Freeform 6">
              <a:extLst>
                <a:ext uri="{FF2B5EF4-FFF2-40B4-BE49-F238E27FC236}">
                  <a16:creationId xmlns:a16="http://schemas.microsoft.com/office/drawing/2014/main" id="{1D645ECC-5A35-3E4B-C62B-4843E46DB6D0}"/>
                </a:ext>
              </a:extLst>
            </p:cNvPr>
            <p:cNvSpPr/>
            <p:nvPr/>
          </p:nvSpPr>
          <p:spPr>
            <a:xfrm>
              <a:off x="0" y="0"/>
              <a:ext cx="2709333" cy="167224"/>
            </a:xfrm>
            <a:custGeom>
              <a:avLst/>
              <a:gdLst/>
              <a:ahLst/>
              <a:cxnLst/>
              <a:rect l="l" t="t" r="r" b="b"/>
              <a:pathLst>
                <a:path w="2709333" h="167224">
                  <a:moveTo>
                    <a:pt x="0" y="0"/>
                  </a:moveTo>
                  <a:lnTo>
                    <a:pt x="2709333" y="0"/>
                  </a:lnTo>
                  <a:lnTo>
                    <a:pt x="2709333" y="167224"/>
                  </a:lnTo>
                  <a:lnTo>
                    <a:pt x="0" y="167224"/>
                  </a:lnTo>
                  <a:close/>
                </a:path>
              </a:pathLst>
            </a:custGeom>
            <a:solidFill>
              <a:srgbClr val="48C2A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TextBox 7">
              <a:extLst>
                <a:ext uri="{FF2B5EF4-FFF2-40B4-BE49-F238E27FC236}">
                  <a16:creationId xmlns:a16="http://schemas.microsoft.com/office/drawing/2014/main" id="{49210F2F-C757-93D0-D484-5A822626BBC6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61" name="TextBox 47">
            <a:extLst>
              <a:ext uri="{FF2B5EF4-FFF2-40B4-BE49-F238E27FC236}">
                <a16:creationId xmlns:a16="http://schemas.microsoft.com/office/drawing/2014/main" id="{1CF4555B-DD95-A2E4-688F-BD9A32E7E833}"/>
              </a:ext>
            </a:extLst>
          </p:cNvPr>
          <p:cNvSpPr txBox="1"/>
          <p:nvPr/>
        </p:nvSpPr>
        <p:spPr>
          <a:xfrm>
            <a:off x="8693" y="3197254"/>
            <a:ext cx="6831705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>
                <a:solidFill>
                  <a:srgbClr val="000000"/>
                </a:solidFill>
              </a:rPr>
              <a:t>Researching Jobs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AF2D467-D58B-FA8D-3DC2-6B89F36B9882}"/>
              </a:ext>
            </a:extLst>
          </p:cNvPr>
          <p:cNvSpPr txBox="1"/>
          <p:nvPr/>
        </p:nvSpPr>
        <p:spPr>
          <a:xfrm>
            <a:off x="213428" y="3862968"/>
            <a:ext cx="313111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Name of job_______________________</a:t>
            </a:r>
          </a:p>
          <a:p>
            <a:endParaRPr lang="en-GB" sz="1400" dirty="0"/>
          </a:p>
          <a:p>
            <a:r>
              <a:rPr lang="en-GB" sz="1400" dirty="0"/>
              <a:t>Pay______________________________</a:t>
            </a:r>
          </a:p>
          <a:p>
            <a:endParaRPr lang="en-GB" sz="1400" dirty="0"/>
          </a:p>
          <a:p>
            <a:r>
              <a:rPr lang="en-GB" sz="1400" dirty="0"/>
              <a:t>Grow by _________________________</a:t>
            </a:r>
          </a:p>
          <a:p>
            <a:endParaRPr lang="en-GB" sz="1400" dirty="0"/>
          </a:p>
          <a:p>
            <a:r>
              <a:rPr lang="en-GB" sz="1400" dirty="0"/>
              <a:t>Pathway 1:________________________</a:t>
            </a:r>
          </a:p>
          <a:p>
            <a:endParaRPr lang="en-GB" sz="1400" dirty="0"/>
          </a:p>
          <a:p>
            <a:r>
              <a:rPr lang="en-GB" sz="1400" dirty="0"/>
              <a:t>Pathway 2:________________________</a:t>
            </a:r>
          </a:p>
          <a:p>
            <a:endParaRPr lang="en-GB" sz="1400" dirty="0"/>
          </a:p>
          <a:p>
            <a:r>
              <a:rPr lang="en-GB" sz="1400" dirty="0"/>
              <a:t>Other information:_________________</a:t>
            </a:r>
          </a:p>
          <a:p>
            <a:endParaRPr lang="en-GB" sz="1400" dirty="0"/>
          </a:p>
          <a:p>
            <a:r>
              <a:rPr lang="en-GB" sz="1400" dirty="0"/>
              <a:t>_________________________________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249130D-B0D7-FC47-DA11-A480703C392C}"/>
              </a:ext>
            </a:extLst>
          </p:cNvPr>
          <p:cNvSpPr/>
          <p:nvPr/>
        </p:nvSpPr>
        <p:spPr>
          <a:xfrm>
            <a:off x="3470896" y="3712841"/>
            <a:ext cx="3217492" cy="3057380"/>
          </a:xfrm>
          <a:prstGeom prst="rect">
            <a:avLst/>
          </a:prstGeom>
          <a:noFill/>
          <a:ln w="38100">
            <a:solidFill>
              <a:srgbClr val="50BD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150FBB7-4C0F-ED76-F1DE-0B1A4974B1A0}"/>
              </a:ext>
            </a:extLst>
          </p:cNvPr>
          <p:cNvSpPr txBox="1"/>
          <p:nvPr/>
        </p:nvSpPr>
        <p:spPr>
          <a:xfrm>
            <a:off x="3514083" y="3849148"/>
            <a:ext cx="313111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Name of job_______________________</a:t>
            </a:r>
          </a:p>
          <a:p>
            <a:endParaRPr lang="en-GB" sz="1400" dirty="0"/>
          </a:p>
          <a:p>
            <a:r>
              <a:rPr lang="en-GB" sz="1400" dirty="0"/>
              <a:t>Pay______________________________</a:t>
            </a:r>
          </a:p>
          <a:p>
            <a:endParaRPr lang="en-GB" sz="1400" dirty="0"/>
          </a:p>
          <a:p>
            <a:r>
              <a:rPr lang="en-GB" sz="1400" dirty="0"/>
              <a:t>Grow by _________________________</a:t>
            </a:r>
          </a:p>
          <a:p>
            <a:endParaRPr lang="en-GB" sz="1400" dirty="0"/>
          </a:p>
          <a:p>
            <a:r>
              <a:rPr lang="en-GB" sz="1400" dirty="0"/>
              <a:t>Pathway 1:________________________</a:t>
            </a:r>
          </a:p>
          <a:p>
            <a:endParaRPr lang="en-GB" sz="1400" dirty="0"/>
          </a:p>
          <a:p>
            <a:r>
              <a:rPr lang="en-GB" sz="1400" dirty="0"/>
              <a:t>Pathway 2:________________________</a:t>
            </a:r>
          </a:p>
          <a:p>
            <a:endParaRPr lang="en-GB" sz="1400" dirty="0"/>
          </a:p>
          <a:p>
            <a:r>
              <a:rPr lang="en-GB" sz="1400" dirty="0"/>
              <a:t>Other information:_________________</a:t>
            </a:r>
          </a:p>
          <a:p>
            <a:endParaRPr lang="en-GB" sz="1400" dirty="0"/>
          </a:p>
          <a:p>
            <a:r>
              <a:rPr lang="en-GB" sz="1400" dirty="0"/>
              <a:t>_________________________________</a:t>
            </a:r>
          </a:p>
        </p:txBody>
      </p:sp>
      <p:grpSp>
        <p:nvGrpSpPr>
          <p:cNvPr id="3" name="Group 5">
            <a:extLst>
              <a:ext uri="{FF2B5EF4-FFF2-40B4-BE49-F238E27FC236}">
                <a16:creationId xmlns:a16="http://schemas.microsoft.com/office/drawing/2014/main" id="{5536D271-3CEB-0320-E98C-BBE363FC90CE}"/>
              </a:ext>
            </a:extLst>
          </p:cNvPr>
          <p:cNvGrpSpPr/>
          <p:nvPr/>
        </p:nvGrpSpPr>
        <p:grpSpPr>
          <a:xfrm>
            <a:off x="1834" y="6915439"/>
            <a:ext cx="6870770" cy="382807"/>
            <a:chOff x="0" y="0"/>
            <a:chExt cx="2709333" cy="167224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C876059-F12A-B705-E6D5-0BB152DC40D3}"/>
                </a:ext>
              </a:extLst>
            </p:cNvPr>
            <p:cNvSpPr/>
            <p:nvPr/>
          </p:nvSpPr>
          <p:spPr>
            <a:xfrm>
              <a:off x="0" y="0"/>
              <a:ext cx="2709333" cy="167224"/>
            </a:xfrm>
            <a:custGeom>
              <a:avLst/>
              <a:gdLst/>
              <a:ahLst/>
              <a:cxnLst/>
              <a:rect l="l" t="t" r="r" b="b"/>
              <a:pathLst>
                <a:path w="2709333" h="167224">
                  <a:moveTo>
                    <a:pt x="0" y="0"/>
                  </a:moveTo>
                  <a:lnTo>
                    <a:pt x="2709333" y="0"/>
                  </a:lnTo>
                  <a:lnTo>
                    <a:pt x="2709333" y="167224"/>
                  </a:lnTo>
                  <a:lnTo>
                    <a:pt x="0" y="167224"/>
                  </a:lnTo>
                  <a:close/>
                </a:path>
              </a:pathLst>
            </a:custGeom>
            <a:solidFill>
              <a:srgbClr val="48C2A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TextBox 7">
              <a:extLst>
                <a:ext uri="{FF2B5EF4-FFF2-40B4-BE49-F238E27FC236}">
                  <a16:creationId xmlns:a16="http://schemas.microsoft.com/office/drawing/2014/main" id="{D556CC80-5BD5-C8D8-C9D4-005480E40EB4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7" name="TextBox 47">
            <a:extLst>
              <a:ext uri="{FF2B5EF4-FFF2-40B4-BE49-F238E27FC236}">
                <a16:creationId xmlns:a16="http://schemas.microsoft.com/office/drawing/2014/main" id="{82F02231-BB23-B5EB-86E9-A21414D87618}"/>
              </a:ext>
            </a:extLst>
          </p:cNvPr>
          <p:cNvSpPr txBox="1"/>
          <p:nvPr/>
        </p:nvSpPr>
        <p:spPr>
          <a:xfrm>
            <a:off x="24588" y="6892375"/>
            <a:ext cx="6831705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>
                <a:solidFill>
                  <a:srgbClr val="000000"/>
                </a:solidFill>
              </a:rPr>
              <a:t>Pathways at 16 – which are you thinking of doing?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88376C1-8A25-CF20-7968-96D00DD12DE3}"/>
              </a:ext>
            </a:extLst>
          </p:cNvPr>
          <p:cNvSpPr/>
          <p:nvPr/>
        </p:nvSpPr>
        <p:spPr>
          <a:xfrm>
            <a:off x="213428" y="7475532"/>
            <a:ext cx="1859262" cy="48035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Academic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82A1FE0-DA50-D57D-C3C4-7FD567D874A1}"/>
              </a:ext>
            </a:extLst>
          </p:cNvPr>
          <p:cNvSpPr/>
          <p:nvPr/>
        </p:nvSpPr>
        <p:spPr>
          <a:xfrm>
            <a:off x="2221120" y="7475532"/>
            <a:ext cx="2367794" cy="4803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Vocational/Technical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101A96C-F407-7710-F7D8-3C3219CCEEF8}"/>
              </a:ext>
            </a:extLst>
          </p:cNvPr>
          <p:cNvSpPr/>
          <p:nvPr/>
        </p:nvSpPr>
        <p:spPr>
          <a:xfrm>
            <a:off x="4737344" y="7485673"/>
            <a:ext cx="1859262" cy="48035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Apprenticeship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E63D374-D36F-B465-F63B-B6DA81F1FAAA}"/>
              </a:ext>
            </a:extLst>
          </p:cNvPr>
          <p:cNvSpPr/>
          <p:nvPr/>
        </p:nvSpPr>
        <p:spPr>
          <a:xfrm>
            <a:off x="221405" y="8115775"/>
            <a:ext cx="1859262" cy="791142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C8D44AD-61D5-0B25-E1C3-87480D2C9379}"/>
              </a:ext>
            </a:extLst>
          </p:cNvPr>
          <p:cNvSpPr/>
          <p:nvPr/>
        </p:nvSpPr>
        <p:spPr>
          <a:xfrm>
            <a:off x="2221120" y="8094881"/>
            <a:ext cx="2374906" cy="791142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CC1863F-3B87-9978-B4A7-87EDFB4976E6}"/>
              </a:ext>
            </a:extLst>
          </p:cNvPr>
          <p:cNvSpPr/>
          <p:nvPr/>
        </p:nvSpPr>
        <p:spPr>
          <a:xfrm>
            <a:off x="4737344" y="8091456"/>
            <a:ext cx="1859262" cy="791142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1432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D52881-65A9-28A3-7FBE-330F42267A41}"/>
              </a:ext>
            </a:extLst>
          </p:cNvPr>
          <p:cNvSpPr/>
          <p:nvPr/>
        </p:nvSpPr>
        <p:spPr>
          <a:xfrm>
            <a:off x="0" y="-3420"/>
            <a:ext cx="6874311" cy="914399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88C08F-CCB4-9056-5785-7265C5F00EEF}"/>
              </a:ext>
            </a:extLst>
          </p:cNvPr>
          <p:cNvSpPr/>
          <p:nvPr/>
        </p:nvSpPr>
        <p:spPr>
          <a:xfrm>
            <a:off x="105043" y="160004"/>
            <a:ext cx="6654242" cy="88239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B890691-C6EA-BED2-3F6B-E956AB85BD08}"/>
              </a:ext>
            </a:extLst>
          </p:cNvPr>
          <p:cNvSpPr txBox="1"/>
          <p:nvPr/>
        </p:nvSpPr>
        <p:spPr>
          <a:xfrm>
            <a:off x="276864" y="4275387"/>
            <a:ext cx="194273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Put them in order of your preference – add 1, 2 3.</a:t>
            </a:r>
          </a:p>
          <a:p>
            <a:endParaRPr lang="en-GB" dirty="0"/>
          </a:p>
          <a:p>
            <a:r>
              <a:rPr lang="en-GB" sz="1600" dirty="0"/>
              <a:t>6</a:t>
            </a:r>
            <a:r>
              <a:rPr lang="en-GB" sz="1600" baseline="30000" dirty="0"/>
              <a:t>th</a:t>
            </a:r>
            <a:r>
              <a:rPr lang="en-GB" sz="1600" dirty="0"/>
              <a:t> Form</a:t>
            </a:r>
          </a:p>
          <a:p>
            <a:endParaRPr lang="en-GB" sz="1600" dirty="0"/>
          </a:p>
          <a:p>
            <a:r>
              <a:rPr lang="en-GB" sz="1600" dirty="0"/>
              <a:t>College</a:t>
            </a:r>
          </a:p>
          <a:p>
            <a:endParaRPr lang="en-GB" sz="1600" dirty="0"/>
          </a:p>
          <a:p>
            <a:r>
              <a:rPr lang="en-GB" sz="1600" dirty="0"/>
              <a:t>Apprenticeship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9" name="TextBox 7">
            <a:extLst>
              <a:ext uri="{FF2B5EF4-FFF2-40B4-BE49-F238E27FC236}">
                <a16:creationId xmlns:a16="http://schemas.microsoft.com/office/drawing/2014/main" id="{E035C74C-3743-3FE1-499E-92DF33BA2890}"/>
              </a:ext>
            </a:extLst>
          </p:cNvPr>
          <p:cNvSpPr txBox="1"/>
          <p:nvPr/>
        </p:nvSpPr>
        <p:spPr>
          <a:xfrm>
            <a:off x="168711" y="148980"/>
            <a:ext cx="2057400" cy="19914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41CF02-324A-E7C7-229B-5756638D0A9C}"/>
              </a:ext>
            </a:extLst>
          </p:cNvPr>
          <p:cNvSpPr/>
          <p:nvPr/>
        </p:nvSpPr>
        <p:spPr>
          <a:xfrm>
            <a:off x="280255" y="3739365"/>
            <a:ext cx="2022775" cy="465607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After Y11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54105E4-BB1A-61E0-4E82-24D13B56072C}"/>
              </a:ext>
            </a:extLst>
          </p:cNvPr>
          <p:cNvSpPr/>
          <p:nvPr/>
        </p:nvSpPr>
        <p:spPr>
          <a:xfrm>
            <a:off x="276865" y="4203649"/>
            <a:ext cx="2021187" cy="240564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1CF40F-7B7A-2648-D826-92701BB16A49}"/>
              </a:ext>
            </a:extLst>
          </p:cNvPr>
          <p:cNvSpPr/>
          <p:nvPr/>
        </p:nvSpPr>
        <p:spPr>
          <a:xfrm>
            <a:off x="2455430" y="3738043"/>
            <a:ext cx="2054405" cy="465607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After Y13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162CFC-52EF-5C5C-1D6F-489354683984}"/>
              </a:ext>
            </a:extLst>
          </p:cNvPr>
          <p:cNvSpPr/>
          <p:nvPr/>
        </p:nvSpPr>
        <p:spPr>
          <a:xfrm>
            <a:off x="2455431" y="4196020"/>
            <a:ext cx="2054405" cy="241327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A642EE-4C1F-9EA5-4F13-D88B1E1FFFE8}"/>
              </a:ext>
            </a:extLst>
          </p:cNvPr>
          <p:cNvSpPr/>
          <p:nvPr/>
        </p:nvSpPr>
        <p:spPr>
          <a:xfrm>
            <a:off x="4662235" y="3727502"/>
            <a:ext cx="1990806" cy="48512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Job ideas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1F01C5-8486-AF08-2683-552E957D0BAD}"/>
              </a:ext>
            </a:extLst>
          </p:cNvPr>
          <p:cNvSpPr/>
          <p:nvPr/>
        </p:nvSpPr>
        <p:spPr>
          <a:xfrm>
            <a:off x="4667215" y="4224815"/>
            <a:ext cx="1981940" cy="238447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5">
            <a:extLst>
              <a:ext uri="{FF2B5EF4-FFF2-40B4-BE49-F238E27FC236}">
                <a16:creationId xmlns:a16="http://schemas.microsoft.com/office/drawing/2014/main" id="{A575A0FE-4858-0870-3353-A4DDADD8A2F1}"/>
              </a:ext>
            </a:extLst>
          </p:cNvPr>
          <p:cNvGrpSpPr/>
          <p:nvPr/>
        </p:nvGrpSpPr>
        <p:grpSpPr>
          <a:xfrm>
            <a:off x="-3956" y="6749976"/>
            <a:ext cx="6901941" cy="382807"/>
            <a:chOff x="0" y="0"/>
            <a:chExt cx="2709333" cy="167224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67AC59C-FDA8-13C6-2B7A-B3E0A137024E}"/>
                </a:ext>
              </a:extLst>
            </p:cNvPr>
            <p:cNvSpPr/>
            <p:nvPr/>
          </p:nvSpPr>
          <p:spPr>
            <a:xfrm>
              <a:off x="0" y="0"/>
              <a:ext cx="2709333" cy="167224"/>
            </a:xfrm>
            <a:custGeom>
              <a:avLst/>
              <a:gdLst/>
              <a:ahLst/>
              <a:cxnLst/>
              <a:rect l="l" t="t" r="r" b="b"/>
              <a:pathLst>
                <a:path w="2709333" h="167224">
                  <a:moveTo>
                    <a:pt x="0" y="0"/>
                  </a:moveTo>
                  <a:lnTo>
                    <a:pt x="2709333" y="0"/>
                  </a:lnTo>
                  <a:lnTo>
                    <a:pt x="2709333" y="167224"/>
                  </a:lnTo>
                  <a:lnTo>
                    <a:pt x="0" y="167224"/>
                  </a:lnTo>
                  <a:close/>
                </a:path>
              </a:pathLst>
            </a:custGeom>
            <a:solidFill>
              <a:srgbClr val="48C2A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7">
              <a:extLst>
                <a:ext uri="{FF2B5EF4-FFF2-40B4-BE49-F238E27FC236}">
                  <a16:creationId xmlns:a16="http://schemas.microsoft.com/office/drawing/2014/main" id="{69B9A755-62DF-D6B8-47D4-16AC9F28725F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7" name="TextBox 47">
            <a:extLst>
              <a:ext uri="{FF2B5EF4-FFF2-40B4-BE49-F238E27FC236}">
                <a16:creationId xmlns:a16="http://schemas.microsoft.com/office/drawing/2014/main" id="{E96B72F3-33CA-1423-B273-3C8C5D198B12}"/>
              </a:ext>
            </a:extLst>
          </p:cNvPr>
          <p:cNvSpPr txBox="1"/>
          <p:nvPr/>
        </p:nvSpPr>
        <p:spPr>
          <a:xfrm>
            <a:off x="-62074" y="6749976"/>
            <a:ext cx="6831705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>
                <a:solidFill>
                  <a:srgbClr val="000000"/>
                </a:solidFill>
              </a:rPr>
              <a:t>Agreed actions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622C84-F067-1E0D-FDDC-A156A8874DC9}"/>
              </a:ext>
            </a:extLst>
          </p:cNvPr>
          <p:cNvSpPr txBox="1"/>
          <p:nvPr/>
        </p:nvSpPr>
        <p:spPr>
          <a:xfrm>
            <a:off x="225525" y="7283750"/>
            <a:ext cx="64069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Action:                                                             By when:</a:t>
            </a:r>
          </a:p>
          <a:p>
            <a:endParaRPr lang="en-GB" dirty="0"/>
          </a:p>
          <a:p>
            <a:r>
              <a:rPr lang="en-GB" dirty="0"/>
              <a:t>Action:                                                             By when:</a:t>
            </a:r>
          </a:p>
        </p:txBody>
      </p:sp>
      <p:sp>
        <p:nvSpPr>
          <p:cNvPr id="36" name="TextBox 47">
            <a:extLst>
              <a:ext uri="{FF2B5EF4-FFF2-40B4-BE49-F238E27FC236}">
                <a16:creationId xmlns:a16="http://schemas.microsoft.com/office/drawing/2014/main" id="{9E8838AF-1A46-81CB-6471-6C69C7904D72}"/>
              </a:ext>
            </a:extLst>
          </p:cNvPr>
          <p:cNvSpPr txBox="1"/>
          <p:nvPr/>
        </p:nvSpPr>
        <p:spPr>
          <a:xfrm>
            <a:off x="-16313" y="8633305"/>
            <a:ext cx="6901941" cy="37311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>
                <a:solidFill>
                  <a:srgbClr val="000000"/>
                </a:solidFill>
              </a:rPr>
              <a:t>Your full report will be in your Career Tools – careerpilot.org.uk</a:t>
            </a:r>
          </a:p>
        </p:txBody>
      </p:sp>
      <p:grpSp>
        <p:nvGrpSpPr>
          <p:cNvPr id="3" name="Group 5">
            <a:extLst>
              <a:ext uri="{FF2B5EF4-FFF2-40B4-BE49-F238E27FC236}">
                <a16:creationId xmlns:a16="http://schemas.microsoft.com/office/drawing/2014/main" id="{46EAF43C-D8D6-9AF5-7E48-36B325CFCFB8}"/>
              </a:ext>
            </a:extLst>
          </p:cNvPr>
          <p:cNvGrpSpPr/>
          <p:nvPr/>
        </p:nvGrpSpPr>
        <p:grpSpPr>
          <a:xfrm>
            <a:off x="-21972" y="3332434"/>
            <a:ext cx="6901941" cy="382807"/>
            <a:chOff x="0" y="0"/>
            <a:chExt cx="2709333" cy="167224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11D285B-1A67-DF61-092D-11DD26ACF02E}"/>
                </a:ext>
              </a:extLst>
            </p:cNvPr>
            <p:cNvSpPr/>
            <p:nvPr/>
          </p:nvSpPr>
          <p:spPr>
            <a:xfrm>
              <a:off x="0" y="0"/>
              <a:ext cx="2709333" cy="167224"/>
            </a:xfrm>
            <a:custGeom>
              <a:avLst/>
              <a:gdLst/>
              <a:ahLst/>
              <a:cxnLst/>
              <a:rect l="l" t="t" r="r" b="b"/>
              <a:pathLst>
                <a:path w="2709333" h="167224">
                  <a:moveTo>
                    <a:pt x="0" y="0"/>
                  </a:moveTo>
                  <a:lnTo>
                    <a:pt x="2709333" y="0"/>
                  </a:lnTo>
                  <a:lnTo>
                    <a:pt x="2709333" y="167224"/>
                  </a:lnTo>
                  <a:lnTo>
                    <a:pt x="0" y="167224"/>
                  </a:lnTo>
                  <a:close/>
                </a:path>
              </a:pathLst>
            </a:custGeom>
            <a:solidFill>
              <a:srgbClr val="48C2AC"/>
            </a:solidFill>
          </p:spPr>
          <p:txBody>
            <a:bodyPr/>
            <a:lstStyle/>
            <a:p>
              <a:pPr algn="ctr"/>
              <a:r>
                <a:rPr lang="en-GB" b="1" dirty="0"/>
                <a:t>What ideas do you have?  Date ________________</a:t>
              </a:r>
            </a:p>
          </p:txBody>
        </p:sp>
        <p:sp>
          <p:nvSpPr>
            <p:cNvPr id="19" name="TextBox 7">
              <a:extLst>
                <a:ext uri="{FF2B5EF4-FFF2-40B4-BE49-F238E27FC236}">
                  <a16:creationId xmlns:a16="http://schemas.microsoft.com/office/drawing/2014/main" id="{A3B480AB-9DD8-1DDD-73C6-83213D99BB33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976C6C8F-16E5-E9E5-8CA5-92AF20D6F0A2}"/>
              </a:ext>
            </a:extLst>
          </p:cNvPr>
          <p:cNvSpPr/>
          <p:nvPr/>
        </p:nvSpPr>
        <p:spPr>
          <a:xfrm>
            <a:off x="1830360" y="5462920"/>
            <a:ext cx="306133" cy="2963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99D3F86-6CB0-AB4A-90A6-052FA445B4D7}"/>
              </a:ext>
            </a:extLst>
          </p:cNvPr>
          <p:cNvSpPr/>
          <p:nvPr/>
        </p:nvSpPr>
        <p:spPr>
          <a:xfrm>
            <a:off x="1830360" y="5976840"/>
            <a:ext cx="315798" cy="34721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93BEDFC-024C-2962-A7A0-8314A86D4C34}"/>
              </a:ext>
            </a:extLst>
          </p:cNvPr>
          <p:cNvSpPr/>
          <p:nvPr/>
        </p:nvSpPr>
        <p:spPr>
          <a:xfrm>
            <a:off x="1820451" y="4900995"/>
            <a:ext cx="315799" cy="3407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82B0F06-B5CA-12AE-1CAA-771B506C9162}"/>
              </a:ext>
            </a:extLst>
          </p:cNvPr>
          <p:cNvSpPr txBox="1"/>
          <p:nvPr/>
        </p:nvSpPr>
        <p:spPr>
          <a:xfrm>
            <a:off x="2496877" y="4234060"/>
            <a:ext cx="194273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Click on any you are already thinking of:</a:t>
            </a:r>
          </a:p>
          <a:p>
            <a:endParaRPr lang="en-GB" dirty="0"/>
          </a:p>
          <a:p>
            <a:r>
              <a:rPr lang="en-GB" sz="1400" dirty="0"/>
              <a:t>University</a:t>
            </a:r>
          </a:p>
          <a:p>
            <a:endParaRPr lang="en-GB" sz="1400" dirty="0"/>
          </a:p>
          <a:p>
            <a:r>
              <a:rPr lang="en-GB" sz="1400" dirty="0"/>
              <a:t>College </a:t>
            </a:r>
          </a:p>
          <a:p>
            <a:endParaRPr lang="en-GB" sz="1400" dirty="0"/>
          </a:p>
          <a:p>
            <a:r>
              <a:rPr lang="en-GB" sz="1400" dirty="0"/>
              <a:t>Apprenticeship</a:t>
            </a:r>
          </a:p>
          <a:p>
            <a:endParaRPr lang="en-GB" sz="1400" dirty="0"/>
          </a:p>
          <a:p>
            <a:r>
              <a:rPr lang="en-GB" sz="1400" dirty="0"/>
              <a:t>Work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4D45CDA-9FE3-98D1-F78B-950F3C2A4CAF}"/>
              </a:ext>
            </a:extLst>
          </p:cNvPr>
          <p:cNvSpPr/>
          <p:nvPr/>
        </p:nvSpPr>
        <p:spPr>
          <a:xfrm>
            <a:off x="2489515" y="4183215"/>
            <a:ext cx="2021187" cy="24056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A4EA55C-B3B9-CBE0-7CBE-82FBA1CE8C39}"/>
              </a:ext>
            </a:extLst>
          </p:cNvPr>
          <p:cNvSpPr/>
          <p:nvPr/>
        </p:nvSpPr>
        <p:spPr>
          <a:xfrm>
            <a:off x="4021466" y="5318105"/>
            <a:ext cx="337342" cy="31675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DC77C8E-A201-CE21-8AED-167CE6FC9709}"/>
              </a:ext>
            </a:extLst>
          </p:cNvPr>
          <p:cNvSpPr/>
          <p:nvPr/>
        </p:nvSpPr>
        <p:spPr>
          <a:xfrm>
            <a:off x="4021920" y="5732812"/>
            <a:ext cx="336887" cy="31675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562C7CC-62D5-17AE-C427-58C39F3171E5}"/>
              </a:ext>
            </a:extLst>
          </p:cNvPr>
          <p:cNvSpPr/>
          <p:nvPr/>
        </p:nvSpPr>
        <p:spPr>
          <a:xfrm>
            <a:off x="4021311" y="6179844"/>
            <a:ext cx="336886" cy="29631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4E24B17-17F1-0936-B54E-493DD3A2DE2A}"/>
              </a:ext>
            </a:extLst>
          </p:cNvPr>
          <p:cNvSpPr/>
          <p:nvPr/>
        </p:nvSpPr>
        <p:spPr>
          <a:xfrm>
            <a:off x="4021311" y="4898597"/>
            <a:ext cx="336886" cy="32155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334DE96-A923-6A0C-EA8F-9B68C91E3876}"/>
              </a:ext>
            </a:extLst>
          </p:cNvPr>
          <p:cNvSpPr txBox="1"/>
          <p:nvPr/>
        </p:nvSpPr>
        <p:spPr>
          <a:xfrm>
            <a:off x="4787110" y="4370374"/>
            <a:ext cx="18058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-----------------------</a:t>
            </a:r>
          </a:p>
          <a:p>
            <a:endParaRPr lang="en-GB" dirty="0"/>
          </a:p>
          <a:p>
            <a:r>
              <a:rPr lang="en-GB" dirty="0"/>
              <a:t>-----------------------</a:t>
            </a:r>
          </a:p>
          <a:p>
            <a:endParaRPr lang="en-GB" dirty="0"/>
          </a:p>
          <a:p>
            <a:r>
              <a:rPr lang="en-GB" dirty="0"/>
              <a:t>-----------------------</a:t>
            </a:r>
          </a:p>
          <a:p>
            <a:endParaRPr lang="en-GB" dirty="0"/>
          </a:p>
          <a:p>
            <a:r>
              <a:rPr lang="en-GB" dirty="0"/>
              <a:t>-----------------------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F80E8BDB-5F57-2D69-C0B4-69CAB673F78E}"/>
              </a:ext>
            </a:extLst>
          </p:cNvPr>
          <p:cNvGrpSpPr/>
          <p:nvPr/>
        </p:nvGrpSpPr>
        <p:grpSpPr>
          <a:xfrm>
            <a:off x="12357" y="66257"/>
            <a:ext cx="6858000" cy="382807"/>
            <a:chOff x="0" y="0"/>
            <a:chExt cx="2709333" cy="16722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46FB1123-DF52-E39A-6F07-71524A09E29C}"/>
                </a:ext>
              </a:extLst>
            </p:cNvPr>
            <p:cNvSpPr/>
            <p:nvPr/>
          </p:nvSpPr>
          <p:spPr>
            <a:xfrm>
              <a:off x="0" y="0"/>
              <a:ext cx="2709333" cy="167224"/>
            </a:xfrm>
            <a:custGeom>
              <a:avLst/>
              <a:gdLst/>
              <a:ahLst/>
              <a:cxnLst/>
              <a:rect l="l" t="t" r="r" b="b"/>
              <a:pathLst>
                <a:path w="2709333" h="167224">
                  <a:moveTo>
                    <a:pt x="0" y="0"/>
                  </a:moveTo>
                  <a:lnTo>
                    <a:pt x="2709333" y="0"/>
                  </a:lnTo>
                  <a:lnTo>
                    <a:pt x="2709333" y="167224"/>
                  </a:lnTo>
                  <a:lnTo>
                    <a:pt x="0" y="167224"/>
                  </a:lnTo>
                  <a:close/>
                </a:path>
              </a:pathLst>
            </a:custGeom>
            <a:solidFill>
              <a:srgbClr val="48C2A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7">
              <a:extLst>
                <a:ext uri="{FF2B5EF4-FFF2-40B4-BE49-F238E27FC236}">
                  <a16:creationId xmlns:a16="http://schemas.microsoft.com/office/drawing/2014/main" id="{287DF88D-A032-EB87-99A3-486146CC0055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27" name="TextBox 47">
            <a:extLst>
              <a:ext uri="{FF2B5EF4-FFF2-40B4-BE49-F238E27FC236}">
                <a16:creationId xmlns:a16="http://schemas.microsoft.com/office/drawing/2014/main" id="{6BD3F80F-D8D7-5119-5CBD-E516BDF7C767}"/>
              </a:ext>
            </a:extLst>
          </p:cNvPr>
          <p:cNvSpPr txBox="1"/>
          <p:nvPr/>
        </p:nvSpPr>
        <p:spPr>
          <a:xfrm>
            <a:off x="12358" y="43193"/>
            <a:ext cx="6861954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>
                <a:solidFill>
                  <a:srgbClr val="000000"/>
                </a:solidFill>
              </a:rPr>
              <a:t>Where could you study?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FCA9C4-6353-A6F3-9069-9B94FDD1654D}"/>
              </a:ext>
            </a:extLst>
          </p:cNvPr>
          <p:cNvSpPr txBox="1"/>
          <p:nvPr/>
        </p:nvSpPr>
        <p:spPr>
          <a:xfrm>
            <a:off x="190453" y="509128"/>
            <a:ext cx="649883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Name of organisation:________________________________________________________________</a:t>
            </a:r>
          </a:p>
          <a:p>
            <a:endParaRPr lang="en-GB" sz="1200" dirty="0"/>
          </a:p>
          <a:p>
            <a:r>
              <a:rPr lang="en-GB" sz="1200" dirty="0"/>
              <a:t>What courses or training do they offer? </a:t>
            </a:r>
          </a:p>
          <a:p>
            <a:r>
              <a:rPr lang="en-GB" sz="1200" dirty="0"/>
              <a:t>__________________________________________________________________________________</a:t>
            </a:r>
          </a:p>
          <a:p>
            <a:endParaRPr lang="en-GB" sz="1200" dirty="0"/>
          </a:p>
          <a:p>
            <a:r>
              <a:rPr lang="en-GB" sz="1200" dirty="0"/>
              <a:t>__________________________________________________________________________________</a:t>
            </a:r>
          </a:p>
          <a:p>
            <a:endParaRPr lang="en-GB" sz="1200" dirty="0"/>
          </a:p>
          <a:p>
            <a:r>
              <a:rPr lang="en-GB" sz="1200" b="1" dirty="0"/>
              <a:t>Give each a rating - out of 5 how interesting is this route to you (1 least, 5 most)  </a:t>
            </a:r>
          </a:p>
          <a:p>
            <a:endParaRPr lang="en-GB" sz="1200" dirty="0"/>
          </a:p>
          <a:p>
            <a:r>
              <a:rPr lang="en-GB" sz="1200" dirty="0"/>
              <a:t>Name of organisation:________________________________________________________________</a:t>
            </a:r>
          </a:p>
          <a:p>
            <a:endParaRPr lang="en-GB" sz="1200" dirty="0"/>
          </a:p>
          <a:p>
            <a:r>
              <a:rPr lang="en-GB" sz="1200" dirty="0"/>
              <a:t>What courses or training do they offer? </a:t>
            </a:r>
          </a:p>
          <a:p>
            <a:r>
              <a:rPr lang="en-GB" sz="1200" dirty="0"/>
              <a:t>__________________________________________________________________________________</a:t>
            </a:r>
          </a:p>
          <a:p>
            <a:endParaRPr lang="en-GB" sz="1200" dirty="0"/>
          </a:p>
          <a:p>
            <a:r>
              <a:rPr lang="en-GB" sz="1200" dirty="0"/>
              <a:t>__________________________________________________________________________________</a:t>
            </a:r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58495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3158</TotalTime>
  <Words>321</Words>
  <Application>Microsoft Office PowerPoint</Application>
  <PresentationFormat>On-screen Show (4:3)</PresentationFormat>
  <Paragraphs>119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League Spartan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Lewis</dc:creator>
  <cp:lastModifiedBy>Sue Lewis</cp:lastModifiedBy>
  <cp:revision>22</cp:revision>
  <cp:lastPrinted>2024-09-17T09:15:22Z</cp:lastPrinted>
  <dcterms:created xsi:type="dcterms:W3CDTF">2023-07-14T13:55:41Z</dcterms:created>
  <dcterms:modified xsi:type="dcterms:W3CDTF">2025-09-16T11:12:23Z</dcterms:modified>
</cp:coreProperties>
</file>