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74" r:id="rId3"/>
    <p:sldId id="275" r:id="rId4"/>
    <p:sldId id="256" r:id="rId5"/>
    <p:sldId id="257" r:id="rId6"/>
    <p:sldId id="259" r:id="rId7"/>
    <p:sldId id="260" r:id="rId8"/>
    <p:sldId id="276" r:id="rId9"/>
  </p:sldIdLst>
  <p:sldSz cx="13433425" cy="7556500"/>
  <p:notesSz cx="6858000" cy="9144000"/>
  <p:embeddedFontLst>
    <p:embeddedFont>
      <p:font typeface="Carlito" panose="020B0604020202020204" charset="0"/>
      <p:regular r:id="rId10"/>
    </p:embeddedFont>
    <p:embeddedFont>
      <p:font typeface="Carlito Bold" panose="020B0604020202020204" charset="0"/>
      <p:regular r:id="rId11"/>
    </p:embeddedFont>
    <p:embeddedFont>
      <p:font typeface="Open Sans Bold" panose="020B0604020202020204" charset="0"/>
      <p:regular r:id="rId12"/>
    </p:embeddedFont>
    <p:embeddedFont>
      <p:font typeface="Open Sans Bold Bold" panose="020B0604020202020204" charset="0"/>
      <p:regular r:id="rId13"/>
    </p:embeddedFont>
    <p:embeddedFont>
      <p:font typeface="Open Sans Light" panose="020B03060305040202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5" d="100"/>
          <a:sy n="95" d="100"/>
        </p:scale>
        <p:origin x="786" y="102"/>
      </p:cViewPr>
      <p:guideLst>
        <p:guide orient="horz" pos="2160"/>
        <p:guide pos="361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1526" y="2130426"/>
            <a:ext cx="9763962" cy="1470025"/>
          </a:xfrm>
        </p:spPr>
        <p:txBody>
          <a:bodyPr/>
          <a:lstStyle/>
          <a:p>
            <a:r>
              <a:rPr lang="en-US"/>
              <a:t>Click to edit Master title style</a:t>
            </a:r>
          </a:p>
        </p:txBody>
      </p:sp>
      <p:sp>
        <p:nvSpPr>
          <p:cNvPr id="3" name="Subtitle 2"/>
          <p:cNvSpPr>
            <a:spLocks noGrp="1"/>
          </p:cNvSpPr>
          <p:nvPr>
            <p:ph type="subTitle" idx="1"/>
          </p:nvPr>
        </p:nvSpPr>
        <p:spPr>
          <a:xfrm>
            <a:off x="1723052" y="3886200"/>
            <a:ext cx="8040910" cy="1752600"/>
          </a:xfrm>
        </p:spPr>
        <p:txBody>
          <a:bodyPr/>
          <a:lstStyle>
            <a:lvl1pPr marL="0" indent="0" algn="ctr">
              <a:buNone/>
              <a:defRPr>
                <a:solidFill>
                  <a:schemeClr val="tx1">
                    <a:tint val="75000"/>
                  </a:schemeClr>
                </a:solidFill>
              </a:defRPr>
            </a:lvl1pPr>
            <a:lvl2pPr marL="574335" indent="0" algn="ctr">
              <a:buNone/>
              <a:defRPr>
                <a:solidFill>
                  <a:schemeClr val="tx1">
                    <a:tint val="75000"/>
                  </a:schemeClr>
                </a:solidFill>
              </a:defRPr>
            </a:lvl2pPr>
            <a:lvl3pPr marL="1148669" indent="0" algn="ctr">
              <a:buNone/>
              <a:defRPr>
                <a:solidFill>
                  <a:schemeClr val="tx1">
                    <a:tint val="75000"/>
                  </a:schemeClr>
                </a:solidFill>
              </a:defRPr>
            </a:lvl3pPr>
            <a:lvl4pPr marL="1723004" indent="0" algn="ctr">
              <a:buNone/>
              <a:defRPr>
                <a:solidFill>
                  <a:schemeClr val="tx1">
                    <a:tint val="75000"/>
                  </a:schemeClr>
                </a:solidFill>
              </a:defRPr>
            </a:lvl4pPr>
            <a:lvl5pPr marL="2297339" indent="0" algn="ctr">
              <a:buNone/>
              <a:defRPr>
                <a:solidFill>
                  <a:schemeClr val="tx1">
                    <a:tint val="75000"/>
                  </a:schemeClr>
                </a:solidFill>
              </a:defRPr>
            </a:lvl5pPr>
            <a:lvl6pPr marL="2871673" indent="0" algn="ctr">
              <a:buNone/>
              <a:defRPr>
                <a:solidFill>
                  <a:schemeClr val="tx1">
                    <a:tint val="75000"/>
                  </a:schemeClr>
                </a:solidFill>
              </a:defRPr>
            </a:lvl6pPr>
            <a:lvl7pPr marL="3446008" indent="0" algn="ctr">
              <a:buNone/>
              <a:defRPr>
                <a:solidFill>
                  <a:schemeClr val="tx1">
                    <a:tint val="75000"/>
                  </a:schemeClr>
                </a:solidFill>
              </a:defRPr>
            </a:lvl7pPr>
            <a:lvl8pPr marL="4020342" indent="0" algn="ctr">
              <a:buNone/>
              <a:defRPr>
                <a:solidFill>
                  <a:schemeClr val="tx1">
                    <a:tint val="75000"/>
                  </a:schemeClr>
                </a:solidFill>
              </a:defRPr>
            </a:lvl8pPr>
            <a:lvl9pPr marL="45946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8085" y="274639"/>
            <a:ext cx="258457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4351" y="274639"/>
            <a:ext cx="756228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7395" y="4406901"/>
            <a:ext cx="9763962" cy="1362075"/>
          </a:xfrm>
        </p:spPr>
        <p:txBody>
          <a:bodyPr anchor="t"/>
          <a:lstStyle>
            <a:lvl1pPr algn="l">
              <a:defRPr sz="5025" b="1" cap="all"/>
            </a:lvl1pPr>
          </a:lstStyle>
          <a:p>
            <a:r>
              <a:rPr lang="en-US"/>
              <a:t>Click to edit Master title style</a:t>
            </a:r>
          </a:p>
        </p:txBody>
      </p:sp>
      <p:sp>
        <p:nvSpPr>
          <p:cNvPr id="3" name="Text Placeholder 2"/>
          <p:cNvSpPr>
            <a:spLocks noGrp="1"/>
          </p:cNvSpPr>
          <p:nvPr>
            <p:ph type="body" idx="1"/>
          </p:nvPr>
        </p:nvSpPr>
        <p:spPr>
          <a:xfrm>
            <a:off x="907395" y="2906714"/>
            <a:ext cx="9763962" cy="1500187"/>
          </a:xfrm>
        </p:spPr>
        <p:txBody>
          <a:bodyPr anchor="b"/>
          <a:lstStyle>
            <a:lvl1pPr marL="0" indent="0">
              <a:buNone/>
              <a:defRPr sz="2512">
                <a:solidFill>
                  <a:schemeClr val="tx1">
                    <a:tint val="75000"/>
                  </a:schemeClr>
                </a:solidFill>
              </a:defRPr>
            </a:lvl1pPr>
            <a:lvl2pPr marL="574335" indent="0">
              <a:buNone/>
              <a:defRPr sz="2261">
                <a:solidFill>
                  <a:schemeClr val="tx1">
                    <a:tint val="75000"/>
                  </a:schemeClr>
                </a:solidFill>
              </a:defRPr>
            </a:lvl2pPr>
            <a:lvl3pPr marL="1148669" indent="0">
              <a:buNone/>
              <a:defRPr sz="2010">
                <a:solidFill>
                  <a:schemeClr val="tx1">
                    <a:tint val="75000"/>
                  </a:schemeClr>
                </a:solidFill>
              </a:defRPr>
            </a:lvl3pPr>
            <a:lvl4pPr marL="1723004" indent="0">
              <a:buNone/>
              <a:defRPr sz="1759">
                <a:solidFill>
                  <a:schemeClr val="tx1">
                    <a:tint val="75000"/>
                  </a:schemeClr>
                </a:solidFill>
              </a:defRPr>
            </a:lvl4pPr>
            <a:lvl5pPr marL="2297339" indent="0">
              <a:buNone/>
              <a:defRPr sz="1759">
                <a:solidFill>
                  <a:schemeClr val="tx1">
                    <a:tint val="75000"/>
                  </a:schemeClr>
                </a:solidFill>
              </a:defRPr>
            </a:lvl5pPr>
            <a:lvl6pPr marL="2871673" indent="0">
              <a:buNone/>
              <a:defRPr sz="1759">
                <a:solidFill>
                  <a:schemeClr val="tx1">
                    <a:tint val="75000"/>
                  </a:schemeClr>
                </a:solidFill>
              </a:defRPr>
            </a:lvl6pPr>
            <a:lvl7pPr marL="3446008" indent="0">
              <a:buNone/>
              <a:defRPr sz="1759">
                <a:solidFill>
                  <a:schemeClr val="tx1">
                    <a:tint val="75000"/>
                  </a:schemeClr>
                </a:solidFill>
              </a:defRPr>
            </a:lvl7pPr>
            <a:lvl8pPr marL="4020342" indent="0">
              <a:buNone/>
              <a:defRPr sz="1759">
                <a:solidFill>
                  <a:schemeClr val="tx1">
                    <a:tint val="75000"/>
                  </a:schemeClr>
                </a:solidFill>
              </a:defRPr>
            </a:lvl8pPr>
            <a:lvl9pPr marL="4594677" indent="0">
              <a:buNone/>
              <a:defRPr sz="17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4351" y="1600201"/>
            <a:ext cx="5073431" cy="4525963"/>
          </a:xfrm>
        </p:spPr>
        <p:txBody>
          <a:bodyPr/>
          <a:lstStyle>
            <a:lvl1pPr>
              <a:defRPr sz="3517"/>
            </a:lvl1pPr>
            <a:lvl2pPr>
              <a:defRPr sz="3015"/>
            </a:lvl2pPr>
            <a:lvl3pPr>
              <a:defRPr sz="2512"/>
            </a:lvl3pPr>
            <a:lvl4pPr>
              <a:defRPr sz="2261"/>
            </a:lvl4pPr>
            <a:lvl5pPr>
              <a:defRPr sz="2261"/>
            </a:lvl5pPr>
            <a:lvl6pPr>
              <a:defRPr sz="2261"/>
            </a:lvl6pPr>
            <a:lvl7pPr>
              <a:defRPr sz="2261"/>
            </a:lvl7pPr>
            <a:lvl8pPr>
              <a:defRPr sz="2261"/>
            </a:lvl8pPr>
            <a:lvl9pPr>
              <a:defRPr sz="22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39232" y="1600201"/>
            <a:ext cx="5073431" cy="4525963"/>
          </a:xfrm>
        </p:spPr>
        <p:txBody>
          <a:bodyPr/>
          <a:lstStyle>
            <a:lvl1pPr>
              <a:defRPr sz="3517"/>
            </a:lvl1pPr>
            <a:lvl2pPr>
              <a:defRPr sz="3015"/>
            </a:lvl2pPr>
            <a:lvl3pPr>
              <a:defRPr sz="2512"/>
            </a:lvl3pPr>
            <a:lvl4pPr>
              <a:defRPr sz="2261"/>
            </a:lvl4pPr>
            <a:lvl5pPr>
              <a:defRPr sz="2261"/>
            </a:lvl5pPr>
            <a:lvl6pPr>
              <a:defRPr sz="2261"/>
            </a:lvl6pPr>
            <a:lvl7pPr>
              <a:defRPr sz="2261"/>
            </a:lvl7pPr>
            <a:lvl8pPr>
              <a:defRPr sz="2261"/>
            </a:lvl8pPr>
            <a:lvl9pPr>
              <a:defRPr sz="22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4351" y="1535113"/>
            <a:ext cx="5075426" cy="639762"/>
          </a:xfrm>
        </p:spPr>
        <p:txBody>
          <a:bodyPr anchor="b"/>
          <a:lstStyle>
            <a:lvl1pPr marL="0" indent="0">
              <a:buNone/>
              <a:defRPr sz="3015" b="1"/>
            </a:lvl1pPr>
            <a:lvl2pPr marL="574335" indent="0">
              <a:buNone/>
              <a:defRPr sz="2512" b="1"/>
            </a:lvl2pPr>
            <a:lvl3pPr marL="1148669" indent="0">
              <a:buNone/>
              <a:defRPr sz="2261" b="1"/>
            </a:lvl3pPr>
            <a:lvl4pPr marL="1723004" indent="0">
              <a:buNone/>
              <a:defRPr sz="2010" b="1"/>
            </a:lvl4pPr>
            <a:lvl5pPr marL="2297339" indent="0">
              <a:buNone/>
              <a:defRPr sz="2010" b="1"/>
            </a:lvl5pPr>
            <a:lvl6pPr marL="2871673" indent="0">
              <a:buNone/>
              <a:defRPr sz="2010" b="1"/>
            </a:lvl6pPr>
            <a:lvl7pPr marL="3446008" indent="0">
              <a:buNone/>
              <a:defRPr sz="2010" b="1"/>
            </a:lvl7pPr>
            <a:lvl8pPr marL="4020342" indent="0">
              <a:buNone/>
              <a:defRPr sz="2010" b="1"/>
            </a:lvl8pPr>
            <a:lvl9pPr marL="4594677" indent="0">
              <a:buNone/>
              <a:defRPr sz="2010" b="1"/>
            </a:lvl9pPr>
          </a:lstStyle>
          <a:p>
            <a:pPr lvl="0"/>
            <a:r>
              <a:rPr lang="en-US"/>
              <a:t>Click to edit Master text styles</a:t>
            </a:r>
          </a:p>
        </p:txBody>
      </p:sp>
      <p:sp>
        <p:nvSpPr>
          <p:cNvPr id="4" name="Content Placeholder 3"/>
          <p:cNvSpPr>
            <a:spLocks noGrp="1"/>
          </p:cNvSpPr>
          <p:nvPr>
            <p:ph sz="half" idx="2"/>
          </p:nvPr>
        </p:nvSpPr>
        <p:spPr>
          <a:xfrm>
            <a:off x="574351" y="2174875"/>
            <a:ext cx="5075426" cy="3951288"/>
          </a:xfrm>
        </p:spPr>
        <p:txBody>
          <a:bodyPr/>
          <a:lstStyle>
            <a:lvl1pPr>
              <a:defRPr sz="3015"/>
            </a:lvl1pPr>
            <a:lvl2pPr>
              <a:defRPr sz="2512"/>
            </a:lvl2pPr>
            <a:lvl3pPr>
              <a:defRPr sz="2261"/>
            </a:lvl3pPr>
            <a:lvl4pPr>
              <a:defRPr sz="2010"/>
            </a:lvl4pPr>
            <a:lvl5pPr>
              <a:defRPr sz="2010"/>
            </a:lvl5pPr>
            <a:lvl6pPr>
              <a:defRPr sz="2010"/>
            </a:lvl6pPr>
            <a:lvl7pPr>
              <a:defRPr sz="2010"/>
            </a:lvl7pPr>
            <a:lvl8pPr>
              <a:defRPr sz="2010"/>
            </a:lvl8pPr>
            <a:lvl9pPr>
              <a:defRPr sz="20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35244" y="1535113"/>
            <a:ext cx="5077420" cy="639762"/>
          </a:xfrm>
        </p:spPr>
        <p:txBody>
          <a:bodyPr anchor="b"/>
          <a:lstStyle>
            <a:lvl1pPr marL="0" indent="0">
              <a:buNone/>
              <a:defRPr sz="3015" b="1"/>
            </a:lvl1pPr>
            <a:lvl2pPr marL="574335" indent="0">
              <a:buNone/>
              <a:defRPr sz="2512" b="1"/>
            </a:lvl2pPr>
            <a:lvl3pPr marL="1148669" indent="0">
              <a:buNone/>
              <a:defRPr sz="2261" b="1"/>
            </a:lvl3pPr>
            <a:lvl4pPr marL="1723004" indent="0">
              <a:buNone/>
              <a:defRPr sz="2010" b="1"/>
            </a:lvl4pPr>
            <a:lvl5pPr marL="2297339" indent="0">
              <a:buNone/>
              <a:defRPr sz="2010" b="1"/>
            </a:lvl5pPr>
            <a:lvl6pPr marL="2871673" indent="0">
              <a:buNone/>
              <a:defRPr sz="2010" b="1"/>
            </a:lvl6pPr>
            <a:lvl7pPr marL="3446008" indent="0">
              <a:buNone/>
              <a:defRPr sz="2010" b="1"/>
            </a:lvl7pPr>
            <a:lvl8pPr marL="4020342" indent="0">
              <a:buNone/>
              <a:defRPr sz="2010" b="1"/>
            </a:lvl8pPr>
            <a:lvl9pPr marL="4594677" indent="0">
              <a:buNone/>
              <a:defRPr sz="2010" b="1"/>
            </a:lvl9pPr>
          </a:lstStyle>
          <a:p>
            <a:pPr lvl="0"/>
            <a:r>
              <a:rPr lang="en-US"/>
              <a:t>Click to edit Master text styles</a:t>
            </a:r>
          </a:p>
        </p:txBody>
      </p:sp>
      <p:sp>
        <p:nvSpPr>
          <p:cNvPr id="6" name="Content Placeholder 5"/>
          <p:cNvSpPr>
            <a:spLocks noGrp="1"/>
          </p:cNvSpPr>
          <p:nvPr>
            <p:ph sz="quarter" idx="4"/>
          </p:nvPr>
        </p:nvSpPr>
        <p:spPr>
          <a:xfrm>
            <a:off x="5835244" y="2174875"/>
            <a:ext cx="5077420" cy="3951288"/>
          </a:xfrm>
        </p:spPr>
        <p:txBody>
          <a:bodyPr/>
          <a:lstStyle>
            <a:lvl1pPr>
              <a:defRPr sz="3015"/>
            </a:lvl1pPr>
            <a:lvl2pPr>
              <a:defRPr sz="2512"/>
            </a:lvl2pPr>
            <a:lvl3pPr>
              <a:defRPr sz="2261"/>
            </a:lvl3pPr>
            <a:lvl4pPr>
              <a:defRPr sz="2010"/>
            </a:lvl4pPr>
            <a:lvl5pPr>
              <a:defRPr sz="2010"/>
            </a:lvl5pPr>
            <a:lvl6pPr>
              <a:defRPr sz="2010"/>
            </a:lvl6pPr>
            <a:lvl7pPr>
              <a:defRPr sz="2010"/>
            </a:lvl7pPr>
            <a:lvl8pPr>
              <a:defRPr sz="2010"/>
            </a:lvl8pPr>
            <a:lvl9pPr>
              <a:defRPr sz="20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4351" y="273050"/>
            <a:ext cx="3779149" cy="1162050"/>
          </a:xfrm>
        </p:spPr>
        <p:txBody>
          <a:bodyPr anchor="b"/>
          <a:lstStyle>
            <a:lvl1pPr algn="l">
              <a:defRPr sz="2512" b="1"/>
            </a:lvl1pPr>
          </a:lstStyle>
          <a:p>
            <a:r>
              <a:rPr lang="en-US"/>
              <a:t>Click to edit Master title style</a:t>
            </a:r>
          </a:p>
        </p:txBody>
      </p:sp>
      <p:sp>
        <p:nvSpPr>
          <p:cNvPr id="3" name="Content Placeholder 2"/>
          <p:cNvSpPr>
            <a:spLocks noGrp="1"/>
          </p:cNvSpPr>
          <p:nvPr>
            <p:ph idx="1"/>
          </p:nvPr>
        </p:nvSpPr>
        <p:spPr>
          <a:xfrm>
            <a:off x="4491104" y="273051"/>
            <a:ext cx="6421560" cy="5853113"/>
          </a:xfrm>
        </p:spPr>
        <p:txBody>
          <a:bodyPr/>
          <a:lstStyle>
            <a:lvl1pPr>
              <a:defRPr sz="4020"/>
            </a:lvl1pPr>
            <a:lvl2pPr>
              <a:defRPr sz="3517"/>
            </a:lvl2pPr>
            <a:lvl3pPr>
              <a:defRPr sz="3015"/>
            </a:lvl3pPr>
            <a:lvl4pPr>
              <a:defRPr sz="2512"/>
            </a:lvl4pPr>
            <a:lvl5pPr>
              <a:defRPr sz="2512"/>
            </a:lvl5pPr>
            <a:lvl6pPr>
              <a:defRPr sz="2512"/>
            </a:lvl6pPr>
            <a:lvl7pPr>
              <a:defRPr sz="2512"/>
            </a:lvl7pPr>
            <a:lvl8pPr>
              <a:defRPr sz="2512"/>
            </a:lvl8pPr>
            <a:lvl9pPr>
              <a:defRPr sz="2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351" y="1435101"/>
            <a:ext cx="3779149" cy="4691063"/>
          </a:xfrm>
        </p:spPr>
        <p:txBody>
          <a:bodyPr/>
          <a:lstStyle>
            <a:lvl1pPr marL="0" indent="0">
              <a:buNone/>
              <a:defRPr sz="1759"/>
            </a:lvl1pPr>
            <a:lvl2pPr marL="574335" indent="0">
              <a:buNone/>
              <a:defRPr sz="1507"/>
            </a:lvl2pPr>
            <a:lvl3pPr marL="1148669" indent="0">
              <a:buNone/>
              <a:defRPr sz="1256"/>
            </a:lvl3pPr>
            <a:lvl4pPr marL="1723004" indent="0">
              <a:buNone/>
              <a:defRPr sz="1131"/>
            </a:lvl4pPr>
            <a:lvl5pPr marL="2297339" indent="0">
              <a:buNone/>
              <a:defRPr sz="1131"/>
            </a:lvl5pPr>
            <a:lvl6pPr marL="2871673" indent="0">
              <a:buNone/>
              <a:defRPr sz="1131"/>
            </a:lvl6pPr>
            <a:lvl7pPr marL="3446008" indent="0">
              <a:buNone/>
              <a:defRPr sz="1131"/>
            </a:lvl7pPr>
            <a:lvl8pPr marL="4020342" indent="0">
              <a:buNone/>
              <a:defRPr sz="1131"/>
            </a:lvl8pPr>
            <a:lvl9pPr marL="4594677" indent="0">
              <a:buNone/>
              <a:defRPr sz="113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1535" y="4800600"/>
            <a:ext cx="6892209" cy="566738"/>
          </a:xfrm>
        </p:spPr>
        <p:txBody>
          <a:bodyPr anchor="b"/>
          <a:lstStyle>
            <a:lvl1pPr algn="l">
              <a:defRPr sz="2512" b="1"/>
            </a:lvl1pPr>
          </a:lstStyle>
          <a:p>
            <a:r>
              <a:rPr lang="en-US"/>
              <a:t>Click to edit Master title style</a:t>
            </a:r>
          </a:p>
        </p:txBody>
      </p:sp>
      <p:sp>
        <p:nvSpPr>
          <p:cNvPr id="3" name="Picture Placeholder 2"/>
          <p:cNvSpPr>
            <a:spLocks noGrp="1"/>
          </p:cNvSpPr>
          <p:nvPr>
            <p:ph type="pic" idx="1"/>
          </p:nvPr>
        </p:nvSpPr>
        <p:spPr>
          <a:xfrm>
            <a:off x="2251535" y="612775"/>
            <a:ext cx="6892209" cy="4114800"/>
          </a:xfrm>
        </p:spPr>
        <p:txBody>
          <a:bodyPr/>
          <a:lstStyle>
            <a:lvl1pPr marL="0" indent="0">
              <a:buNone/>
              <a:defRPr sz="4020"/>
            </a:lvl1pPr>
            <a:lvl2pPr marL="574335" indent="0">
              <a:buNone/>
              <a:defRPr sz="3517"/>
            </a:lvl2pPr>
            <a:lvl3pPr marL="1148669" indent="0">
              <a:buNone/>
              <a:defRPr sz="3015"/>
            </a:lvl3pPr>
            <a:lvl4pPr marL="1723004" indent="0">
              <a:buNone/>
              <a:defRPr sz="2512"/>
            </a:lvl4pPr>
            <a:lvl5pPr marL="2297339" indent="0">
              <a:buNone/>
              <a:defRPr sz="2512"/>
            </a:lvl5pPr>
            <a:lvl6pPr marL="2871673" indent="0">
              <a:buNone/>
              <a:defRPr sz="2512"/>
            </a:lvl6pPr>
            <a:lvl7pPr marL="3446008" indent="0">
              <a:buNone/>
              <a:defRPr sz="2512"/>
            </a:lvl7pPr>
            <a:lvl8pPr marL="4020342" indent="0">
              <a:buNone/>
              <a:defRPr sz="2512"/>
            </a:lvl8pPr>
            <a:lvl9pPr marL="4594677" indent="0">
              <a:buNone/>
              <a:defRPr sz="2512"/>
            </a:lvl9pPr>
          </a:lstStyle>
          <a:p>
            <a:endParaRPr lang="en-US"/>
          </a:p>
        </p:txBody>
      </p:sp>
      <p:sp>
        <p:nvSpPr>
          <p:cNvPr id="4" name="Text Placeholder 3"/>
          <p:cNvSpPr>
            <a:spLocks noGrp="1"/>
          </p:cNvSpPr>
          <p:nvPr>
            <p:ph type="body" sz="half" idx="2"/>
          </p:nvPr>
        </p:nvSpPr>
        <p:spPr>
          <a:xfrm>
            <a:off x="2251535" y="5367338"/>
            <a:ext cx="6892209" cy="804862"/>
          </a:xfrm>
        </p:spPr>
        <p:txBody>
          <a:bodyPr/>
          <a:lstStyle>
            <a:lvl1pPr marL="0" indent="0">
              <a:buNone/>
              <a:defRPr sz="1759"/>
            </a:lvl1pPr>
            <a:lvl2pPr marL="574335" indent="0">
              <a:buNone/>
              <a:defRPr sz="1507"/>
            </a:lvl2pPr>
            <a:lvl3pPr marL="1148669" indent="0">
              <a:buNone/>
              <a:defRPr sz="1256"/>
            </a:lvl3pPr>
            <a:lvl4pPr marL="1723004" indent="0">
              <a:buNone/>
              <a:defRPr sz="1131"/>
            </a:lvl4pPr>
            <a:lvl5pPr marL="2297339" indent="0">
              <a:buNone/>
              <a:defRPr sz="1131"/>
            </a:lvl5pPr>
            <a:lvl6pPr marL="2871673" indent="0">
              <a:buNone/>
              <a:defRPr sz="1131"/>
            </a:lvl6pPr>
            <a:lvl7pPr marL="3446008" indent="0">
              <a:buNone/>
              <a:defRPr sz="1131"/>
            </a:lvl7pPr>
            <a:lvl8pPr marL="4020342" indent="0">
              <a:buNone/>
              <a:defRPr sz="1131"/>
            </a:lvl8pPr>
            <a:lvl9pPr marL="4594677" indent="0">
              <a:buNone/>
              <a:defRPr sz="113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351" y="274638"/>
            <a:ext cx="1033831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4351" y="1600201"/>
            <a:ext cx="1033831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4351" y="6356351"/>
            <a:ext cx="2680303" cy="365125"/>
          </a:xfrm>
          <a:prstGeom prst="rect">
            <a:avLst/>
          </a:prstGeom>
        </p:spPr>
        <p:txBody>
          <a:bodyPr vert="horz" lIns="91440" tIns="45720" rIns="91440" bIns="45720" rtlCol="0" anchor="ctr"/>
          <a:lstStyle>
            <a:lvl1pPr algn="l">
              <a:defRPr sz="1507">
                <a:solidFill>
                  <a:schemeClr val="tx1">
                    <a:tint val="75000"/>
                  </a:schemeClr>
                </a:solidFill>
              </a:defRPr>
            </a:lvl1pPr>
          </a:lstStyle>
          <a:p>
            <a:fld id="{1D8BD707-D9CF-40AE-B4C6-C98DA3205C09}" type="datetimeFigureOut">
              <a:rPr lang="en-US" smtClean="0"/>
              <a:pPr/>
              <a:t>2/4/2026</a:t>
            </a:fld>
            <a:endParaRPr lang="en-US"/>
          </a:p>
        </p:txBody>
      </p:sp>
      <p:sp>
        <p:nvSpPr>
          <p:cNvPr id="5" name="Footer Placeholder 4"/>
          <p:cNvSpPr>
            <a:spLocks noGrp="1"/>
          </p:cNvSpPr>
          <p:nvPr>
            <p:ph type="ftr" sz="quarter" idx="3"/>
          </p:nvPr>
        </p:nvSpPr>
        <p:spPr>
          <a:xfrm>
            <a:off x="3924730" y="6356351"/>
            <a:ext cx="3637555" cy="365125"/>
          </a:xfrm>
          <a:prstGeom prst="rect">
            <a:avLst/>
          </a:prstGeom>
        </p:spPr>
        <p:txBody>
          <a:bodyPr vert="horz" lIns="91440" tIns="45720" rIns="91440" bIns="45720" rtlCol="0" anchor="ctr"/>
          <a:lstStyle>
            <a:lvl1pPr algn="ctr">
              <a:defRPr sz="15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32360" y="6356351"/>
            <a:ext cx="2680303" cy="365125"/>
          </a:xfrm>
          <a:prstGeom prst="rect">
            <a:avLst/>
          </a:prstGeom>
        </p:spPr>
        <p:txBody>
          <a:bodyPr vert="horz" lIns="91440" tIns="45720" rIns="91440" bIns="45720" rtlCol="0" anchor="ctr"/>
          <a:lstStyle>
            <a:lvl1pPr algn="r">
              <a:defRPr sz="150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8669" rtl="0" eaLnBrk="1" latinLnBrk="0" hangingPunct="1">
        <a:spcBef>
          <a:spcPct val="0"/>
        </a:spcBef>
        <a:buNone/>
        <a:defRPr sz="5527" kern="1200">
          <a:solidFill>
            <a:schemeClr val="tx1"/>
          </a:solidFill>
          <a:latin typeface="+mj-lt"/>
          <a:ea typeface="+mj-ea"/>
          <a:cs typeface="+mj-cs"/>
        </a:defRPr>
      </a:lvl1pPr>
    </p:titleStyle>
    <p:bodyStyle>
      <a:lvl1pPr marL="430751" indent="-430751" algn="l" defTabSz="1148669" rtl="0" eaLnBrk="1" latinLnBrk="0" hangingPunct="1">
        <a:spcBef>
          <a:spcPct val="20000"/>
        </a:spcBef>
        <a:buFont typeface="Arial" pitchFamily="34" charset="0"/>
        <a:buChar char="•"/>
        <a:defRPr sz="4020" kern="1200">
          <a:solidFill>
            <a:schemeClr val="tx1"/>
          </a:solidFill>
          <a:latin typeface="+mn-lt"/>
          <a:ea typeface="+mn-ea"/>
          <a:cs typeface="+mn-cs"/>
        </a:defRPr>
      </a:lvl1pPr>
      <a:lvl2pPr marL="933294" indent="-358959" algn="l" defTabSz="1148669" rtl="0" eaLnBrk="1" latinLnBrk="0" hangingPunct="1">
        <a:spcBef>
          <a:spcPct val="20000"/>
        </a:spcBef>
        <a:buFont typeface="Arial" pitchFamily="34" charset="0"/>
        <a:buChar char="–"/>
        <a:defRPr sz="3517" kern="1200">
          <a:solidFill>
            <a:schemeClr val="tx1"/>
          </a:solidFill>
          <a:latin typeface="+mn-lt"/>
          <a:ea typeface="+mn-ea"/>
          <a:cs typeface="+mn-cs"/>
        </a:defRPr>
      </a:lvl2pPr>
      <a:lvl3pPr marL="1435837" indent="-287167" algn="l" defTabSz="1148669" rtl="0" eaLnBrk="1" latinLnBrk="0" hangingPunct="1">
        <a:spcBef>
          <a:spcPct val="20000"/>
        </a:spcBef>
        <a:buFont typeface="Arial" pitchFamily="34" charset="0"/>
        <a:buChar char="•"/>
        <a:defRPr sz="3015" kern="1200">
          <a:solidFill>
            <a:schemeClr val="tx1"/>
          </a:solidFill>
          <a:latin typeface="+mn-lt"/>
          <a:ea typeface="+mn-ea"/>
          <a:cs typeface="+mn-cs"/>
        </a:defRPr>
      </a:lvl3pPr>
      <a:lvl4pPr marL="2010171" indent="-287167" algn="l" defTabSz="1148669" rtl="0" eaLnBrk="1" latinLnBrk="0" hangingPunct="1">
        <a:spcBef>
          <a:spcPct val="20000"/>
        </a:spcBef>
        <a:buFont typeface="Arial" pitchFamily="34" charset="0"/>
        <a:buChar char="–"/>
        <a:defRPr sz="2512" kern="1200">
          <a:solidFill>
            <a:schemeClr val="tx1"/>
          </a:solidFill>
          <a:latin typeface="+mn-lt"/>
          <a:ea typeface="+mn-ea"/>
          <a:cs typeface="+mn-cs"/>
        </a:defRPr>
      </a:lvl4pPr>
      <a:lvl5pPr marL="2584506" indent="-287167" algn="l" defTabSz="1148669" rtl="0" eaLnBrk="1" latinLnBrk="0" hangingPunct="1">
        <a:spcBef>
          <a:spcPct val="20000"/>
        </a:spcBef>
        <a:buFont typeface="Arial" pitchFamily="34" charset="0"/>
        <a:buChar char="»"/>
        <a:defRPr sz="2512" kern="1200">
          <a:solidFill>
            <a:schemeClr val="tx1"/>
          </a:solidFill>
          <a:latin typeface="+mn-lt"/>
          <a:ea typeface="+mn-ea"/>
          <a:cs typeface="+mn-cs"/>
        </a:defRPr>
      </a:lvl5pPr>
      <a:lvl6pPr marL="3158841" indent="-287167" algn="l" defTabSz="1148669" rtl="0" eaLnBrk="1" latinLnBrk="0" hangingPunct="1">
        <a:spcBef>
          <a:spcPct val="20000"/>
        </a:spcBef>
        <a:buFont typeface="Arial" pitchFamily="34" charset="0"/>
        <a:buChar char="•"/>
        <a:defRPr sz="2512" kern="1200">
          <a:solidFill>
            <a:schemeClr val="tx1"/>
          </a:solidFill>
          <a:latin typeface="+mn-lt"/>
          <a:ea typeface="+mn-ea"/>
          <a:cs typeface="+mn-cs"/>
        </a:defRPr>
      </a:lvl6pPr>
      <a:lvl7pPr marL="3733175" indent="-287167" algn="l" defTabSz="1148669" rtl="0" eaLnBrk="1" latinLnBrk="0" hangingPunct="1">
        <a:spcBef>
          <a:spcPct val="20000"/>
        </a:spcBef>
        <a:buFont typeface="Arial" pitchFamily="34" charset="0"/>
        <a:buChar char="•"/>
        <a:defRPr sz="2512" kern="1200">
          <a:solidFill>
            <a:schemeClr val="tx1"/>
          </a:solidFill>
          <a:latin typeface="+mn-lt"/>
          <a:ea typeface="+mn-ea"/>
          <a:cs typeface="+mn-cs"/>
        </a:defRPr>
      </a:lvl7pPr>
      <a:lvl8pPr marL="4307510" indent="-287167" algn="l" defTabSz="1148669" rtl="0" eaLnBrk="1" latinLnBrk="0" hangingPunct="1">
        <a:spcBef>
          <a:spcPct val="20000"/>
        </a:spcBef>
        <a:buFont typeface="Arial" pitchFamily="34" charset="0"/>
        <a:buChar char="•"/>
        <a:defRPr sz="2512" kern="1200">
          <a:solidFill>
            <a:schemeClr val="tx1"/>
          </a:solidFill>
          <a:latin typeface="+mn-lt"/>
          <a:ea typeface="+mn-ea"/>
          <a:cs typeface="+mn-cs"/>
        </a:defRPr>
      </a:lvl8pPr>
      <a:lvl9pPr marL="4881844" indent="-287167" algn="l" defTabSz="1148669" rtl="0" eaLnBrk="1" latinLnBrk="0" hangingPunct="1">
        <a:spcBef>
          <a:spcPct val="20000"/>
        </a:spcBef>
        <a:buFont typeface="Arial" pitchFamily="34" charset="0"/>
        <a:buChar char="•"/>
        <a:defRPr sz="2512" kern="1200">
          <a:solidFill>
            <a:schemeClr val="tx1"/>
          </a:solidFill>
          <a:latin typeface="+mn-lt"/>
          <a:ea typeface="+mn-ea"/>
          <a:cs typeface="+mn-cs"/>
        </a:defRPr>
      </a:lvl9pPr>
    </p:bodyStyle>
    <p:otherStyle>
      <a:defPPr>
        <a:defRPr lang="en-US"/>
      </a:defPPr>
      <a:lvl1pPr marL="0" algn="l" defTabSz="1148669" rtl="0" eaLnBrk="1" latinLnBrk="0" hangingPunct="1">
        <a:defRPr sz="2261" kern="1200">
          <a:solidFill>
            <a:schemeClr val="tx1"/>
          </a:solidFill>
          <a:latin typeface="+mn-lt"/>
          <a:ea typeface="+mn-ea"/>
          <a:cs typeface="+mn-cs"/>
        </a:defRPr>
      </a:lvl1pPr>
      <a:lvl2pPr marL="574335" algn="l" defTabSz="1148669" rtl="0" eaLnBrk="1" latinLnBrk="0" hangingPunct="1">
        <a:defRPr sz="2261" kern="1200">
          <a:solidFill>
            <a:schemeClr val="tx1"/>
          </a:solidFill>
          <a:latin typeface="+mn-lt"/>
          <a:ea typeface="+mn-ea"/>
          <a:cs typeface="+mn-cs"/>
        </a:defRPr>
      </a:lvl2pPr>
      <a:lvl3pPr marL="1148669" algn="l" defTabSz="1148669" rtl="0" eaLnBrk="1" latinLnBrk="0" hangingPunct="1">
        <a:defRPr sz="2261" kern="1200">
          <a:solidFill>
            <a:schemeClr val="tx1"/>
          </a:solidFill>
          <a:latin typeface="+mn-lt"/>
          <a:ea typeface="+mn-ea"/>
          <a:cs typeface="+mn-cs"/>
        </a:defRPr>
      </a:lvl3pPr>
      <a:lvl4pPr marL="1723004" algn="l" defTabSz="1148669" rtl="0" eaLnBrk="1" latinLnBrk="0" hangingPunct="1">
        <a:defRPr sz="2261" kern="1200">
          <a:solidFill>
            <a:schemeClr val="tx1"/>
          </a:solidFill>
          <a:latin typeface="+mn-lt"/>
          <a:ea typeface="+mn-ea"/>
          <a:cs typeface="+mn-cs"/>
        </a:defRPr>
      </a:lvl4pPr>
      <a:lvl5pPr marL="2297339" algn="l" defTabSz="1148669" rtl="0" eaLnBrk="1" latinLnBrk="0" hangingPunct="1">
        <a:defRPr sz="2261" kern="1200">
          <a:solidFill>
            <a:schemeClr val="tx1"/>
          </a:solidFill>
          <a:latin typeface="+mn-lt"/>
          <a:ea typeface="+mn-ea"/>
          <a:cs typeface="+mn-cs"/>
        </a:defRPr>
      </a:lvl5pPr>
      <a:lvl6pPr marL="2871673" algn="l" defTabSz="1148669" rtl="0" eaLnBrk="1" latinLnBrk="0" hangingPunct="1">
        <a:defRPr sz="2261" kern="1200">
          <a:solidFill>
            <a:schemeClr val="tx1"/>
          </a:solidFill>
          <a:latin typeface="+mn-lt"/>
          <a:ea typeface="+mn-ea"/>
          <a:cs typeface="+mn-cs"/>
        </a:defRPr>
      </a:lvl6pPr>
      <a:lvl7pPr marL="3446008" algn="l" defTabSz="1148669" rtl="0" eaLnBrk="1" latinLnBrk="0" hangingPunct="1">
        <a:defRPr sz="2261" kern="1200">
          <a:solidFill>
            <a:schemeClr val="tx1"/>
          </a:solidFill>
          <a:latin typeface="+mn-lt"/>
          <a:ea typeface="+mn-ea"/>
          <a:cs typeface="+mn-cs"/>
        </a:defRPr>
      </a:lvl7pPr>
      <a:lvl8pPr marL="4020342" algn="l" defTabSz="1148669" rtl="0" eaLnBrk="1" latinLnBrk="0" hangingPunct="1">
        <a:defRPr sz="2261" kern="1200">
          <a:solidFill>
            <a:schemeClr val="tx1"/>
          </a:solidFill>
          <a:latin typeface="+mn-lt"/>
          <a:ea typeface="+mn-ea"/>
          <a:cs typeface="+mn-cs"/>
        </a:defRPr>
      </a:lvl8pPr>
      <a:lvl9pPr marL="4594677" algn="l" defTabSz="1148669" rtl="0" eaLnBrk="1" latinLnBrk="0" hangingPunct="1">
        <a:defRPr sz="22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areerpilot.org.uk/stories/games-development-at-bath-spa-university" TargetMode="External"/><Relationship Id="rId3" Type="http://schemas.openxmlformats.org/officeDocument/2006/relationships/hyperlink" Target="https://www.careerpilot.org.uk/job-sectors" TargetMode="External"/><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areerpilot.org.uk/adviser-zone/hot-jobs-resources/green-hot-jobs-resources" TargetMode="External"/><Relationship Id="rId5" Type="http://schemas.openxmlformats.org/officeDocument/2006/relationships/hyperlink" Target="http://www.careerpilot.org.uk/adviser-zone/hot-jobs-resources/digital-and-it-hot-jobs-resources" TargetMode="External"/><Relationship Id="rId4" Type="http://schemas.openxmlformats.org/officeDocument/2006/relationships/hyperlink" Target="https://www.careerpilot.org.uk/logi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png"/><Relationship Id="rId17" Type="http://schemas.openxmlformats.org/officeDocument/2006/relationships/image" Target="../media/image23.svg"/><Relationship Id="rId2" Type="http://schemas.openxmlformats.org/officeDocument/2006/relationships/image" Target="../media/image13.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svg"/><Relationship Id="rId15" Type="http://schemas.openxmlformats.org/officeDocument/2006/relationships/hyperlink" Target="https://www.careerpilot.org.uk/job-sectors/design/job-profile/computer-games-developer" TargetMode="External"/><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hyperlink" Target="https://www.careerpilot.org.uk/stories/games-development-at-bath-spa-university" TargetMode="External"/><Relationship Id="rId14" Type="http://schemas.openxmlformats.org/officeDocument/2006/relationships/hyperlink" Target="https://youtu.be/7xTONswdm8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6.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5.png"/><Relationship Id="rId5" Type="http://schemas.openxmlformats.org/officeDocument/2006/relationships/image" Target="../media/image15.png"/><Relationship Id="rId15" Type="http://schemas.openxmlformats.org/officeDocument/2006/relationships/hyperlink" Target="https://www.careerpilot.org.uk/job-sectors/sales-marketing/job-profile/user-researcher" TargetMode="External"/><Relationship Id="rId10" Type="http://schemas.openxmlformats.org/officeDocument/2006/relationships/image" Target="../media/image24.png"/><Relationship Id="rId4" Type="http://schemas.openxmlformats.org/officeDocument/2006/relationships/image" Target="../media/image14.svg"/><Relationship Id="rId9" Type="http://schemas.openxmlformats.org/officeDocument/2006/relationships/hyperlink" Target="https://www.careerpilot.org.uk/stories/becoming-a-user-researcher" TargetMode="External"/><Relationship Id="rId14" Type="http://schemas.openxmlformats.org/officeDocument/2006/relationships/hyperlink" Target="https://youtu.be/OaonybVCfR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9.png"/><Relationship Id="rId2" Type="http://schemas.openxmlformats.org/officeDocument/2006/relationships/image" Target="../media/image13.pn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svg"/><Relationship Id="rId15" Type="http://schemas.openxmlformats.org/officeDocument/2006/relationships/image" Target="../media/image22.png"/><Relationship Id="rId10" Type="http://schemas.openxmlformats.org/officeDocument/2006/relationships/hyperlink" Target="https://www.careerpilot.org.uk/stories/t-level-digital-making-it-good-for-society" TargetMode="External"/><Relationship Id="rId4" Type="http://schemas.openxmlformats.org/officeDocument/2006/relationships/image" Target="../media/image15.png"/><Relationship Id="rId9" Type="http://schemas.openxmlformats.org/officeDocument/2006/relationships/image" Target="../media/image1.png"/><Relationship Id="rId14" Type="http://schemas.openxmlformats.org/officeDocument/2006/relationships/hyperlink" Target="https://www.careerpilot.org.uk/job-sectors/social-media/job-profile/social-media-manage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33.png"/><Relationship Id="rId2" Type="http://schemas.openxmlformats.org/officeDocument/2006/relationships/image" Target="../media/image13.pn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2.png"/><Relationship Id="rId5" Type="http://schemas.openxmlformats.org/officeDocument/2006/relationships/image" Target="../media/image16.svg"/><Relationship Id="rId15" Type="http://schemas.openxmlformats.org/officeDocument/2006/relationships/image" Target="../media/image22.png"/><Relationship Id="rId10" Type="http://schemas.openxmlformats.org/officeDocument/2006/relationships/hyperlink" Target="https://www.careerpilot.org.uk/stories/graphic-designer-alicia-s-story" TargetMode="External"/><Relationship Id="rId4" Type="http://schemas.openxmlformats.org/officeDocument/2006/relationships/image" Target="../media/image15.png"/><Relationship Id="rId9" Type="http://schemas.openxmlformats.org/officeDocument/2006/relationships/image" Target="../media/image1.png"/><Relationship Id="rId14" Type="http://schemas.openxmlformats.org/officeDocument/2006/relationships/hyperlink" Target="https://www.careerpilot.org.uk/job-sectors/social-media/job-profile/social-media-manage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3.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7.png"/><Relationship Id="rId5" Type="http://schemas.openxmlformats.org/officeDocument/2006/relationships/image" Target="../media/image16.sv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hyperlink" Target="https://www.careerpilot.org.uk/job-sec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
            <a:extLst>
              <a:ext uri="{FF2B5EF4-FFF2-40B4-BE49-F238E27FC236}">
                <a16:creationId xmlns:a16="http://schemas.microsoft.com/office/drawing/2014/main" id="{9C12C848-5CD4-2494-A4F5-446526E380FD}"/>
              </a:ext>
            </a:extLst>
          </p:cNvPr>
          <p:cNvGrpSpPr/>
          <p:nvPr/>
        </p:nvGrpSpPr>
        <p:grpSpPr>
          <a:xfrm>
            <a:off x="-2162" y="-69867"/>
            <a:ext cx="13540197" cy="1271420"/>
            <a:chOff x="0" y="-19050"/>
            <a:chExt cx="4830203" cy="496726"/>
          </a:xfrm>
        </p:grpSpPr>
        <p:sp>
          <p:nvSpPr>
            <p:cNvPr id="47" name="Freeform 5">
              <a:extLst>
                <a:ext uri="{FF2B5EF4-FFF2-40B4-BE49-F238E27FC236}">
                  <a16:creationId xmlns:a16="http://schemas.microsoft.com/office/drawing/2014/main" id="{B9985C59-66FB-17BC-6703-888BCEF29C66}"/>
                </a:ext>
              </a:extLst>
            </p:cNvPr>
            <p:cNvSpPr/>
            <p:nvPr/>
          </p:nvSpPr>
          <p:spPr>
            <a:xfrm>
              <a:off x="0" y="-11779"/>
              <a:ext cx="4799972" cy="489455"/>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48" name="TextBox 6">
              <a:extLst>
                <a:ext uri="{FF2B5EF4-FFF2-40B4-BE49-F238E27FC236}">
                  <a16:creationId xmlns:a16="http://schemas.microsoft.com/office/drawing/2014/main" id="{87E2C4D6-9B9C-B9BA-F98D-2A2CB9E3135B}"/>
                </a:ext>
              </a:extLst>
            </p:cNvPr>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sp>
        <p:nvSpPr>
          <p:cNvPr id="49" name="Freeform 29">
            <a:extLst>
              <a:ext uri="{FF2B5EF4-FFF2-40B4-BE49-F238E27FC236}">
                <a16:creationId xmlns:a16="http://schemas.microsoft.com/office/drawing/2014/main" id="{B8A7FBDD-5746-09AB-FABD-1F6B7A72A0C3}"/>
              </a:ext>
            </a:extLst>
          </p:cNvPr>
          <p:cNvSpPr/>
          <p:nvPr/>
        </p:nvSpPr>
        <p:spPr>
          <a:xfrm>
            <a:off x="225433" y="63917"/>
            <a:ext cx="1221361" cy="1020009"/>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2"/>
            <a:stretch>
              <a:fillRect/>
            </a:stretch>
          </a:blipFill>
        </p:spPr>
        <p:txBody>
          <a:bodyPr/>
          <a:lstStyle/>
          <a:p>
            <a:endParaRPr lang="en-GB" sz="2261"/>
          </a:p>
        </p:txBody>
      </p:sp>
      <p:grpSp>
        <p:nvGrpSpPr>
          <p:cNvPr id="2" name="Group 2"/>
          <p:cNvGrpSpPr/>
          <p:nvPr/>
        </p:nvGrpSpPr>
        <p:grpSpPr>
          <a:xfrm>
            <a:off x="-1" y="1189976"/>
            <a:ext cx="13433425" cy="6366425"/>
            <a:chOff x="0" y="0"/>
            <a:chExt cx="6164582" cy="3548808"/>
          </a:xfrm>
          <a:solidFill>
            <a:srgbClr val="F6D000"/>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sp>
        <p:nvSpPr>
          <p:cNvPr id="6" name="TextBox 6"/>
          <p:cNvSpPr txBox="1"/>
          <p:nvPr/>
        </p:nvSpPr>
        <p:spPr>
          <a:xfrm>
            <a:off x="-26441" y="331720"/>
            <a:ext cx="13433425" cy="898955"/>
          </a:xfrm>
          <a:prstGeom prst="rect">
            <a:avLst/>
          </a:prstGeom>
        </p:spPr>
        <p:txBody>
          <a:bodyPr lIns="37315" tIns="37315" rIns="37315" bIns="37315" rtlCol="0" anchor="ctr"/>
          <a:lstStyle/>
          <a:p>
            <a:pPr algn="ctr">
              <a:lnSpc>
                <a:spcPts val="1677"/>
              </a:lnSpc>
            </a:pPr>
            <a:endParaRPr sz="1322"/>
          </a:p>
        </p:txBody>
      </p:sp>
      <p:grpSp>
        <p:nvGrpSpPr>
          <p:cNvPr id="7" name="Group 7"/>
          <p:cNvGrpSpPr/>
          <p:nvPr/>
        </p:nvGrpSpPr>
        <p:grpSpPr>
          <a:xfrm>
            <a:off x="-31360" y="6644710"/>
            <a:ext cx="13540200" cy="935332"/>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sz="1322"/>
            </a:p>
          </p:txBody>
        </p:sp>
        <p:sp>
          <p:nvSpPr>
            <p:cNvPr id="9" name="TextBox 9"/>
            <p:cNvSpPr txBox="1"/>
            <p:nvPr/>
          </p:nvSpPr>
          <p:spPr>
            <a:xfrm>
              <a:off x="0" y="-28575"/>
              <a:ext cx="6823208" cy="474303"/>
            </a:xfrm>
            <a:prstGeom prst="rect">
              <a:avLst/>
            </a:prstGeom>
          </p:spPr>
          <p:txBody>
            <a:bodyPr lIns="17951" tIns="17951" rIns="17951" bIns="17951" rtlCol="0" anchor="ctr"/>
            <a:lstStyle/>
            <a:p>
              <a:pPr algn="ctr">
                <a:lnSpc>
                  <a:spcPts val="1736"/>
                </a:lnSpc>
              </a:pPr>
              <a:endParaRPr sz="1322"/>
            </a:p>
          </p:txBody>
        </p:sp>
      </p:grpSp>
      <p:grpSp>
        <p:nvGrpSpPr>
          <p:cNvPr id="12" name="Group 12"/>
          <p:cNvGrpSpPr/>
          <p:nvPr/>
        </p:nvGrpSpPr>
        <p:grpSpPr>
          <a:xfrm>
            <a:off x="256409" y="1365262"/>
            <a:ext cx="8243853" cy="5079244"/>
            <a:chOff x="0" y="0"/>
            <a:chExt cx="5047832" cy="3297062"/>
          </a:xfrm>
        </p:grpSpPr>
        <p:sp>
          <p:nvSpPr>
            <p:cNvPr id="13" name="Freeform 13"/>
            <p:cNvSpPr/>
            <p:nvPr/>
          </p:nvSpPr>
          <p:spPr>
            <a:xfrm>
              <a:off x="0" y="0"/>
              <a:ext cx="5047832" cy="3297062"/>
            </a:xfrm>
            <a:custGeom>
              <a:avLst/>
              <a:gdLst/>
              <a:ahLst/>
              <a:cxnLst/>
              <a:rect l="l" t="t" r="r" b="b"/>
              <a:pathLst>
                <a:path w="5047832" h="3297062">
                  <a:moveTo>
                    <a:pt x="26203" y="0"/>
                  </a:moveTo>
                  <a:lnTo>
                    <a:pt x="5021629" y="0"/>
                  </a:lnTo>
                  <a:cubicBezTo>
                    <a:pt x="5036101" y="0"/>
                    <a:pt x="5047832" y="11731"/>
                    <a:pt x="5047832" y="26203"/>
                  </a:cubicBezTo>
                  <a:lnTo>
                    <a:pt x="5047832" y="3270859"/>
                  </a:lnTo>
                  <a:cubicBezTo>
                    <a:pt x="5047832" y="3277808"/>
                    <a:pt x="5045072" y="3284473"/>
                    <a:pt x="5040157" y="3289387"/>
                  </a:cubicBezTo>
                  <a:cubicBezTo>
                    <a:pt x="5035243" y="3294301"/>
                    <a:pt x="5028579" y="3297062"/>
                    <a:pt x="5021629" y="3297062"/>
                  </a:cubicBezTo>
                  <a:lnTo>
                    <a:pt x="26203" y="3297062"/>
                  </a:lnTo>
                  <a:cubicBezTo>
                    <a:pt x="11731" y="3297062"/>
                    <a:pt x="0" y="3285330"/>
                    <a:pt x="0" y="3270859"/>
                  </a:cubicBezTo>
                  <a:lnTo>
                    <a:pt x="0" y="26203"/>
                  </a:lnTo>
                  <a:cubicBezTo>
                    <a:pt x="0" y="11731"/>
                    <a:pt x="11731" y="0"/>
                    <a:pt x="26203" y="0"/>
                  </a:cubicBezTo>
                  <a:close/>
                </a:path>
              </a:pathLst>
            </a:custGeom>
            <a:solidFill>
              <a:srgbClr val="EEEEEE"/>
            </a:solidFill>
          </p:spPr>
          <p:txBody>
            <a:bodyPr/>
            <a:lstStyle/>
            <a:p>
              <a:endParaRPr lang="en-GB" sz="1322"/>
            </a:p>
          </p:txBody>
        </p:sp>
        <p:sp>
          <p:nvSpPr>
            <p:cNvPr id="14" name="TextBox 14"/>
            <p:cNvSpPr txBox="1"/>
            <p:nvPr/>
          </p:nvSpPr>
          <p:spPr>
            <a:xfrm>
              <a:off x="0" y="-28575"/>
              <a:ext cx="5047832" cy="3325637"/>
            </a:xfrm>
            <a:prstGeom prst="rect">
              <a:avLst/>
            </a:prstGeom>
          </p:spPr>
          <p:txBody>
            <a:bodyPr lIns="28962" tIns="28962" rIns="28962" bIns="28962" rtlCol="0" anchor="ctr"/>
            <a:lstStyle/>
            <a:p>
              <a:pPr algn="ctr">
                <a:lnSpc>
                  <a:spcPts val="1615"/>
                </a:lnSpc>
              </a:pPr>
              <a:endParaRPr sz="1322"/>
            </a:p>
          </p:txBody>
        </p:sp>
      </p:grpSp>
      <p:grpSp>
        <p:nvGrpSpPr>
          <p:cNvPr id="30" name="Group 30"/>
          <p:cNvGrpSpPr/>
          <p:nvPr/>
        </p:nvGrpSpPr>
        <p:grpSpPr>
          <a:xfrm>
            <a:off x="8730168" y="4850942"/>
            <a:ext cx="4315635" cy="1593564"/>
            <a:chOff x="0" y="0"/>
            <a:chExt cx="2712864" cy="1001735"/>
          </a:xfrm>
        </p:grpSpPr>
        <p:sp>
          <p:nvSpPr>
            <p:cNvPr id="31" name="Freeform 31"/>
            <p:cNvSpPr/>
            <p:nvPr/>
          </p:nvSpPr>
          <p:spPr>
            <a:xfrm>
              <a:off x="0" y="0"/>
              <a:ext cx="2712864" cy="1001735"/>
            </a:xfrm>
            <a:custGeom>
              <a:avLst/>
              <a:gdLst/>
              <a:ahLst/>
              <a:cxnLst/>
              <a:rect l="l" t="t" r="r" b="b"/>
              <a:pathLst>
                <a:path w="2712864" h="1001735">
                  <a:moveTo>
                    <a:pt x="48756" y="0"/>
                  </a:moveTo>
                  <a:lnTo>
                    <a:pt x="2664109" y="0"/>
                  </a:lnTo>
                  <a:cubicBezTo>
                    <a:pt x="2677039" y="0"/>
                    <a:pt x="2689440" y="5137"/>
                    <a:pt x="2698584" y="14280"/>
                  </a:cubicBezTo>
                  <a:cubicBezTo>
                    <a:pt x="2707728" y="23424"/>
                    <a:pt x="2712864" y="35825"/>
                    <a:pt x="2712864" y="48756"/>
                  </a:cubicBezTo>
                  <a:lnTo>
                    <a:pt x="2712864" y="952980"/>
                  </a:lnTo>
                  <a:cubicBezTo>
                    <a:pt x="2712864" y="965910"/>
                    <a:pt x="2707728" y="978312"/>
                    <a:pt x="2698584" y="987455"/>
                  </a:cubicBezTo>
                  <a:cubicBezTo>
                    <a:pt x="2689440" y="996598"/>
                    <a:pt x="2677039" y="1001735"/>
                    <a:pt x="2664109" y="1001735"/>
                  </a:cubicBezTo>
                  <a:lnTo>
                    <a:pt x="48756" y="1001735"/>
                  </a:lnTo>
                  <a:cubicBezTo>
                    <a:pt x="35825" y="1001735"/>
                    <a:pt x="23424" y="996598"/>
                    <a:pt x="14280" y="987455"/>
                  </a:cubicBezTo>
                  <a:cubicBezTo>
                    <a:pt x="5137" y="978312"/>
                    <a:pt x="0" y="965910"/>
                    <a:pt x="0" y="952980"/>
                  </a:cubicBezTo>
                  <a:lnTo>
                    <a:pt x="0" y="48756"/>
                  </a:lnTo>
                  <a:cubicBezTo>
                    <a:pt x="0" y="35825"/>
                    <a:pt x="5137" y="23424"/>
                    <a:pt x="14280" y="14280"/>
                  </a:cubicBezTo>
                  <a:cubicBezTo>
                    <a:pt x="23424" y="5137"/>
                    <a:pt x="35825" y="0"/>
                    <a:pt x="48756" y="0"/>
                  </a:cubicBezTo>
                  <a:close/>
                </a:path>
              </a:pathLst>
            </a:custGeom>
            <a:solidFill>
              <a:srgbClr val="EEEEEE"/>
            </a:solidFill>
          </p:spPr>
          <p:txBody>
            <a:bodyPr/>
            <a:lstStyle/>
            <a:p>
              <a:endParaRPr lang="en-GB" sz="1322"/>
            </a:p>
          </p:txBody>
        </p:sp>
        <p:sp>
          <p:nvSpPr>
            <p:cNvPr id="32" name="TextBox 32"/>
            <p:cNvSpPr txBox="1"/>
            <p:nvPr/>
          </p:nvSpPr>
          <p:spPr>
            <a:xfrm>
              <a:off x="0" y="-76200"/>
              <a:ext cx="2712864" cy="1077935"/>
            </a:xfrm>
            <a:prstGeom prst="rect">
              <a:avLst/>
            </a:prstGeom>
          </p:spPr>
          <p:txBody>
            <a:bodyPr lIns="28962" tIns="28962" rIns="28962" bIns="28962" rtlCol="0" anchor="ctr"/>
            <a:lstStyle/>
            <a:p>
              <a:pPr algn="ctr">
                <a:lnSpc>
                  <a:spcPts val="2057"/>
                </a:lnSpc>
              </a:pPr>
              <a:r>
                <a:rPr lang="en-US" sz="1469" dirty="0">
                  <a:solidFill>
                    <a:srgbClr val="000000"/>
                  </a:solidFill>
                  <a:latin typeface="Carlito"/>
                </a:rPr>
                <a:t>These classroom activities support your students to building the following essential skills:</a:t>
              </a:r>
            </a:p>
            <a:p>
              <a:pPr algn="ctr">
                <a:lnSpc>
                  <a:spcPts val="1615"/>
                </a:lnSpc>
              </a:pPr>
              <a:endParaRPr lang="en-US" sz="1469" dirty="0">
                <a:solidFill>
                  <a:srgbClr val="000000"/>
                </a:solidFill>
                <a:latin typeface="Carlito"/>
              </a:endParaRPr>
            </a:p>
            <a:p>
              <a:pPr algn="ctr">
                <a:lnSpc>
                  <a:spcPts val="1615"/>
                </a:lnSpc>
              </a:pPr>
              <a:endParaRPr lang="en-US" sz="1469" dirty="0">
                <a:solidFill>
                  <a:srgbClr val="000000"/>
                </a:solidFill>
                <a:latin typeface="Carlito"/>
              </a:endParaRPr>
            </a:p>
            <a:p>
              <a:pPr algn="ctr">
                <a:lnSpc>
                  <a:spcPts val="1615"/>
                </a:lnSpc>
              </a:pPr>
              <a:endParaRPr lang="en-US" sz="1469" dirty="0">
                <a:solidFill>
                  <a:srgbClr val="000000"/>
                </a:solidFill>
                <a:latin typeface="Carlito"/>
              </a:endParaRPr>
            </a:p>
            <a:p>
              <a:pPr algn="ctr">
                <a:lnSpc>
                  <a:spcPts val="1615"/>
                </a:lnSpc>
              </a:pPr>
              <a:endParaRPr lang="en-US" sz="1469" dirty="0">
                <a:solidFill>
                  <a:srgbClr val="000000"/>
                </a:solidFill>
                <a:latin typeface="Carlito"/>
              </a:endParaRPr>
            </a:p>
          </p:txBody>
        </p:sp>
      </p:grpSp>
      <p:sp>
        <p:nvSpPr>
          <p:cNvPr id="36" name="TextBox 36"/>
          <p:cNvSpPr txBox="1"/>
          <p:nvPr/>
        </p:nvSpPr>
        <p:spPr>
          <a:xfrm>
            <a:off x="6694685" y="3644180"/>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37" name="TextBox 37"/>
          <p:cNvSpPr txBox="1"/>
          <p:nvPr/>
        </p:nvSpPr>
        <p:spPr>
          <a:xfrm>
            <a:off x="6690272" y="3644180"/>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8" name="TextBox 38"/>
          <p:cNvSpPr txBox="1"/>
          <p:nvPr/>
        </p:nvSpPr>
        <p:spPr>
          <a:xfrm>
            <a:off x="6690291" y="3644180"/>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9" name="TextBox 39"/>
          <p:cNvSpPr txBox="1"/>
          <p:nvPr/>
        </p:nvSpPr>
        <p:spPr>
          <a:xfrm>
            <a:off x="387622" y="1615581"/>
            <a:ext cx="7840530" cy="4493281"/>
          </a:xfrm>
          <a:prstGeom prst="rect">
            <a:avLst/>
          </a:prstGeom>
        </p:spPr>
        <p:txBody>
          <a:bodyPr wrap="square" lIns="0" tIns="0" rIns="0" bIns="0" rtlCol="0" anchor="t">
            <a:spAutoFit/>
          </a:bodyPr>
          <a:lstStyle/>
          <a:p>
            <a:pPr>
              <a:lnSpc>
                <a:spcPts val="2159"/>
              </a:lnSpc>
            </a:pPr>
            <a:r>
              <a:rPr lang="en-US" sz="1469" dirty="0">
                <a:latin typeface="Carlito"/>
              </a:rPr>
              <a:t>This set of 5 Hot Jobs classroom activities introduces students to a range of different digital jobs that are predicted to grow over the coming years with the final session giving time for students to explore other jobs they may be interested in. The activities can be delivered in 15-20 minutes, so could be used in tutor time or as part of a longer lesson. </a:t>
            </a:r>
          </a:p>
          <a:p>
            <a:pPr>
              <a:lnSpc>
                <a:spcPts val="2159"/>
              </a:lnSpc>
            </a:pPr>
            <a:endParaRPr lang="en-US" sz="1469" dirty="0">
              <a:latin typeface="Carlito"/>
            </a:endParaRPr>
          </a:p>
          <a:p>
            <a:pPr>
              <a:lnSpc>
                <a:spcPts val="2159"/>
              </a:lnSpc>
            </a:pPr>
            <a:r>
              <a:rPr lang="en-US" sz="1469" dirty="0">
                <a:latin typeface="Carlito"/>
              </a:rPr>
              <a:t>For each Hot Jobs classroom activity students will:</a:t>
            </a:r>
          </a:p>
          <a:p>
            <a:pPr marL="333016" lvl="1" indent="-166508">
              <a:lnSpc>
                <a:spcPts val="2159"/>
              </a:lnSpc>
              <a:buFont typeface="Arial"/>
              <a:buChar char="•"/>
            </a:pPr>
            <a:r>
              <a:rPr lang="en-US" sz="1469" dirty="0">
                <a:latin typeface="Carlito Bold"/>
              </a:rPr>
              <a:t>Watch a video about the job (3-5 minutes).</a:t>
            </a:r>
            <a:r>
              <a:rPr lang="en-US" sz="1469" dirty="0">
                <a:latin typeface="Carlito"/>
              </a:rPr>
              <a:t> There is a link to the video from the individual lesson page. Right click on the link and open the video in a new tab to play the video to your class. </a:t>
            </a:r>
          </a:p>
          <a:p>
            <a:pPr marL="333016" lvl="1" indent="-166508">
              <a:lnSpc>
                <a:spcPts val="2159"/>
              </a:lnSpc>
              <a:buFont typeface="Arial"/>
              <a:buChar char="•"/>
            </a:pPr>
            <a:r>
              <a:rPr lang="en-US" sz="1469" dirty="0">
                <a:latin typeface="Carlito Bold"/>
              </a:rPr>
              <a:t>Find out more about the job from the Careerpilot job profile or printed posters (5 minutes). </a:t>
            </a:r>
            <a:r>
              <a:rPr lang="en-US" sz="1469" dirty="0">
                <a:latin typeface="Carlito"/>
              </a:rPr>
              <a:t>There is a link to the relevant Careerpilot job profile from the individual lesson pages to share from the front (right click to open in separate tab to view). Or students can find the job profile independently using the </a:t>
            </a:r>
            <a:r>
              <a:rPr lang="en-US" sz="1469" u="sng" dirty="0">
                <a:solidFill>
                  <a:srgbClr val="0070C0"/>
                </a:solidFill>
                <a:latin typeface="Carlito Bold"/>
                <a:hlinkClick r:id="rId3" tooltip="https://www.careerpilot.org.uk/job-sectors/green-jobs">
                  <a:extLst>
                    <a:ext uri="{A12FA001-AC4F-418D-AE19-62706E023703}">
                      <ahyp:hlinkClr xmlns:ahyp="http://schemas.microsoft.com/office/drawing/2018/hyperlinkcolor" val="tx"/>
                    </a:ext>
                  </a:extLst>
                </a:hlinkClick>
              </a:rPr>
              <a:t>Job search </a:t>
            </a:r>
            <a:r>
              <a:rPr lang="en-US" sz="1469" dirty="0">
                <a:latin typeface="Carlito"/>
              </a:rPr>
              <a:t>on Careerpilot (use slide 2 to show how). You can also print out the relevant Hot Job posters which feature a QR code to access the job profile using a phone – see slide 3. </a:t>
            </a:r>
          </a:p>
          <a:p>
            <a:pPr marL="333016" lvl="1" indent="-166508" algn="just">
              <a:lnSpc>
                <a:spcPts val="2159"/>
              </a:lnSpc>
              <a:buFont typeface="Arial"/>
              <a:buChar char="•"/>
            </a:pPr>
            <a:r>
              <a:rPr lang="en-US" sz="1469" dirty="0">
                <a:latin typeface="Carlito Bold"/>
              </a:rPr>
              <a:t>Students can then work in pairs or as a class to answer questions about the job role using the information from the video and in the job profile (5-10 minutes).</a:t>
            </a:r>
          </a:p>
        </p:txBody>
      </p:sp>
      <p:sp>
        <p:nvSpPr>
          <p:cNvPr id="16" name="TextBox 16"/>
          <p:cNvSpPr txBox="1"/>
          <p:nvPr/>
        </p:nvSpPr>
        <p:spPr>
          <a:xfrm>
            <a:off x="262849" y="270494"/>
            <a:ext cx="13337663" cy="628377"/>
          </a:xfrm>
          <a:prstGeom prst="rect">
            <a:avLst/>
          </a:prstGeom>
        </p:spPr>
        <p:txBody>
          <a:bodyPr lIns="0" tIns="0" rIns="0" bIns="0" rtlCol="0" anchor="t">
            <a:spAutoFit/>
          </a:bodyPr>
          <a:lstStyle/>
          <a:p>
            <a:pPr algn="ctr">
              <a:lnSpc>
                <a:spcPts val="4936"/>
              </a:lnSpc>
            </a:pPr>
            <a:r>
              <a:rPr lang="en-US" sz="4200" b="1" dirty="0">
                <a:latin typeface="+mj-lt"/>
              </a:rPr>
              <a:t>Digital Hot Jobs Activities: Teacher Notes</a:t>
            </a:r>
          </a:p>
        </p:txBody>
      </p:sp>
      <p:sp>
        <p:nvSpPr>
          <p:cNvPr id="43" name="Freeform 10">
            <a:extLst>
              <a:ext uri="{FF2B5EF4-FFF2-40B4-BE49-F238E27FC236}">
                <a16:creationId xmlns:a16="http://schemas.microsoft.com/office/drawing/2014/main" id="{4AF59816-7B62-4031-6DD6-3309063940D3}"/>
              </a:ext>
            </a:extLst>
          </p:cNvPr>
          <p:cNvSpPr/>
          <p:nvPr/>
        </p:nvSpPr>
        <p:spPr>
          <a:xfrm>
            <a:off x="227719" y="6916187"/>
            <a:ext cx="2047382" cy="461496"/>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4"/>
            <a:stretch>
              <a:fillRect/>
            </a:stretch>
          </a:blipFill>
        </p:spPr>
        <p:txBody>
          <a:bodyPr/>
          <a:lstStyle/>
          <a:p>
            <a:endParaRPr lang="en-GB" sz="1322"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1069266" y="6994627"/>
            <a:ext cx="2118344" cy="243656"/>
          </a:xfrm>
          <a:prstGeom prst="rect">
            <a:avLst/>
          </a:prstGeom>
        </p:spPr>
        <p:txBody>
          <a:bodyPr wrap="square" lIns="0" tIns="0" rIns="0" bIns="0" rtlCol="0" anchor="t">
            <a:spAutoFit/>
          </a:bodyPr>
          <a:lstStyle/>
          <a:p>
            <a:pPr algn="ctr">
              <a:lnSpc>
                <a:spcPts val="1869"/>
              </a:lnSpc>
            </a:pPr>
            <a:r>
              <a:rPr lang="en-US" sz="1763" dirty="0">
                <a:solidFill>
                  <a:srgbClr val="337AB7"/>
                </a:solidFill>
                <a:latin typeface="Open Sans Bold"/>
              </a:rPr>
              <a:t>careerpilot.org.uk</a:t>
            </a:r>
          </a:p>
        </p:txBody>
      </p:sp>
      <p:pic>
        <p:nvPicPr>
          <p:cNvPr id="10" name="Picture 9" descr="A pink circle with white text and a black background&#10;&#10;AI-generated content may be incorrect.">
            <a:extLst>
              <a:ext uri="{FF2B5EF4-FFF2-40B4-BE49-F238E27FC236}">
                <a16:creationId xmlns:a16="http://schemas.microsoft.com/office/drawing/2014/main" id="{791CFDE9-FAE1-240C-6EFC-56E3CE33E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6020" y="5408344"/>
            <a:ext cx="1003598" cy="1003598"/>
          </a:xfrm>
          <a:prstGeom prst="rect">
            <a:avLst/>
          </a:prstGeom>
        </p:spPr>
      </p:pic>
      <p:pic>
        <p:nvPicPr>
          <p:cNvPr id="40" name="Picture 39" descr="A white and red circle with a white speech bubble in the middle&#10;&#10;AI-generated content may be incorrect.">
            <a:extLst>
              <a:ext uri="{FF2B5EF4-FFF2-40B4-BE49-F238E27FC236}">
                <a16:creationId xmlns:a16="http://schemas.microsoft.com/office/drawing/2014/main" id="{D9934429-7EEF-6345-B8E6-4A0315694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0934" y="5419026"/>
            <a:ext cx="1003598" cy="1003598"/>
          </a:xfrm>
          <a:prstGeom prst="rect">
            <a:avLst/>
          </a:prstGeom>
        </p:spPr>
      </p:pic>
      <p:pic>
        <p:nvPicPr>
          <p:cNvPr id="45" name="Picture 44" descr="A blue and white logo&#10;&#10;AI-generated content may be incorrect.">
            <a:extLst>
              <a:ext uri="{FF2B5EF4-FFF2-40B4-BE49-F238E27FC236}">
                <a16:creationId xmlns:a16="http://schemas.microsoft.com/office/drawing/2014/main" id="{F79B8E59-9BCB-D1BB-5962-2205F5971C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84532" y="5408344"/>
            <a:ext cx="1003598" cy="1003598"/>
          </a:xfrm>
          <a:prstGeom prst="rect">
            <a:avLst/>
          </a:prstGeom>
        </p:spPr>
      </p:pic>
      <p:sp>
        <p:nvSpPr>
          <p:cNvPr id="52" name="Freeform 27">
            <a:hlinkClick r:id="rId8" tooltip="https://youtu.be/7xTONswdm80"/>
            <a:extLst>
              <a:ext uri="{FF2B5EF4-FFF2-40B4-BE49-F238E27FC236}">
                <a16:creationId xmlns:a16="http://schemas.microsoft.com/office/drawing/2014/main" id="{37FDD6E9-22D5-F48D-25B1-08A55E7E0948}"/>
              </a:ext>
            </a:extLst>
          </p:cNvPr>
          <p:cNvSpPr/>
          <p:nvPr/>
        </p:nvSpPr>
        <p:spPr>
          <a:xfrm>
            <a:off x="8727878" y="1389930"/>
            <a:ext cx="2880675" cy="1508129"/>
          </a:xfrm>
          <a:custGeom>
            <a:avLst/>
            <a:gdLst/>
            <a:ahLst/>
            <a:cxnLst/>
            <a:rect l="l" t="t" r="r" b="b"/>
            <a:pathLst>
              <a:path w="3420665" h="1926847">
                <a:moveTo>
                  <a:pt x="0" y="0"/>
                </a:moveTo>
                <a:lnTo>
                  <a:pt x="3420665" y="0"/>
                </a:lnTo>
                <a:lnTo>
                  <a:pt x="3420665" y="1926847"/>
                </a:lnTo>
                <a:lnTo>
                  <a:pt x="0" y="1926847"/>
                </a:lnTo>
                <a:lnTo>
                  <a:pt x="0" y="0"/>
                </a:lnTo>
                <a:close/>
              </a:path>
            </a:pathLst>
          </a:custGeom>
          <a:blipFill>
            <a:blip r:embed="rId9"/>
            <a:stretch>
              <a:fillRect/>
            </a:stretch>
          </a:blipFill>
        </p:spPr>
        <p:txBody>
          <a:bodyPr/>
          <a:lstStyle/>
          <a:p>
            <a:endParaRPr lang="en-GB" sz="2261"/>
          </a:p>
        </p:txBody>
      </p:sp>
      <p:pic>
        <p:nvPicPr>
          <p:cNvPr id="50" name="Picture 49">
            <a:extLst>
              <a:ext uri="{FF2B5EF4-FFF2-40B4-BE49-F238E27FC236}">
                <a16:creationId xmlns:a16="http://schemas.microsoft.com/office/drawing/2014/main" id="{8F95661F-2D6D-7BAD-05D9-B207A4FFACB0}"/>
              </a:ext>
            </a:extLst>
          </p:cNvPr>
          <p:cNvPicPr>
            <a:picLocks noChangeAspect="1"/>
          </p:cNvPicPr>
          <p:nvPr/>
        </p:nvPicPr>
        <p:blipFill>
          <a:blip r:embed="rId10"/>
          <a:stretch>
            <a:fillRect/>
          </a:stretch>
        </p:blipFill>
        <p:spPr>
          <a:xfrm>
            <a:off x="8730168" y="2739314"/>
            <a:ext cx="3505577" cy="1829510"/>
          </a:xfrm>
          <a:prstGeom prst="rect">
            <a:avLst/>
          </a:prstGeom>
          <a:effectLst>
            <a:outerShdw blurRad="63500" sx="102000" sy="102000" algn="ctr" rotWithShape="0">
              <a:prstClr val="black">
                <a:alpha val="40000"/>
              </a:prstClr>
            </a:outerShdw>
          </a:effectLst>
        </p:spPr>
      </p:pic>
      <p:sp>
        <p:nvSpPr>
          <p:cNvPr id="51" name="Freeform 30">
            <a:extLst>
              <a:ext uri="{FF2B5EF4-FFF2-40B4-BE49-F238E27FC236}">
                <a16:creationId xmlns:a16="http://schemas.microsoft.com/office/drawing/2014/main" id="{4B062F50-9CD4-BA19-BC95-E6EA618D83DD}"/>
              </a:ext>
            </a:extLst>
          </p:cNvPr>
          <p:cNvSpPr/>
          <p:nvPr/>
        </p:nvSpPr>
        <p:spPr>
          <a:xfrm>
            <a:off x="10723073" y="1336726"/>
            <a:ext cx="2349170" cy="3396764"/>
          </a:xfrm>
          <a:custGeom>
            <a:avLst/>
            <a:gdLst/>
            <a:ahLst/>
            <a:cxnLst/>
            <a:rect l="l" t="t" r="r" b="b"/>
            <a:pathLst>
              <a:path w="1571334" h="2222610">
                <a:moveTo>
                  <a:pt x="0" y="0"/>
                </a:moveTo>
                <a:lnTo>
                  <a:pt x="1571334" y="0"/>
                </a:lnTo>
                <a:lnTo>
                  <a:pt x="1571334" y="2222611"/>
                </a:lnTo>
                <a:lnTo>
                  <a:pt x="0" y="2222611"/>
                </a:lnTo>
                <a:lnTo>
                  <a:pt x="0" y="0"/>
                </a:lnTo>
                <a:close/>
              </a:path>
            </a:pathLst>
          </a:custGeom>
          <a:blipFill>
            <a:blip r:embed="rId11"/>
            <a:stretch>
              <a:fillRect/>
            </a:stretch>
          </a:blipFill>
        </p:spPr>
        <p:txBody>
          <a:bodyPr/>
          <a:lstStyle/>
          <a:p>
            <a:endParaRPr lang="en-GB" sz="2261"/>
          </a:p>
        </p:txBody>
      </p:sp>
      <p:sp>
        <p:nvSpPr>
          <p:cNvPr id="41" name="Freeform 41"/>
          <p:cNvSpPr/>
          <p:nvPr/>
        </p:nvSpPr>
        <p:spPr>
          <a:xfrm>
            <a:off x="10161533" y="2184893"/>
            <a:ext cx="1645305" cy="1687553"/>
          </a:xfrm>
          <a:custGeom>
            <a:avLst/>
            <a:gdLst/>
            <a:ahLst/>
            <a:cxnLst/>
            <a:rect l="l" t="t" r="r" b="b"/>
            <a:pathLst>
              <a:path w="2239886" h="2297401">
                <a:moveTo>
                  <a:pt x="0" y="0"/>
                </a:moveTo>
                <a:lnTo>
                  <a:pt x="2239886" y="0"/>
                </a:lnTo>
                <a:lnTo>
                  <a:pt x="2239886" y="2297401"/>
                </a:lnTo>
                <a:lnTo>
                  <a:pt x="0" y="2297401"/>
                </a:lnTo>
                <a:lnTo>
                  <a:pt x="0" y="0"/>
                </a:lnTo>
                <a:close/>
              </a:path>
            </a:pathLst>
          </a:custGeom>
          <a:blipFill>
            <a:blip r:embed="rId12"/>
            <a:stretch>
              <a:fillRect/>
            </a:stretch>
          </a:blipFill>
        </p:spPr>
        <p:txBody>
          <a:bodyPr/>
          <a:lstStyle/>
          <a:p>
            <a:endParaRPr lang="en-GB" sz="1322"/>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189976"/>
            <a:ext cx="13433425" cy="6366425"/>
            <a:chOff x="0" y="0"/>
            <a:chExt cx="6164582" cy="3548808"/>
          </a:xfrm>
          <a:solidFill>
            <a:srgbClr val="F6D000"/>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pic>
        <p:nvPicPr>
          <p:cNvPr id="26" name="Picture 25">
            <a:extLst>
              <a:ext uri="{FF2B5EF4-FFF2-40B4-BE49-F238E27FC236}">
                <a16:creationId xmlns:a16="http://schemas.microsoft.com/office/drawing/2014/main" id="{A04DC1BD-EE66-6D43-09A4-8879E66ECFAE}"/>
              </a:ext>
            </a:extLst>
          </p:cNvPr>
          <p:cNvPicPr>
            <a:picLocks noChangeAspect="1"/>
          </p:cNvPicPr>
          <p:nvPr/>
        </p:nvPicPr>
        <p:blipFill>
          <a:blip r:embed="rId2"/>
          <a:stretch>
            <a:fillRect/>
          </a:stretch>
        </p:blipFill>
        <p:spPr>
          <a:xfrm>
            <a:off x="7127922" y="3260221"/>
            <a:ext cx="5955032" cy="3286599"/>
          </a:xfrm>
          <a:prstGeom prst="rect">
            <a:avLst/>
          </a:prstGeom>
          <a:effectLst>
            <a:outerShdw blurRad="63500" sx="102000" sy="102000" algn="ctr" rotWithShape="0">
              <a:prstClr val="black">
                <a:alpha val="40000"/>
              </a:prstClr>
            </a:outerShdw>
          </a:effectLst>
        </p:spPr>
      </p:pic>
      <p:grpSp>
        <p:nvGrpSpPr>
          <p:cNvPr id="4" name="Group 4">
            <a:extLst>
              <a:ext uri="{FF2B5EF4-FFF2-40B4-BE49-F238E27FC236}">
                <a16:creationId xmlns:a16="http://schemas.microsoft.com/office/drawing/2014/main" id="{B761C8D9-1F5D-4762-BF0E-5C3EFFF6A540}"/>
              </a:ext>
            </a:extLst>
          </p:cNvPr>
          <p:cNvGrpSpPr/>
          <p:nvPr/>
        </p:nvGrpSpPr>
        <p:grpSpPr>
          <a:xfrm>
            <a:off x="-1" y="-39887"/>
            <a:ext cx="13546398" cy="1228321"/>
            <a:chOff x="0" y="-19050"/>
            <a:chExt cx="4830204" cy="496726"/>
          </a:xfrm>
        </p:grpSpPr>
        <p:sp>
          <p:nvSpPr>
            <p:cNvPr id="5" name="Freeform 5">
              <a:extLst>
                <a:ext uri="{FF2B5EF4-FFF2-40B4-BE49-F238E27FC236}">
                  <a16:creationId xmlns:a16="http://schemas.microsoft.com/office/drawing/2014/main" id="{9DBFC9A3-4CB7-23EA-30D5-76E07F83479A}"/>
                </a:ext>
              </a:extLst>
            </p:cNvPr>
            <p:cNvSpPr/>
            <p:nvPr/>
          </p:nvSpPr>
          <p:spPr>
            <a:xfrm>
              <a:off x="0" y="-11779"/>
              <a:ext cx="4830204" cy="489455"/>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10" name="TextBox 6">
              <a:extLst>
                <a:ext uri="{FF2B5EF4-FFF2-40B4-BE49-F238E27FC236}">
                  <a16:creationId xmlns:a16="http://schemas.microsoft.com/office/drawing/2014/main" id="{FE6A679F-7AFC-3946-C41B-F6C3BC25A644}"/>
                </a:ext>
              </a:extLst>
            </p:cNvPr>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sp>
        <p:nvSpPr>
          <p:cNvPr id="6" name="TextBox 6"/>
          <p:cNvSpPr txBox="1"/>
          <p:nvPr/>
        </p:nvSpPr>
        <p:spPr>
          <a:xfrm>
            <a:off x="-26441" y="331720"/>
            <a:ext cx="13433425" cy="898955"/>
          </a:xfrm>
          <a:prstGeom prst="rect">
            <a:avLst/>
          </a:prstGeom>
        </p:spPr>
        <p:txBody>
          <a:bodyPr lIns="37315" tIns="37315" rIns="37315" bIns="37315" rtlCol="0" anchor="ctr"/>
          <a:lstStyle/>
          <a:p>
            <a:pPr algn="ctr">
              <a:lnSpc>
                <a:spcPts val="1677"/>
              </a:lnSpc>
            </a:pPr>
            <a:endParaRPr sz="1322"/>
          </a:p>
        </p:txBody>
      </p:sp>
      <p:grpSp>
        <p:nvGrpSpPr>
          <p:cNvPr id="7" name="Group 7"/>
          <p:cNvGrpSpPr/>
          <p:nvPr/>
        </p:nvGrpSpPr>
        <p:grpSpPr>
          <a:xfrm>
            <a:off x="-31360" y="6644710"/>
            <a:ext cx="13540200" cy="935332"/>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sz="1322"/>
            </a:p>
          </p:txBody>
        </p:sp>
        <p:sp>
          <p:nvSpPr>
            <p:cNvPr id="9" name="TextBox 9"/>
            <p:cNvSpPr txBox="1"/>
            <p:nvPr/>
          </p:nvSpPr>
          <p:spPr>
            <a:xfrm>
              <a:off x="0" y="-28575"/>
              <a:ext cx="6823208" cy="474303"/>
            </a:xfrm>
            <a:prstGeom prst="rect">
              <a:avLst/>
            </a:prstGeom>
          </p:spPr>
          <p:txBody>
            <a:bodyPr lIns="17951" tIns="17951" rIns="17951" bIns="17951" rtlCol="0" anchor="ctr"/>
            <a:lstStyle/>
            <a:p>
              <a:pPr algn="ctr">
                <a:lnSpc>
                  <a:spcPts val="1736"/>
                </a:lnSpc>
              </a:pPr>
              <a:endParaRPr sz="1322"/>
            </a:p>
          </p:txBody>
        </p:sp>
      </p:grpSp>
      <p:sp>
        <p:nvSpPr>
          <p:cNvPr id="14" name="TextBox 14"/>
          <p:cNvSpPr txBox="1"/>
          <p:nvPr/>
        </p:nvSpPr>
        <p:spPr>
          <a:xfrm>
            <a:off x="256410" y="1348300"/>
            <a:ext cx="2018692" cy="1974083"/>
          </a:xfrm>
          <a:prstGeom prst="rect">
            <a:avLst/>
          </a:prstGeom>
        </p:spPr>
        <p:txBody>
          <a:bodyPr lIns="28962" tIns="28962" rIns="28962" bIns="28962" rtlCol="0" anchor="ctr"/>
          <a:lstStyle/>
          <a:p>
            <a:pPr algn="ctr">
              <a:lnSpc>
                <a:spcPts val="1615"/>
              </a:lnSpc>
            </a:pPr>
            <a:endParaRPr sz="1322"/>
          </a:p>
        </p:txBody>
      </p:sp>
      <p:sp>
        <p:nvSpPr>
          <p:cNvPr id="36" name="TextBox 36"/>
          <p:cNvSpPr txBox="1"/>
          <p:nvPr/>
        </p:nvSpPr>
        <p:spPr>
          <a:xfrm>
            <a:off x="6694685" y="3644180"/>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37" name="TextBox 37"/>
          <p:cNvSpPr txBox="1"/>
          <p:nvPr/>
        </p:nvSpPr>
        <p:spPr>
          <a:xfrm>
            <a:off x="6690272" y="3644180"/>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8" name="TextBox 38"/>
          <p:cNvSpPr txBox="1"/>
          <p:nvPr/>
        </p:nvSpPr>
        <p:spPr>
          <a:xfrm>
            <a:off x="6690291" y="3644180"/>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43" name="Freeform 10">
            <a:extLst>
              <a:ext uri="{FF2B5EF4-FFF2-40B4-BE49-F238E27FC236}">
                <a16:creationId xmlns:a16="http://schemas.microsoft.com/office/drawing/2014/main" id="{4AF59816-7B62-4031-6DD6-3309063940D3}"/>
              </a:ext>
            </a:extLst>
          </p:cNvPr>
          <p:cNvSpPr/>
          <p:nvPr/>
        </p:nvSpPr>
        <p:spPr>
          <a:xfrm>
            <a:off x="227719" y="6916187"/>
            <a:ext cx="2047382" cy="461496"/>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3"/>
            <a:stretch>
              <a:fillRect/>
            </a:stretch>
          </a:blipFill>
        </p:spPr>
        <p:txBody>
          <a:bodyPr/>
          <a:lstStyle/>
          <a:p>
            <a:endParaRPr lang="en-GB" sz="1322"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1069266" y="6994627"/>
            <a:ext cx="2118344" cy="243656"/>
          </a:xfrm>
          <a:prstGeom prst="rect">
            <a:avLst/>
          </a:prstGeom>
        </p:spPr>
        <p:txBody>
          <a:bodyPr wrap="square" lIns="0" tIns="0" rIns="0" bIns="0" rtlCol="0" anchor="t">
            <a:spAutoFit/>
          </a:bodyPr>
          <a:lstStyle/>
          <a:p>
            <a:pPr algn="ctr">
              <a:lnSpc>
                <a:spcPts val="1869"/>
              </a:lnSpc>
            </a:pPr>
            <a:r>
              <a:rPr lang="en-US" sz="1763" dirty="0">
                <a:solidFill>
                  <a:srgbClr val="337AB7"/>
                </a:solidFill>
                <a:latin typeface="Open Sans Bold"/>
              </a:rPr>
              <a:t>careerpilot.org.uk</a:t>
            </a:r>
          </a:p>
        </p:txBody>
      </p:sp>
      <p:pic>
        <p:nvPicPr>
          <p:cNvPr id="11" name="Picture 10">
            <a:extLst>
              <a:ext uri="{FF2B5EF4-FFF2-40B4-BE49-F238E27FC236}">
                <a16:creationId xmlns:a16="http://schemas.microsoft.com/office/drawing/2014/main" id="{4A2CFB91-D884-EA79-886B-07F088E114A5}"/>
              </a:ext>
            </a:extLst>
          </p:cNvPr>
          <p:cNvPicPr>
            <a:picLocks noChangeAspect="1"/>
          </p:cNvPicPr>
          <p:nvPr/>
        </p:nvPicPr>
        <p:blipFill>
          <a:blip r:embed="rId4"/>
          <a:stretch>
            <a:fillRect/>
          </a:stretch>
        </p:blipFill>
        <p:spPr>
          <a:xfrm>
            <a:off x="256409" y="1474678"/>
            <a:ext cx="6285411" cy="3104253"/>
          </a:xfrm>
          <a:prstGeom prst="rect">
            <a:avLst/>
          </a:prstGeom>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C1A16A4F-BCCD-60F0-85CE-EF859EE68647}"/>
              </a:ext>
            </a:extLst>
          </p:cNvPr>
          <p:cNvPicPr>
            <a:picLocks noChangeAspect="1"/>
          </p:cNvPicPr>
          <p:nvPr/>
        </p:nvPicPr>
        <p:blipFill>
          <a:blip r:embed="rId5"/>
          <a:stretch>
            <a:fillRect/>
          </a:stretch>
        </p:blipFill>
        <p:spPr>
          <a:xfrm>
            <a:off x="256410" y="2437649"/>
            <a:ext cx="6285410" cy="4109171"/>
          </a:xfrm>
          <a:prstGeom prst="rect">
            <a:avLst/>
          </a:prstGeom>
          <a:effectLst>
            <a:outerShdw blurRad="63500" sx="102000" sy="102000" algn="ctr" rotWithShape="0">
              <a:prstClr val="black">
                <a:alpha val="40000"/>
              </a:prstClr>
            </a:outerShdw>
          </a:effectLst>
        </p:spPr>
      </p:pic>
      <p:sp>
        <p:nvSpPr>
          <p:cNvPr id="49" name="Callout: Left Arrow 48">
            <a:extLst>
              <a:ext uri="{FF2B5EF4-FFF2-40B4-BE49-F238E27FC236}">
                <a16:creationId xmlns:a16="http://schemas.microsoft.com/office/drawing/2014/main" id="{7769991F-C0F4-EE96-51DD-8AA13BE50D9F}"/>
              </a:ext>
            </a:extLst>
          </p:cNvPr>
          <p:cNvSpPr/>
          <p:nvPr/>
        </p:nvSpPr>
        <p:spPr>
          <a:xfrm>
            <a:off x="2275810" y="1474678"/>
            <a:ext cx="4084975" cy="810903"/>
          </a:xfrm>
          <a:prstGeom prst="lef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763" dirty="0">
                <a:solidFill>
                  <a:schemeClr val="tx1"/>
                </a:solidFill>
              </a:rPr>
              <a:t>1. Go to </a:t>
            </a:r>
            <a:r>
              <a:rPr lang="en-GB" sz="1763" b="1" dirty="0">
                <a:solidFill>
                  <a:schemeClr val="tx1"/>
                </a:solidFill>
              </a:rPr>
              <a:t>careerpilot.org.uk </a:t>
            </a:r>
            <a:r>
              <a:rPr lang="en-GB" sz="1763" dirty="0">
                <a:solidFill>
                  <a:schemeClr val="tx1"/>
                </a:solidFill>
              </a:rPr>
              <a:t>and click on ‘jobs’</a:t>
            </a:r>
          </a:p>
        </p:txBody>
      </p:sp>
      <p:sp>
        <p:nvSpPr>
          <p:cNvPr id="50" name="Callout: Left Arrow 49">
            <a:extLst>
              <a:ext uri="{FF2B5EF4-FFF2-40B4-BE49-F238E27FC236}">
                <a16:creationId xmlns:a16="http://schemas.microsoft.com/office/drawing/2014/main" id="{ACD17AE3-5AF9-434D-6789-515602D4DB8A}"/>
              </a:ext>
            </a:extLst>
          </p:cNvPr>
          <p:cNvSpPr/>
          <p:nvPr/>
        </p:nvSpPr>
        <p:spPr>
          <a:xfrm>
            <a:off x="2337594" y="2863851"/>
            <a:ext cx="3383310" cy="584744"/>
          </a:xfrm>
          <a:prstGeom prst="lef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63" dirty="0">
                <a:solidFill>
                  <a:schemeClr val="tx1"/>
                </a:solidFill>
              </a:rPr>
              <a:t>2. Search for job role</a:t>
            </a:r>
          </a:p>
        </p:txBody>
      </p:sp>
      <p:sp>
        <p:nvSpPr>
          <p:cNvPr id="52" name="Rectangle 51">
            <a:extLst>
              <a:ext uri="{FF2B5EF4-FFF2-40B4-BE49-F238E27FC236}">
                <a16:creationId xmlns:a16="http://schemas.microsoft.com/office/drawing/2014/main" id="{130C302E-7334-229A-FD81-2CBD12A16DFE}"/>
              </a:ext>
            </a:extLst>
          </p:cNvPr>
          <p:cNvSpPr/>
          <p:nvPr/>
        </p:nvSpPr>
        <p:spPr>
          <a:xfrm>
            <a:off x="7289077" y="3845708"/>
            <a:ext cx="1819646" cy="7920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22"/>
          </a:p>
        </p:txBody>
      </p:sp>
      <p:sp>
        <p:nvSpPr>
          <p:cNvPr id="54" name="Rectangle 53">
            <a:extLst>
              <a:ext uri="{FF2B5EF4-FFF2-40B4-BE49-F238E27FC236}">
                <a16:creationId xmlns:a16="http://schemas.microsoft.com/office/drawing/2014/main" id="{FE20BCD2-805E-2462-A61E-9996DBFC5DB8}"/>
              </a:ext>
            </a:extLst>
          </p:cNvPr>
          <p:cNvSpPr/>
          <p:nvPr/>
        </p:nvSpPr>
        <p:spPr>
          <a:xfrm>
            <a:off x="11069266" y="3845708"/>
            <a:ext cx="1819646" cy="7920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22"/>
          </a:p>
        </p:txBody>
      </p:sp>
      <p:sp>
        <p:nvSpPr>
          <p:cNvPr id="55" name="Rectangle 54">
            <a:extLst>
              <a:ext uri="{FF2B5EF4-FFF2-40B4-BE49-F238E27FC236}">
                <a16:creationId xmlns:a16="http://schemas.microsoft.com/office/drawing/2014/main" id="{AE595985-D4C6-037D-CA44-B0A50E5B2BB2}"/>
              </a:ext>
            </a:extLst>
          </p:cNvPr>
          <p:cNvSpPr/>
          <p:nvPr/>
        </p:nvSpPr>
        <p:spPr>
          <a:xfrm>
            <a:off x="7783512" y="5027444"/>
            <a:ext cx="4648200" cy="6558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22"/>
          </a:p>
        </p:txBody>
      </p:sp>
      <p:sp>
        <p:nvSpPr>
          <p:cNvPr id="12" name="Freeform 29">
            <a:extLst>
              <a:ext uri="{FF2B5EF4-FFF2-40B4-BE49-F238E27FC236}">
                <a16:creationId xmlns:a16="http://schemas.microsoft.com/office/drawing/2014/main" id="{F742DD28-2629-8AC1-5B8A-D4026085D7EE}"/>
              </a:ext>
            </a:extLst>
          </p:cNvPr>
          <p:cNvSpPr/>
          <p:nvPr/>
        </p:nvSpPr>
        <p:spPr>
          <a:xfrm>
            <a:off x="208686" y="78650"/>
            <a:ext cx="1143000" cy="1016143"/>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6"/>
            <a:stretch>
              <a:fillRect/>
            </a:stretch>
          </a:blipFill>
        </p:spPr>
        <p:txBody>
          <a:bodyPr/>
          <a:lstStyle/>
          <a:p>
            <a:endParaRPr lang="en-GB" sz="2261"/>
          </a:p>
        </p:txBody>
      </p:sp>
      <p:sp>
        <p:nvSpPr>
          <p:cNvPr id="13" name="TextBox 16">
            <a:extLst>
              <a:ext uri="{FF2B5EF4-FFF2-40B4-BE49-F238E27FC236}">
                <a16:creationId xmlns:a16="http://schemas.microsoft.com/office/drawing/2014/main" id="{CEFFF97C-D4E1-3AC4-06E8-05F1A3A280EE}"/>
              </a:ext>
            </a:extLst>
          </p:cNvPr>
          <p:cNvSpPr txBox="1"/>
          <p:nvPr/>
        </p:nvSpPr>
        <p:spPr>
          <a:xfrm>
            <a:off x="1" y="270494"/>
            <a:ext cx="13453289" cy="628377"/>
          </a:xfrm>
          <a:prstGeom prst="rect">
            <a:avLst/>
          </a:prstGeom>
        </p:spPr>
        <p:txBody>
          <a:bodyPr wrap="square" lIns="0" tIns="0" rIns="0" bIns="0" rtlCol="0" anchor="t">
            <a:spAutoFit/>
          </a:bodyPr>
          <a:lstStyle/>
          <a:p>
            <a:pPr algn="ctr">
              <a:lnSpc>
                <a:spcPts val="4936"/>
              </a:lnSpc>
            </a:pPr>
            <a:r>
              <a:rPr lang="en-US" sz="4200" b="1" dirty="0">
                <a:latin typeface="+mj-lt"/>
              </a:rPr>
              <a:t>Accessing the Digital Hot Jobs Profiles</a:t>
            </a:r>
          </a:p>
        </p:txBody>
      </p:sp>
      <p:sp>
        <p:nvSpPr>
          <p:cNvPr id="23" name="Call-out: Down Arrow 22">
            <a:extLst>
              <a:ext uri="{FF2B5EF4-FFF2-40B4-BE49-F238E27FC236}">
                <a16:creationId xmlns:a16="http://schemas.microsoft.com/office/drawing/2014/main" id="{DE67AC0A-F8FD-1E8A-7E1E-7092B4C22CA1}"/>
              </a:ext>
            </a:extLst>
          </p:cNvPr>
          <p:cNvSpPr/>
          <p:nvPr/>
        </p:nvSpPr>
        <p:spPr>
          <a:xfrm>
            <a:off x="8517544" y="1699789"/>
            <a:ext cx="2819400" cy="1505767"/>
          </a:xfrm>
          <a:prstGeom prst="down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 Explore job profile to learn more about the role and the routes into it.</a:t>
            </a:r>
          </a:p>
        </p:txBody>
      </p:sp>
    </p:spTree>
    <p:extLst>
      <p:ext uri="{BB962C8B-B14F-4D97-AF65-F5344CB8AC3E}">
        <p14:creationId xmlns:p14="http://schemas.microsoft.com/office/powerpoint/2010/main" val="19061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4" grpId="0" animBg="1"/>
      <p:bldP spid="5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4">
            <a:extLst>
              <a:ext uri="{FF2B5EF4-FFF2-40B4-BE49-F238E27FC236}">
                <a16:creationId xmlns:a16="http://schemas.microsoft.com/office/drawing/2014/main" id="{ABC28360-7667-957C-8F79-0BA9F3BFE3BF}"/>
              </a:ext>
            </a:extLst>
          </p:cNvPr>
          <p:cNvGrpSpPr/>
          <p:nvPr/>
        </p:nvGrpSpPr>
        <p:grpSpPr>
          <a:xfrm>
            <a:off x="-2162" y="-69867"/>
            <a:ext cx="13540197" cy="1271420"/>
            <a:chOff x="0" y="-19050"/>
            <a:chExt cx="4830203" cy="496726"/>
          </a:xfrm>
        </p:grpSpPr>
        <p:sp>
          <p:nvSpPr>
            <p:cNvPr id="28" name="Freeform 5">
              <a:extLst>
                <a:ext uri="{FF2B5EF4-FFF2-40B4-BE49-F238E27FC236}">
                  <a16:creationId xmlns:a16="http://schemas.microsoft.com/office/drawing/2014/main" id="{1F5BB2A8-DF55-B7FC-8383-ADC930CB90C1}"/>
                </a:ext>
              </a:extLst>
            </p:cNvPr>
            <p:cNvSpPr/>
            <p:nvPr/>
          </p:nvSpPr>
          <p:spPr>
            <a:xfrm>
              <a:off x="0" y="-11779"/>
              <a:ext cx="4799972" cy="489455"/>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29" name="TextBox 6">
              <a:extLst>
                <a:ext uri="{FF2B5EF4-FFF2-40B4-BE49-F238E27FC236}">
                  <a16:creationId xmlns:a16="http://schemas.microsoft.com/office/drawing/2014/main" id="{6E95A6ED-3433-3A3B-90FC-4183DC87C67B}"/>
                </a:ext>
              </a:extLst>
            </p:cNvPr>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sp>
        <p:nvSpPr>
          <p:cNvPr id="30" name="Freeform 29">
            <a:extLst>
              <a:ext uri="{FF2B5EF4-FFF2-40B4-BE49-F238E27FC236}">
                <a16:creationId xmlns:a16="http://schemas.microsoft.com/office/drawing/2014/main" id="{B4F29755-DF4E-7E1D-7EAD-25AED2AA406F}"/>
              </a:ext>
            </a:extLst>
          </p:cNvPr>
          <p:cNvSpPr/>
          <p:nvPr/>
        </p:nvSpPr>
        <p:spPr>
          <a:xfrm>
            <a:off x="225433" y="63917"/>
            <a:ext cx="1221361" cy="1020009"/>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2"/>
            <a:stretch>
              <a:fillRect/>
            </a:stretch>
          </a:blipFill>
        </p:spPr>
        <p:txBody>
          <a:bodyPr/>
          <a:lstStyle/>
          <a:p>
            <a:endParaRPr lang="en-GB" sz="2261"/>
          </a:p>
        </p:txBody>
      </p:sp>
      <p:grpSp>
        <p:nvGrpSpPr>
          <p:cNvPr id="2" name="Group 2"/>
          <p:cNvGrpSpPr/>
          <p:nvPr/>
        </p:nvGrpSpPr>
        <p:grpSpPr>
          <a:xfrm>
            <a:off x="-1" y="1201552"/>
            <a:ext cx="13455453" cy="6354849"/>
            <a:chOff x="0" y="-55867"/>
            <a:chExt cx="6164582" cy="3604675"/>
          </a:xfrm>
          <a:solidFill>
            <a:srgbClr val="F6D000"/>
          </a:solidFill>
        </p:grpSpPr>
        <p:sp>
          <p:nvSpPr>
            <p:cNvPr id="3" name="Freeform 3"/>
            <p:cNvSpPr/>
            <p:nvPr/>
          </p:nvSpPr>
          <p:spPr>
            <a:xfrm>
              <a:off x="0" y="-55867"/>
              <a:ext cx="6164582" cy="3604675"/>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sp>
        <p:nvSpPr>
          <p:cNvPr id="6" name="TextBox 6"/>
          <p:cNvSpPr txBox="1"/>
          <p:nvPr/>
        </p:nvSpPr>
        <p:spPr>
          <a:xfrm>
            <a:off x="-26441" y="331720"/>
            <a:ext cx="13433425" cy="898955"/>
          </a:xfrm>
          <a:prstGeom prst="rect">
            <a:avLst/>
          </a:prstGeom>
        </p:spPr>
        <p:txBody>
          <a:bodyPr lIns="37315" tIns="37315" rIns="37315" bIns="37315" rtlCol="0" anchor="ctr"/>
          <a:lstStyle/>
          <a:p>
            <a:pPr algn="ctr">
              <a:lnSpc>
                <a:spcPts val="1677"/>
              </a:lnSpc>
            </a:pPr>
            <a:endParaRPr sz="1322"/>
          </a:p>
        </p:txBody>
      </p:sp>
      <p:grpSp>
        <p:nvGrpSpPr>
          <p:cNvPr id="7" name="Group 7"/>
          <p:cNvGrpSpPr/>
          <p:nvPr/>
        </p:nvGrpSpPr>
        <p:grpSpPr>
          <a:xfrm>
            <a:off x="-31360" y="6644710"/>
            <a:ext cx="13540200" cy="935332"/>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sz="1322"/>
            </a:p>
          </p:txBody>
        </p:sp>
        <p:sp>
          <p:nvSpPr>
            <p:cNvPr id="9" name="TextBox 9"/>
            <p:cNvSpPr txBox="1"/>
            <p:nvPr/>
          </p:nvSpPr>
          <p:spPr>
            <a:xfrm>
              <a:off x="0" y="-28575"/>
              <a:ext cx="6823208" cy="474303"/>
            </a:xfrm>
            <a:prstGeom prst="rect">
              <a:avLst/>
            </a:prstGeom>
          </p:spPr>
          <p:txBody>
            <a:bodyPr lIns="17951" tIns="17951" rIns="17951" bIns="17951" rtlCol="0" anchor="ctr"/>
            <a:lstStyle/>
            <a:p>
              <a:pPr algn="ctr">
                <a:lnSpc>
                  <a:spcPts val="1736"/>
                </a:lnSpc>
              </a:pPr>
              <a:endParaRPr sz="1322"/>
            </a:p>
          </p:txBody>
        </p:sp>
      </p:grpSp>
      <p:sp>
        <p:nvSpPr>
          <p:cNvPr id="14" name="TextBox 14"/>
          <p:cNvSpPr txBox="1"/>
          <p:nvPr/>
        </p:nvSpPr>
        <p:spPr>
          <a:xfrm>
            <a:off x="256410" y="1348300"/>
            <a:ext cx="2018692" cy="1974083"/>
          </a:xfrm>
          <a:prstGeom prst="rect">
            <a:avLst/>
          </a:prstGeom>
        </p:spPr>
        <p:txBody>
          <a:bodyPr lIns="28962" tIns="28962" rIns="28962" bIns="28962" rtlCol="0" anchor="ctr"/>
          <a:lstStyle/>
          <a:p>
            <a:pPr algn="ctr">
              <a:lnSpc>
                <a:spcPts val="1615"/>
              </a:lnSpc>
            </a:pPr>
            <a:endParaRPr sz="1322"/>
          </a:p>
        </p:txBody>
      </p:sp>
      <p:sp>
        <p:nvSpPr>
          <p:cNvPr id="36" name="TextBox 36"/>
          <p:cNvSpPr txBox="1"/>
          <p:nvPr/>
        </p:nvSpPr>
        <p:spPr>
          <a:xfrm>
            <a:off x="6694685" y="3644180"/>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37" name="TextBox 37"/>
          <p:cNvSpPr txBox="1"/>
          <p:nvPr/>
        </p:nvSpPr>
        <p:spPr>
          <a:xfrm>
            <a:off x="6690272" y="3644180"/>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8" name="TextBox 38"/>
          <p:cNvSpPr txBox="1"/>
          <p:nvPr/>
        </p:nvSpPr>
        <p:spPr>
          <a:xfrm>
            <a:off x="6690291" y="3644180"/>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16" name="TextBox 16"/>
          <p:cNvSpPr txBox="1"/>
          <p:nvPr/>
        </p:nvSpPr>
        <p:spPr>
          <a:xfrm>
            <a:off x="1" y="270494"/>
            <a:ext cx="13453289" cy="628377"/>
          </a:xfrm>
          <a:prstGeom prst="rect">
            <a:avLst/>
          </a:prstGeom>
        </p:spPr>
        <p:txBody>
          <a:bodyPr wrap="square" lIns="0" tIns="0" rIns="0" bIns="0" rtlCol="0" anchor="t">
            <a:spAutoFit/>
          </a:bodyPr>
          <a:lstStyle/>
          <a:p>
            <a:pPr algn="ctr">
              <a:lnSpc>
                <a:spcPts val="4936"/>
              </a:lnSpc>
            </a:pPr>
            <a:r>
              <a:rPr lang="en-US" sz="4200" b="1" dirty="0">
                <a:latin typeface="+mj-lt"/>
              </a:rPr>
              <a:t>Digital Hot Jobs Posters</a:t>
            </a:r>
          </a:p>
        </p:txBody>
      </p:sp>
      <p:sp>
        <p:nvSpPr>
          <p:cNvPr id="43" name="Freeform 10">
            <a:extLst>
              <a:ext uri="{FF2B5EF4-FFF2-40B4-BE49-F238E27FC236}">
                <a16:creationId xmlns:a16="http://schemas.microsoft.com/office/drawing/2014/main" id="{4AF59816-7B62-4031-6DD6-3309063940D3}"/>
              </a:ext>
            </a:extLst>
          </p:cNvPr>
          <p:cNvSpPr/>
          <p:nvPr/>
        </p:nvSpPr>
        <p:spPr>
          <a:xfrm>
            <a:off x="227719" y="6916187"/>
            <a:ext cx="2047382" cy="461496"/>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3"/>
            <a:stretch>
              <a:fillRect/>
            </a:stretch>
          </a:blipFill>
        </p:spPr>
        <p:txBody>
          <a:bodyPr/>
          <a:lstStyle/>
          <a:p>
            <a:endParaRPr lang="en-GB" sz="1322"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1069266" y="6994627"/>
            <a:ext cx="2118344" cy="243656"/>
          </a:xfrm>
          <a:prstGeom prst="rect">
            <a:avLst/>
          </a:prstGeom>
        </p:spPr>
        <p:txBody>
          <a:bodyPr wrap="square" lIns="0" tIns="0" rIns="0" bIns="0" rtlCol="0" anchor="t">
            <a:spAutoFit/>
          </a:bodyPr>
          <a:lstStyle/>
          <a:p>
            <a:pPr algn="ctr">
              <a:lnSpc>
                <a:spcPts val="1869"/>
              </a:lnSpc>
            </a:pPr>
            <a:r>
              <a:rPr lang="en-US" sz="1763" dirty="0">
                <a:solidFill>
                  <a:srgbClr val="337AB7"/>
                </a:solidFill>
                <a:latin typeface="Open Sans Bold"/>
              </a:rPr>
              <a:t>careerpilot.org.uk</a:t>
            </a:r>
          </a:p>
        </p:txBody>
      </p:sp>
      <p:sp>
        <p:nvSpPr>
          <p:cNvPr id="5" name="Callout: Left Arrow 4">
            <a:extLst>
              <a:ext uri="{FF2B5EF4-FFF2-40B4-BE49-F238E27FC236}">
                <a16:creationId xmlns:a16="http://schemas.microsoft.com/office/drawing/2014/main" id="{F72C2600-64DA-8C54-3D7B-2975C8F3FD18}"/>
              </a:ext>
            </a:extLst>
          </p:cNvPr>
          <p:cNvSpPr/>
          <p:nvPr/>
        </p:nvSpPr>
        <p:spPr>
          <a:xfrm>
            <a:off x="8461257" y="4206289"/>
            <a:ext cx="3720900" cy="1219911"/>
          </a:xfrm>
          <a:prstGeom prst="lef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63" dirty="0">
                <a:solidFill>
                  <a:schemeClr val="tx1"/>
                </a:solidFill>
              </a:rPr>
              <a:t>Find average salary and predicted job growth</a:t>
            </a:r>
          </a:p>
        </p:txBody>
      </p:sp>
      <p:sp>
        <p:nvSpPr>
          <p:cNvPr id="12" name="Callout: Right Arrow 11">
            <a:extLst>
              <a:ext uri="{FF2B5EF4-FFF2-40B4-BE49-F238E27FC236}">
                <a16:creationId xmlns:a16="http://schemas.microsoft.com/office/drawing/2014/main" id="{A0E0CC25-050C-904D-781C-5A5F723DFDFC}"/>
              </a:ext>
            </a:extLst>
          </p:cNvPr>
          <p:cNvSpPr/>
          <p:nvPr/>
        </p:nvSpPr>
        <p:spPr>
          <a:xfrm>
            <a:off x="1141535" y="4195658"/>
            <a:ext cx="3735602" cy="1219911"/>
          </a:xfrm>
          <a:prstGeom prst="righ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63" dirty="0">
                <a:solidFill>
                  <a:schemeClr val="tx1"/>
                </a:solidFill>
              </a:rPr>
              <a:t>Find pathways in this job and relevant subjects</a:t>
            </a:r>
          </a:p>
        </p:txBody>
      </p:sp>
      <p:grpSp>
        <p:nvGrpSpPr>
          <p:cNvPr id="13" name="Group 12">
            <a:extLst>
              <a:ext uri="{FF2B5EF4-FFF2-40B4-BE49-F238E27FC236}">
                <a16:creationId xmlns:a16="http://schemas.microsoft.com/office/drawing/2014/main" id="{4A496022-5656-0282-5E0B-B1384E80FAC1}"/>
              </a:ext>
            </a:extLst>
          </p:cNvPr>
          <p:cNvGrpSpPr/>
          <p:nvPr/>
        </p:nvGrpSpPr>
        <p:grpSpPr>
          <a:xfrm>
            <a:off x="294690" y="1472448"/>
            <a:ext cx="3019462" cy="2065062"/>
            <a:chOff x="0" y="0"/>
            <a:chExt cx="5047832" cy="3297062"/>
          </a:xfrm>
        </p:grpSpPr>
        <p:sp>
          <p:nvSpPr>
            <p:cNvPr id="23" name="Freeform 13">
              <a:extLst>
                <a:ext uri="{FF2B5EF4-FFF2-40B4-BE49-F238E27FC236}">
                  <a16:creationId xmlns:a16="http://schemas.microsoft.com/office/drawing/2014/main" id="{6334E951-62CB-CD56-B308-83CC705C0AD9}"/>
                </a:ext>
              </a:extLst>
            </p:cNvPr>
            <p:cNvSpPr/>
            <p:nvPr/>
          </p:nvSpPr>
          <p:spPr>
            <a:xfrm>
              <a:off x="0" y="0"/>
              <a:ext cx="5047832" cy="3297062"/>
            </a:xfrm>
            <a:custGeom>
              <a:avLst/>
              <a:gdLst/>
              <a:ahLst/>
              <a:cxnLst/>
              <a:rect l="l" t="t" r="r" b="b"/>
              <a:pathLst>
                <a:path w="5047832" h="3297062">
                  <a:moveTo>
                    <a:pt x="26203" y="0"/>
                  </a:moveTo>
                  <a:lnTo>
                    <a:pt x="5021629" y="0"/>
                  </a:lnTo>
                  <a:cubicBezTo>
                    <a:pt x="5036101" y="0"/>
                    <a:pt x="5047832" y="11731"/>
                    <a:pt x="5047832" y="26203"/>
                  </a:cubicBezTo>
                  <a:lnTo>
                    <a:pt x="5047832" y="3270859"/>
                  </a:lnTo>
                  <a:cubicBezTo>
                    <a:pt x="5047832" y="3277808"/>
                    <a:pt x="5045072" y="3284473"/>
                    <a:pt x="5040157" y="3289387"/>
                  </a:cubicBezTo>
                  <a:cubicBezTo>
                    <a:pt x="5035243" y="3294301"/>
                    <a:pt x="5028579" y="3297062"/>
                    <a:pt x="5021629" y="3297062"/>
                  </a:cubicBezTo>
                  <a:lnTo>
                    <a:pt x="26203" y="3297062"/>
                  </a:lnTo>
                  <a:cubicBezTo>
                    <a:pt x="11731" y="3297062"/>
                    <a:pt x="0" y="3285330"/>
                    <a:pt x="0" y="3270859"/>
                  </a:cubicBezTo>
                  <a:lnTo>
                    <a:pt x="0" y="26203"/>
                  </a:lnTo>
                  <a:cubicBezTo>
                    <a:pt x="0" y="11731"/>
                    <a:pt x="11731" y="0"/>
                    <a:pt x="26203" y="0"/>
                  </a:cubicBezTo>
                  <a:close/>
                </a:path>
              </a:pathLst>
            </a:custGeom>
            <a:solidFill>
              <a:srgbClr val="EEEEEE"/>
            </a:solidFill>
          </p:spPr>
          <p:txBody>
            <a:bodyPr/>
            <a:lstStyle/>
            <a:p>
              <a:endParaRPr lang="en-GB" sz="1322"/>
            </a:p>
          </p:txBody>
        </p:sp>
        <p:sp>
          <p:nvSpPr>
            <p:cNvPr id="24" name="TextBox 14">
              <a:extLst>
                <a:ext uri="{FF2B5EF4-FFF2-40B4-BE49-F238E27FC236}">
                  <a16:creationId xmlns:a16="http://schemas.microsoft.com/office/drawing/2014/main" id="{68E62D97-7781-A9AC-390D-84CBA1D5DDCE}"/>
                </a:ext>
              </a:extLst>
            </p:cNvPr>
            <p:cNvSpPr txBox="1"/>
            <p:nvPr/>
          </p:nvSpPr>
          <p:spPr>
            <a:xfrm>
              <a:off x="0" y="-28575"/>
              <a:ext cx="5047832" cy="3325637"/>
            </a:xfrm>
            <a:prstGeom prst="rect">
              <a:avLst/>
            </a:prstGeom>
          </p:spPr>
          <p:txBody>
            <a:bodyPr lIns="28962" tIns="28962" rIns="28962" bIns="28962" rtlCol="0" anchor="ctr"/>
            <a:lstStyle/>
            <a:p>
              <a:pPr algn="ctr">
                <a:lnSpc>
                  <a:spcPts val="1615"/>
                </a:lnSpc>
              </a:pPr>
              <a:endParaRPr sz="1322"/>
            </a:p>
          </p:txBody>
        </p:sp>
      </p:grpSp>
      <p:sp>
        <p:nvSpPr>
          <p:cNvPr id="25" name="TextBox 24">
            <a:extLst>
              <a:ext uri="{FF2B5EF4-FFF2-40B4-BE49-F238E27FC236}">
                <a16:creationId xmlns:a16="http://schemas.microsoft.com/office/drawing/2014/main" id="{186D4E27-22FD-6560-FFEE-1814734C44C6}"/>
              </a:ext>
            </a:extLst>
          </p:cNvPr>
          <p:cNvSpPr txBox="1"/>
          <p:nvPr/>
        </p:nvSpPr>
        <p:spPr>
          <a:xfrm>
            <a:off x="299940" y="1572234"/>
            <a:ext cx="2987772" cy="1923540"/>
          </a:xfrm>
          <a:prstGeom prst="rect">
            <a:avLst/>
          </a:prstGeom>
          <a:noFill/>
        </p:spPr>
        <p:txBody>
          <a:bodyPr wrap="square" rtlCol="0">
            <a:spAutoFit/>
          </a:bodyPr>
          <a:lstStyle/>
          <a:p>
            <a:r>
              <a:rPr lang="en-GB" sz="1763" dirty="0"/>
              <a:t>Posters available to print from Careerpilot Advisor Zone. </a:t>
            </a:r>
          </a:p>
          <a:p>
            <a:endParaRPr lang="en-GB" sz="1763" dirty="0"/>
          </a:p>
          <a:p>
            <a:r>
              <a:rPr lang="en-GB" sz="1763" dirty="0">
                <a:solidFill>
                  <a:srgbClr val="0000FF"/>
                </a:solidFill>
                <a:hlinkClick r:id="rId4">
                  <a:extLst>
                    <a:ext uri="{A12FA001-AC4F-418D-AE19-62706E023703}">
                      <ahyp:hlinkClr xmlns:ahyp="http://schemas.microsoft.com/office/drawing/2018/hyperlinkcolor" val="tx"/>
                    </a:ext>
                  </a:extLst>
                </a:hlinkClick>
              </a:rPr>
              <a:t>Log </a:t>
            </a:r>
            <a:r>
              <a:rPr lang="en-GB" sz="1763" dirty="0">
                <a:hlinkClick r:id="rId4">
                  <a:extLst>
                    <a:ext uri="{A12FA001-AC4F-418D-AE19-62706E023703}">
                      <ahyp:hlinkClr xmlns:ahyp="http://schemas.microsoft.com/office/drawing/2018/hyperlinkcolor" val="tx"/>
                    </a:ext>
                  </a:extLst>
                </a:hlinkClick>
              </a:rPr>
              <a:t>in to Careerpilot </a:t>
            </a:r>
            <a:r>
              <a:rPr lang="en-GB" sz="1763" dirty="0"/>
              <a:t>then go to </a:t>
            </a:r>
            <a:r>
              <a:rPr lang="en-GB" sz="1763" dirty="0">
                <a:solidFill>
                  <a:srgbClr val="0000FF"/>
                </a:solidFill>
                <a:hlinkClick r:id="rId5">
                  <a:extLst>
                    <a:ext uri="{A12FA001-AC4F-418D-AE19-62706E023703}">
                      <ahyp:hlinkClr xmlns:ahyp="http://schemas.microsoft.com/office/drawing/2018/hyperlinkcolor" val="tx"/>
                    </a:ext>
                  </a:extLst>
                </a:hlinkClick>
              </a:rPr>
              <a:t>Hot Jobs Resources – Digital and IT </a:t>
            </a:r>
            <a:r>
              <a:rPr lang="en-GB" sz="1763" dirty="0">
                <a:hlinkClick r:id="rId5">
                  <a:extLst>
                    <a:ext uri="{A12FA001-AC4F-418D-AE19-62706E023703}">
                      <ahyp:hlinkClr xmlns:ahyp="http://schemas.microsoft.com/office/drawing/2018/hyperlinkcolor" val="tx"/>
                    </a:ext>
                  </a:extLst>
                </a:hlinkClick>
              </a:rPr>
              <a:t>Hot Jobs Resources</a:t>
            </a:r>
            <a:endParaRPr lang="en-GB" sz="1322" dirty="0"/>
          </a:p>
          <a:p>
            <a:endParaRPr lang="en-GB" sz="1322" dirty="0">
              <a:hlinkClick r:id="rId6"/>
            </a:endParaRPr>
          </a:p>
        </p:txBody>
      </p:sp>
      <p:pic>
        <p:nvPicPr>
          <p:cNvPr id="26" name="Picture 25">
            <a:extLst>
              <a:ext uri="{FF2B5EF4-FFF2-40B4-BE49-F238E27FC236}">
                <a16:creationId xmlns:a16="http://schemas.microsoft.com/office/drawing/2014/main" id="{DDBB3D06-1587-6645-0B5B-EBEC86EC95AE}"/>
              </a:ext>
            </a:extLst>
          </p:cNvPr>
          <p:cNvPicPr>
            <a:picLocks noChangeAspect="1"/>
          </p:cNvPicPr>
          <p:nvPr/>
        </p:nvPicPr>
        <p:blipFill>
          <a:blip r:embed="rId7"/>
          <a:srcRect t="1119" r="1203"/>
          <a:stretch>
            <a:fillRect/>
          </a:stretch>
        </p:blipFill>
        <p:spPr>
          <a:xfrm>
            <a:off x="4874784" y="1473989"/>
            <a:ext cx="3570793" cy="507223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90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573509"/>
            <a:ext cx="13558925" cy="6982991"/>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F6D000"/>
            </a:solidFill>
          </p:spPr>
          <p:txBody>
            <a:bodyPr/>
            <a:lstStyle/>
            <a:p>
              <a:endParaRPr lang="en-GB" sz="2261" dirty="0"/>
            </a:p>
          </p:txBody>
        </p:sp>
      </p:grpSp>
      <p:grpSp>
        <p:nvGrpSpPr>
          <p:cNvPr id="4" name="Group 4"/>
          <p:cNvGrpSpPr/>
          <p:nvPr/>
        </p:nvGrpSpPr>
        <p:grpSpPr>
          <a:xfrm>
            <a:off x="-1" y="-39887"/>
            <a:ext cx="13546398" cy="1385182"/>
            <a:chOff x="0" y="-19050"/>
            <a:chExt cx="4830204" cy="496726"/>
          </a:xfrm>
        </p:grpSpPr>
        <p:sp>
          <p:nvSpPr>
            <p:cNvPr id="5" name="Freeform 5"/>
            <p:cNvSpPr/>
            <p:nvPr/>
          </p:nvSpPr>
          <p:spPr>
            <a:xfrm>
              <a:off x="0" y="-11779"/>
              <a:ext cx="4830204" cy="489455"/>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6" name="TextBox 6"/>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grpSp>
        <p:nvGrpSpPr>
          <p:cNvPr id="7" name="Group 7"/>
          <p:cNvGrpSpPr/>
          <p:nvPr/>
        </p:nvGrpSpPr>
        <p:grpSpPr>
          <a:xfrm>
            <a:off x="8974572" y="1629818"/>
            <a:ext cx="4205678" cy="3377461"/>
            <a:chOff x="0" y="0"/>
            <a:chExt cx="1508155" cy="1301469"/>
          </a:xfrm>
        </p:grpSpPr>
        <p:sp>
          <p:nvSpPr>
            <p:cNvPr id="8" name="Freeform 8"/>
            <p:cNvSpPr/>
            <p:nvPr/>
          </p:nvSpPr>
          <p:spPr>
            <a:xfrm>
              <a:off x="0" y="0"/>
              <a:ext cx="1508155" cy="1301469"/>
            </a:xfrm>
            <a:custGeom>
              <a:avLst/>
              <a:gdLst/>
              <a:ahLst/>
              <a:cxnLst/>
              <a:rect l="l" t="t" r="r" b="b"/>
              <a:pathLst>
                <a:path w="1508155" h="1301469">
                  <a:moveTo>
                    <a:pt x="69375" y="0"/>
                  </a:moveTo>
                  <a:lnTo>
                    <a:pt x="1438780" y="0"/>
                  </a:lnTo>
                  <a:cubicBezTo>
                    <a:pt x="1477095" y="0"/>
                    <a:pt x="1508155" y="31060"/>
                    <a:pt x="1508155" y="69375"/>
                  </a:cubicBezTo>
                  <a:lnTo>
                    <a:pt x="1508155" y="1232094"/>
                  </a:lnTo>
                  <a:cubicBezTo>
                    <a:pt x="1508155" y="1270409"/>
                    <a:pt x="1477095" y="1301469"/>
                    <a:pt x="1438780" y="1301469"/>
                  </a:cubicBezTo>
                  <a:lnTo>
                    <a:pt x="69375" y="1301469"/>
                  </a:lnTo>
                  <a:cubicBezTo>
                    <a:pt x="50976" y="1301469"/>
                    <a:pt x="33330" y="1294160"/>
                    <a:pt x="20320" y="1281150"/>
                  </a:cubicBezTo>
                  <a:cubicBezTo>
                    <a:pt x="7309" y="1268139"/>
                    <a:pt x="0" y="1250494"/>
                    <a:pt x="0" y="1232094"/>
                  </a:cubicBezTo>
                  <a:lnTo>
                    <a:pt x="0" y="69375"/>
                  </a:lnTo>
                  <a:cubicBezTo>
                    <a:pt x="0" y="50976"/>
                    <a:pt x="7309" y="33330"/>
                    <a:pt x="20320" y="20320"/>
                  </a:cubicBezTo>
                  <a:cubicBezTo>
                    <a:pt x="33330" y="7309"/>
                    <a:pt x="50976" y="0"/>
                    <a:pt x="69375" y="0"/>
                  </a:cubicBezTo>
                  <a:close/>
                </a:path>
              </a:pathLst>
            </a:custGeom>
            <a:solidFill>
              <a:srgbClr val="FFC000"/>
            </a:solidFill>
          </p:spPr>
          <p:txBody>
            <a:bodyPr/>
            <a:lstStyle/>
            <a:p>
              <a:endParaRPr lang="en-GB" sz="2261"/>
            </a:p>
          </p:txBody>
        </p:sp>
        <p:sp>
          <p:nvSpPr>
            <p:cNvPr id="9" name="TextBox 9"/>
            <p:cNvSpPr txBox="1"/>
            <p:nvPr/>
          </p:nvSpPr>
          <p:spPr>
            <a:xfrm>
              <a:off x="0" y="-19050"/>
              <a:ext cx="1508155" cy="1320519"/>
            </a:xfrm>
            <a:prstGeom prst="rect">
              <a:avLst/>
            </a:prstGeom>
          </p:spPr>
          <p:txBody>
            <a:bodyPr lIns="37310" tIns="37310" rIns="37310" bIns="37310" rtlCol="0" anchor="ctr"/>
            <a:lstStyle/>
            <a:p>
              <a:pPr algn="ctr">
                <a:lnSpc>
                  <a:spcPts val="1676"/>
                </a:lnSpc>
              </a:pPr>
              <a:endParaRPr sz="2261"/>
            </a:p>
          </p:txBody>
        </p:sp>
      </p:grpSp>
      <p:grpSp>
        <p:nvGrpSpPr>
          <p:cNvPr id="10" name="Group 10"/>
          <p:cNvGrpSpPr/>
          <p:nvPr/>
        </p:nvGrpSpPr>
        <p:grpSpPr>
          <a:xfrm>
            <a:off x="4068363" y="5116676"/>
            <a:ext cx="9111887" cy="2127249"/>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FFC000"/>
            </a:solidFill>
            <a:ln>
              <a:solidFill>
                <a:schemeClr val="tx1"/>
              </a:solidFill>
            </a:ln>
          </p:spPr>
          <p:txBody>
            <a:bodyPr/>
            <a:lstStyle/>
            <a:p>
              <a:endParaRPr lang="en-GB" sz="2261"/>
            </a:p>
          </p:txBody>
        </p:sp>
        <p:sp>
          <p:nvSpPr>
            <p:cNvPr id="12" name="TextBox 12"/>
            <p:cNvSpPr txBox="1"/>
            <p:nvPr/>
          </p:nvSpPr>
          <p:spPr>
            <a:xfrm>
              <a:off x="0" y="-19050"/>
              <a:ext cx="3267521" cy="959730"/>
            </a:xfrm>
            <a:prstGeom prst="rect">
              <a:avLst/>
            </a:prstGeom>
          </p:spPr>
          <p:txBody>
            <a:bodyPr lIns="37310" tIns="37310" rIns="37310" bIns="37310" rtlCol="0" anchor="ctr"/>
            <a:lstStyle/>
            <a:p>
              <a:pPr algn="ctr">
                <a:lnSpc>
                  <a:spcPts val="1676"/>
                </a:lnSpc>
              </a:pPr>
              <a:endParaRPr sz="2261"/>
            </a:p>
          </p:txBody>
        </p:sp>
      </p:grpSp>
      <p:grpSp>
        <p:nvGrpSpPr>
          <p:cNvPr id="13" name="Group 13"/>
          <p:cNvGrpSpPr/>
          <p:nvPr/>
        </p:nvGrpSpPr>
        <p:grpSpPr>
          <a:xfrm>
            <a:off x="4040991" y="1633874"/>
            <a:ext cx="4678862" cy="3374991"/>
            <a:chOff x="0" y="0"/>
            <a:chExt cx="1677839" cy="1301469"/>
          </a:xfrm>
        </p:grpSpPr>
        <p:sp>
          <p:nvSpPr>
            <p:cNvPr id="14" name="Freeform 14"/>
            <p:cNvSpPr/>
            <p:nvPr/>
          </p:nvSpPr>
          <p:spPr>
            <a:xfrm>
              <a:off x="0" y="0"/>
              <a:ext cx="1677839" cy="1301469"/>
            </a:xfrm>
            <a:custGeom>
              <a:avLst/>
              <a:gdLst/>
              <a:ahLst/>
              <a:cxnLst/>
              <a:rect l="l" t="t" r="r" b="b"/>
              <a:pathLst>
                <a:path w="1677839" h="1301469">
                  <a:moveTo>
                    <a:pt x="62359" y="0"/>
                  </a:moveTo>
                  <a:lnTo>
                    <a:pt x="1615480" y="0"/>
                  </a:lnTo>
                  <a:cubicBezTo>
                    <a:pt x="1632018" y="0"/>
                    <a:pt x="1647880" y="6570"/>
                    <a:pt x="1659574" y="18265"/>
                  </a:cubicBezTo>
                  <a:cubicBezTo>
                    <a:pt x="1671269" y="29959"/>
                    <a:pt x="1677839" y="45821"/>
                    <a:pt x="1677839" y="62359"/>
                  </a:cubicBezTo>
                  <a:lnTo>
                    <a:pt x="1677839" y="1239110"/>
                  </a:lnTo>
                  <a:cubicBezTo>
                    <a:pt x="1677839" y="1273550"/>
                    <a:pt x="1649920" y="1301469"/>
                    <a:pt x="1615480" y="1301469"/>
                  </a:cubicBezTo>
                  <a:lnTo>
                    <a:pt x="62359" y="1301469"/>
                  </a:lnTo>
                  <a:cubicBezTo>
                    <a:pt x="45821" y="1301469"/>
                    <a:pt x="29959" y="1294899"/>
                    <a:pt x="18265" y="1283205"/>
                  </a:cubicBezTo>
                  <a:cubicBezTo>
                    <a:pt x="6570" y="1271510"/>
                    <a:pt x="0" y="1255649"/>
                    <a:pt x="0" y="1239110"/>
                  </a:cubicBezTo>
                  <a:lnTo>
                    <a:pt x="0" y="62359"/>
                  </a:lnTo>
                  <a:cubicBezTo>
                    <a:pt x="0" y="45821"/>
                    <a:pt x="6570" y="29959"/>
                    <a:pt x="18265" y="18265"/>
                  </a:cubicBezTo>
                  <a:cubicBezTo>
                    <a:pt x="29959" y="6570"/>
                    <a:pt x="45821" y="0"/>
                    <a:pt x="62359" y="0"/>
                  </a:cubicBezTo>
                  <a:close/>
                </a:path>
              </a:pathLst>
            </a:custGeom>
            <a:solidFill>
              <a:srgbClr val="FFC000"/>
            </a:solidFill>
          </p:spPr>
          <p:txBody>
            <a:bodyPr/>
            <a:lstStyle/>
            <a:p>
              <a:endParaRPr lang="en-GB" sz="2261" dirty="0"/>
            </a:p>
          </p:txBody>
        </p:sp>
        <p:sp>
          <p:nvSpPr>
            <p:cNvPr id="15" name="TextBox 15"/>
            <p:cNvSpPr txBox="1"/>
            <p:nvPr/>
          </p:nvSpPr>
          <p:spPr>
            <a:xfrm>
              <a:off x="0" y="-19050"/>
              <a:ext cx="1677839" cy="1320519"/>
            </a:xfrm>
            <a:prstGeom prst="rect">
              <a:avLst/>
            </a:prstGeom>
          </p:spPr>
          <p:txBody>
            <a:bodyPr lIns="37310" tIns="37310" rIns="37310" bIns="37310" rtlCol="0" anchor="ctr"/>
            <a:lstStyle/>
            <a:p>
              <a:pPr algn="ctr">
                <a:lnSpc>
                  <a:spcPts val="1676"/>
                </a:lnSpc>
              </a:pPr>
              <a:endParaRPr sz="2261"/>
            </a:p>
          </p:txBody>
        </p:sp>
      </p:grpSp>
      <p:sp>
        <p:nvSpPr>
          <p:cNvPr id="20" name="Freeform 20"/>
          <p:cNvSpPr/>
          <p:nvPr/>
        </p:nvSpPr>
        <p:spPr>
          <a:xfrm>
            <a:off x="4287611" y="1725555"/>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261"/>
          </a:p>
        </p:txBody>
      </p:sp>
      <p:sp>
        <p:nvSpPr>
          <p:cNvPr id="21" name="Freeform 21"/>
          <p:cNvSpPr/>
          <p:nvPr/>
        </p:nvSpPr>
        <p:spPr>
          <a:xfrm>
            <a:off x="9151116" y="1771650"/>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2261"/>
          </a:p>
        </p:txBody>
      </p:sp>
      <p:sp>
        <p:nvSpPr>
          <p:cNvPr id="22" name="Freeform 22"/>
          <p:cNvSpPr/>
          <p:nvPr/>
        </p:nvSpPr>
        <p:spPr>
          <a:xfrm>
            <a:off x="4287611" y="5225506"/>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2261"/>
          </a:p>
        </p:txBody>
      </p:sp>
      <p:grpSp>
        <p:nvGrpSpPr>
          <p:cNvPr id="23" name="Group 23"/>
          <p:cNvGrpSpPr/>
          <p:nvPr/>
        </p:nvGrpSpPr>
        <p:grpSpPr>
          <a:xfrm>
            <a:off x="374840" y="3371872"/>
            <a:ext cx="3392104" cy="3872054"/>
            <a:chOff x="0" y="0"/>
            <a:chExt cx="1216408" cy="1427748"/>
          </a:xfrm>
        </p:grpSpPr>
        <p:sp>
          <p:nvSpPr>
            <p:cNvPr id="24" name="Freeform 24"/>
            <p:cNvSpPr/>
            <p:nvPr/>
          </p:nvSpPr>
          <p:spPr>
            <a:xfrm>
              <a:off x="0" y="0"/>
              <a:ext cx="1216408" cy="1427748"/>
            </a:xfrm>
            <a:custGeom>
              <a:avLst/>
              <a:gdLst/>
              <a:ahLst/>
              <a:cxnLst/>
              <a:rect l="l" t="t" r="r" b="b"/>
              <a:pathLst>
                <a:path w="1216408" h="1427748">
                  <a:moveTo>
                    <a:pt x="86015" y="0"/>
                  </a:moveTo>
                  <a:lnTo>
                    <a:pt x="1130393" y="0"/>
                  </a:lnTo>
                  <a:cubicBezTo>
                    <a:pt x="1153206" y="0"/>
                    <a:pt x="1175084" y="9062"/>
                    <a:pt x="1191215" y="25193"/>
                  </a:cubicBezTo>
                  <a:cubicBezTo>
                    <a:pt x="1207345" y="41324"/>
                    <a:pt x="1216408" y="63202"/>
                    <a:pt x="1216408" y="86015"/>
                  </a:cubicBezTo>
                  <a:lnTo>
                    <a:pt x="1216408" y="1341733"/>
                  </a:lnTo>
                  <a:cubicBezTo>
                    <a:pt x="1216408" y="1364546"/>
                    <a:pt x="1207345" y="1386424"/>
                    <a:pt x="1191215" y="1402555"/>
                  </a:cubicBezTo>
                  <a:cubicBezTo>
                    <a:pt x="1175084" y="1418686"/>
                    <a:pt x="1153206" y="1427748"/>
                    <a:pt x="1130393" y="1427748"/>
                  </a:cubicBezTo>
                  <a:lnTo>
                    <a:pt x="86015" y="1427748"/>
                  </a:lnTo>
                  <a:cubicBezTo>
                    <a:pt x="63202" y="1427748"/>
                    <a:pt x="41324" y="1418686"/>
                    <a:pt x="25193" y="1402555"/>
                  </a:cubicBezTo>
                  <a:cubicBezTo>
                    <a:pt x="9062" y="1386424"/>
                    <a:pt x="0" y="1364546"/>
                    <a:pt x="0" y="1341733"/>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sz="2261"/>
            </a:p>
          </p:txBody>
        </p:sp>
        <p:sp>
          <p:nvSpPr>
            <p:cNvPr id="25" name="TextBox 25"/>
            <p:cNvSpPr txBox="1"/>
            <p:nvPr/>
          </p:nvSpPr>
          <p:spPr>
            <a:xfrm>
              <a:off x="0" y="-19050"/>
              <a:ext cx="1216408" cy="1446798"/>
            </a:xfrm>
            <a:prstGeom prst="rect">
              <a:avLst/>
            </a:prstGeom>
          </p:spPr>
          <p:txBody>
            <a:bodyPr lIns="37310" tIns="37310" rIns="37310" bIns="37310" rtlCol="0" anchor="ctr"/>
            <a:lstStyle/>
            <a:p>
              <a:pPr algn="ctr">
                <a:lnSpc>
                  <a:spcPts val="1676"/>
                </a:lnSpc>
              </a:pPr>
              <a:endParaRPr sz="2261"/>
            </a:p>
          </p:txBody>
        </p:sp>
      </p:grpSp>
      <p:sp>
        <p:nvSpPr>
          <p:cNvPr id="26" name="Freeform 26"/>
          <p:cNvSpPr/>
          <p:nvPr/>
        </p:nvSpPr>
        <p:spPr>
          <a:xfrm>
            <a:off x="9151116" y="2545774"/>
            <a:ext cx="3762309" cy="2345121"/>
          </a:xfrm>
          <a:custGeom>
            <a:avLst/>
            <a:gdLst/>
            <a:ahLst/>
            <a:cxnLst/>
            <a:rect l="l" t="t" r="r" b="b"/>
            <a:pathLst>
              <a:path w="2988132" h="1918381">
                <a:moveTo>
                  <a:pt x="0" y="0"/>
                </a:moveTo>
                <a:lnTo>
                  <a:pt x="2988132" y="0"/>
                </a:lnTo>
                <a:lnTo>
                  <a:pt x="2988132" y="1918381"/>
                </a:lnTo>
                <a:lnTo>
                  <a:pt x="0" y="1918381"/>
                </a:lnTo>
                <a:lnTo>
                  <a:pt x="0" y="0"/>
                </a:lnTo>
                <a:close/>
              </a:path>
            </a:pathLst>
          </a:custGeom>
          <a:blipFill>
            <a:blip r:embed="rId8"/>
            <a:stretch>
              <a:fillRect/>
            </a:stretch>
          </a:blipFill>
        </p:spPr>
        <p:txBody>
          <a:bodyPr/>
          <a:lstStyle/>
          <a:p>
            <a:endParaRPr lang="en-GB" sz="2261"/>
          </a:p>
        </p:txBody>
      </p:sp>
      <p:sp>
        <p:nvSpPr>
          <p:cNvPr id="27" name="Freeform 27">
            <a:hlinkClick r:id="rId9" tooltip="https://youtu.be/7xTONswdm80"/>
          </p:cNvPr>
          <p:cNvSpPr/>
          <p:nvPr/>
        </p:nvSpPr>
        <p:spPr>
          <a:xfrm>
            <a:off x="4287611" y="2464471"/>
            <a:ext cx="4297160" cy="2420573"/>
          </a:xfrm>
          <a:custGeom>
            <a:avLst/>
            <a:gdLst/>
            <a:ahLst/>
            <a:cxnLst/>
            <a:rect l="l" t="t" r="r" b="b"/>
            <a:pathLst>
              <a:path w="3420665" h="1926847">
                <a:moveTo>
                  <a:pt x="0" y="0"/>
                </a:moveTo>
                <a:lnTo>
                  <a:pt x="3420665" y="0"/>
                </a:lnTo>
                <a:lnTo>
                  <a:pt x="3420665" y="1926847"/>
                </a:lnTo>
                <a:lnTo>
                  <a:pt x="0" y="1926847"/>
                </a:lnTo>
                <a:lnTo>
                  <a:pt x="0" y="0"/>
                </a:lnTo>
                <a:close/>
              </a:path>
            </a:pathLst>
          </a:custGeom>
          <a:blipFill>
            <a:blip r:embed="rId10"/>
            <a:stretch>
              <a:fillRect/>
            </a:stretch>
          </a:blipFill>
        </p:spPr>
        <p:txBody>
          <a:bodyPr/>
          <a:lstStyle/>
          <a:p>
            <a:endParaRPr lang="en-GB" sz="2261"/>
          </a:p>
        </p:txBody>
      </p:sp>
      <p:pic>
        <p:nvPicPr>
          <p:cNvPr id="28" name="Picture 28"/>
          <p:cNvPicPr>
            <a:picLocks noChangeAspect="1"/>
          </p:cNvPicPr>
          <p:nvPr/>
        </p:nvPicPr>
        <p:blipFill>
          <a:blip r:embed="rId11"/>
          <a:stretch>
            <a:fillRect/>
          </a:stretch>
        </p:blipFill>
        <p:spPr>
          <a:xfrm>
            <a:off x="12123038" y="-14855"/>
            <a:ext cx="1338617" cy="1330041"/>
          </a:xfrm>
          <a:prstGeom prst="rect">
            <a:avLst/>
          </a:prstGeom>
        </p:spPr>
      </p:pic>
      <p:sp>
        <p:nvSpPr>
          <p:cNvPr id="29" name="Freeform 29"/>
          <p:cNvSpPr/>
          <p:nvPr/>
        </p:nvSpPr>
        <p:spPr>
          <a:xfrm>
            <a:off x="163512" y="121948"/>
            <a:ext cx="1262774" cy="1109585"/>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12"/>
            <a:stretch>
              <a:fillRect/>
            </a:stretch>
          </a:blipFill>
        </p:spPr>
        <p:txBody>
          <a:bodyPr/>
          <a:lstStyle/>
          <a:p>
            <a:endParaRPr lang="en-GB" sz="2261"/>
          </a:p>
        </p:txBody>
      </p:sp>
      <p:sp>
        <p:nvSpPr>
          <p:cNvPr id="30" name="Freeform 30"/>
          <p:cNvSpPr/>
          <p:nvPr/>
        </p:nvSpPr>
        <p:spPr>
          <a:xfrm>
            <a:off x="11364912" y="2464471"/>
            <a:ext cx="1673449" cy="2514432"/>
          </a:xfrm>
          <a:custGeom>
            <a:avLst/>
            <a:gdLst/>
            <a:ahLst/>
            <a:cxnLst/>
            <a:rect l="l" t="t" r="r" b="b"/>
            <a:pathLst>
              <a:path w="1492137" h="2128283">
                <a:moveTo>
                  <a:pt x="0" y="0"/>
                </a:moveTo>
                <a:lnTo>
                  <a:pt x="1492137" y="0"/>
                </a:lnTo>
                <a:lnTo>
                  <a:pt x="1492137" y="2128282"/>
                </a:lnTo>
                <a:lnTo>
                  <a:pt x="0" y="2128282"/>
                </a:lnTo>
                <a:lnTo>
                  <a:pt x="0" y="0"/>
                </a:lnTo>
                <a:close/>
              </a:path>
            </a:pathLst>
          </a:custGeom>
          <a:blipFill>
            <a:blip r:embed="rId13"/>
            <a:stretch>
              <a:fillRect/>
            </a:stretch>
          </a:blipFill>
        </p:spPr>
        <p:txBody>
          <a:bodyPr/>
          <a:lstStyle/>
          <a:p>
            <a:endParaRPr lang="en-GB" sz="2261"/>
          </a:p>
        </p:txBody>
      </p:sp>
      <p:sp>
        <p:nvSpPr>
          <p:cNvPr id="31" name="TextBox 31"/>
          <p:cNvSpPr txBox="1"/>
          <p:nvPr/>
        </p:nvSpPr>
        <p:spPr>
          <a:xfrm>
            <a:off x="6688174" y="3759805"/>
            <a:ext cx="44049" cy="4425"/>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 of body text</a:t>
            </a:r>
          </a:p>
        </p:txBody>
      </p:sp>
      <p:sp>
        <p:nvSpPr>
          <p:cNvPr id="32" name="TextBox 32"/>
          <p:cNvSpPr txBox="1"/>
          <p:nvPr/>
        </p:nvSpPr>
        <p:spPr>
          <a:xfrm>
            <a:off x="6683761" y="3759805"/>
            <a:ext cx="5287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3" name="TextBox 33"/>
          <p:cNvSpPr txBox="1"/>
          <p:nvPr/>
        </p:nvSpPr>
        <p:spPr>
          <a:xfrm>
            <a:off x="6683781" y="3759805"/>
            <a:ext cx="5283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5" name="TextBox 35"/>
          <p:cNvSpPr txBox="1"/>
          <p:nvPr/>
        </p:nvSpPr>
        <p:spPr>
          <a:xfrm>
            <a:off x="5079704" y="1692316"/>
            <a:ext cx="3544602" cy="696409"/>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hlinkClick r:id="rId9"/>
              </a:rPr>
              <a:t>Watch the video: </a:t>
            </a:r>
            <a:r>
              <a:rPr lang="en-US" sz="2009" b="1" u="sng" dirty="0">
                <a:solidFill>
                  <a:srgbClr val="000000"/>
                </a:solidFill>
                <a:latin typeface="Carlito Bold"/>
                <a:ea typeface="Carlito Bold"/>
                <a:cs typeface="Carlito Bold"/>
                <a:sym typeface="Carlito Bold"/>
                <a:hlinkClick r:id="rId9"/>
              </a:rPr>
              <a:t>Games Development</a:t>
            </a:r>
            <a:endParaRPr lang="en-US" sz="2009" b="1" u="sng" dirty="0">
              <a:solidFill>
                <a:srgbClr val="000000"/>
              </a:solidFill>
              <a:latin typeface="Carlito Bold"/>
              <a:ea typeface="Carlito Bold"/>
              <a:cs typeface="Carlito Bold"/>
              <a:sym typeface="Carlito Bold"/>
              <a:hlinkClick r:id="rId14" tooltip="https://youtu.be/7xTONswdm80"/>
            </a:endParaRPr>
          </a:p>
        </p:txBody>
      </p:sp>
      <p:sp>
        <p:nvSpPr>
          <p:cNvPr id="36" name="TextBox 36"/>
          <p:cNvSpPr txBox="1"/>
          <p:nvPr/>
        </p:nvSpPr>
        <p:spPr>
          <a:xfrm>
            <a:off x="5034607" y="5116677"/>
            <a:ext cx="7778105" cy="2127249"/>
          </a:xfrm>
          <a:prstGeom prst="rect">
            <a:avLst/>
          </a:prstGeom>
        </p:spPr>
        <p:txBody>
          <a:bodyPr wrap="square"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Working in pairs or as a class discuss:</a:t>
            </a:r>
          </a:p>
          <a:p>
            <a:pPr marL="542423" lvl="1" indent="-271212">
              <a:lnSpc>
                <a:spcPts val="3516"/>
              </a:lnSpc>
              <a:buFont typeface="Arial"/>
              <a:buChar char="•"/>
            </a:pPr>
            <a:r>
              <a:rPr lang="en-US" sz="2400" dirty="0">
                <a:solidFill>
                  <a:srgbClr val="000000"/>
                </a:solidFill>
                <a:latin typeface="Carlito"/>
                <a:ea typeface="Carlito"/>
                <a:cs typeface="Carlito"/>
                <a:sym typeface="Carlito"/>
              </a:rPr>
              <a:t>Name three skills you might learn on a Games Development course?</a:t>
            </a:r>
          </a:p>
          <a:p>
            <a:pPr marL="542423" lvl="1" indent="-271212">
              <a:lnSpc>
                <a:spcPts val="3516"/>
              </a:lnSpc>
              <a:buFont typeface="Arial"/>
              <a:buChar char="•"/>
            </a:pPr>
            <a:r>
              <a:rPr lang="en-US" sz="2400" dirty="0">
                <a:solidFill>
                  <a:srgbClr val="000000"/>
                </a:solidFill>
                <a:latin typeface="Carlito"/>
                <a:ea typeface="Carlito"/>
                <a:cs typeface="Carlito"/>
                <a:sym typeface="Carlito"/>
              </a:rPr>
              <a:t>What other industries might make good use of game development skills?</a:t>
            </a:r>
          </a:p>
        </p:txBody>
      </p:sp>
      <p:sp>
        <p:nvSpPr>
          <p:cNvPr id="37" name="TextBox 37"/>
          <p:cNvSpPr txBox="1"/>
          <p:nvPr/>
        </p:nvSpPr>
        <p:spPr>
          <a:xfrm>
            <a:off x="2599434" y="80705"/>
            <a:ext cx="8971106" cy="1067087"/>
          </a:xfrm>
          <a:prstGeom prst="rect">
            <a:avLst/>
          </a:prstGeom>
        </p:spPr>
        <p:txBody>
          <a:bodyPr lIns="0" tIns="0" rIns="0" bIns="0" rtlCol="0" anchor="t">
            <a:spAutoFit/>
          </a:bodyPr>
          <a:lstStyle/>
          <a:p>
            <a:pPr algn="ctr">
              <a:lnSpc>
                <a:spcPts val="4290"/>
              </a:lnSpc>
            </a:pPr>
            <a:r>
              <a:rPr lang="en-US" sz="3084" b="1" dirty="0">
                <a:solidFill>
                  <a:srgbClr val="000000"/>
                </a:solidFill>
                <a:latin typeface="Open Sans Bold Bold"/>
                <a:ea typeface="Open Sans Bold Bold"/>
                <a:cs typeface="Open Sans Bold Bold"/>
                <a:sym typeface="Open Sans Bold Bold"/>
              </a:rPr>
              <a:t>Computer Games Developer: </a:t>
            </a:r>
          </a:p>
          <a:p>
            <a:pPr algn="ctr">
              <a:lnSpc>
                <a:spcPts val="4290"/>
              </a:lnSpc>
            </a:pPr>
            <a:r>
              <a:rPr lang="en-US" sz="3084" b="1" dirty="0">
                <a:solidFill>
                  <a:srgbClr val="000000"/>
                </a:solidFill>
                <a:latin typeface="Open Sans Bold Bold"/>
                <a:ea typeface="Open Sans Bold Bold"/>
                <a:cs typeface="Open Sans Bold Bold"/>
                <a:sym typeface="Open Sans Bold Bold"/>
              </a:rPr>
              <a:t>Short Lesson Activity</a:t>
            </a:r>
          </a:p>
        </p:txBody>
      </p:sp>
      <p:sp>
        <p:nvSpPr>
          <p:cNvPr id="38" name="TextBox 38"/>
          <p:cNvSpPr txBox="1"/>
          <p:nvPr/>
        </p:nvSpPr>
        <p:spPr>
          <a:xfrm>
            <a:off x="425471" y="1396430"/>
            <a:ext cx="3466175" cy="1768176"/>
          </a:xfrm>
          <a:prstGeom prst="rect">
            <a:avLst/>
          </a:prstGeom>
        </p:spPr>
        <p:txBody>
          <a:bodyPr lIns="0" tIns="0" rIns="0" bIns="0" rtlCol="0" anchor="t">
            <a:spAutoFit/>
          </a:bodyPr>
          <a:lstStyle/>
          <a:p>
            <a:pPr>
              <a:lnSpc>
                <a:spcPts val="3497"/>
              </a:lnSpc>
            </a:pPr>
            <a:r>
              <a:rPr lang="en-US" sz="2400" b="1" dirty="0">
                <a:solidFill>
                  <a:srgbClr val="000000"/>
                </a:solidFill>
                <a:latin typeface="Carlito Bold"/>
                <a:ea typeface="Carlito Bold"/>
                <a:cs typeface="Carlito Bold"/>
                <a:sym typeface="Carlito Bold"/>
              </a:rPr>
              <a:t>Computer game developers create video games for phones, tablets, PCs and consoles.</a:t>
            </a:r>
          </a:p>
        </p:txBody>
      </p:sp>
      <p:sp>
        <p:nvSpPr>
          <p:cNvPr id="39" name="TextBox 39"/>
          <p:cNvSpPr txBox="1"/>
          <p:nvPr/>
        </p:nvSpPr>
        <p:spPr>
          <a:xfrm>
            <a:off x="529819" y="3484158"/>
            <a:ext cx="3082149" cy="3744615"/>
          </a:xfrm>
          <a:prstGeom prst="rect">
            <a:avLst/>
          </a:prstGeom>
        </p:spPr>
        <p:txBody>
          <a:bodyPr lIns="0" tIns="0" rIns="0" bIns="0" rtlCol="0" anchor="t">
            <a:spAutoFit/>
          </a:bodyPr>
          <a:lstStyle/>
          <a:p>
            <a:pPr>
              <a:lnSpc>
                <a:spcPts val="2408"/>
              </a:lnSpc>
            </a:pPr>
            <a:r>
              <a:rPr lang="en-US" sz="1720" b="1" dirty="0">
                <a:solidFill>
                  <a:srgbClr val="000000"/>
                </a:solidFill>
                <a:latin typeface="Carlito Bold"/>
                <a:ea typeface="Carlito Bold"/>
                <a:cs typeface="Carlito Bold"/>
                <a:sym typeface="Carlito Bold"/>
              </a:rPr>
              <a:t>Lesson Activity - Teacher Notes</a:t>
            </a:r>
          </a:p>
          <a:p>
            <a:pPr>
              <a:lnSpc>
                <a:spcPts val="2110"/>
              </a:lnSpc>
            </a:pPr>
            <a:r>
              <a:rPr lang="en-US" sz="1507" dirty="0">
                <a:solidFill>
                  <a:srgbClr val="000000"/>
                </a:solidFill>
                <a:latin typeface="Carlito"/>
                <a:ea typeface="Carlito"/>
                <a:cs typeface="Carlito"/>
                <a:sym typeface="Carlito"/>
              </a:rPr>
              <a:t>This classroom activity will help students explore and understand more about this digital &amp; IT job role.</a:t>
            </a:r>
          </a:p>
          <a:p>
            <a:pPr>
              <a:lnSpc>
                <a:spcPts val="2110"/>
              </a:lnSpc>
            </a:pPr>
            <a:endParaRPr lang="en-US" sz="1507" dirty="0">
              <a:solidFill>
                <a:srgbClr val="000000"/>
              </a:solidFill>
              <a:latin typeface="Carlito"/>
              <a:ea typeface="Carlito"/>
              <a:cs typeface="Carlito"/>
              <a:sym typeface="Carlito"/>
            </a:endParaRPr>
          </a:p>
          <a:p>
            <a:pPr marL="325459" lvl="1" indent="-162729">
              <a:lnSpc>
                <a:spcPts val="2110"/>
              </a:lnSpc>
              <a:buAutoNum type="arabicPeriod"/>
            </a:pPr>
            <a:r>
              <a:rPr lang="en-US" sz="1507" dirty="0">
                <a:solidFill>
                  <a:srgbClr val="000000"/>
                </a:solidFill>
                <a:latin typeface="Carlito"/>
                <a:ea typeface="Carlito"/>
                <a:cs typeface="Carlito"/>
                <a:sym typeface="Carlito"/>
              </a:rPr>
              <a:t>Play the short video from the front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Students explore key information on the relevant Hot Job poster or </a:t>
            </a:r>
            <a:r>
              <a:rPr lang="en-US" sz="1507" b="1" u="sng" dirty="0">
                <a:solidFill>
                  <a:srgbClr val="0072BA"/>
                </a:solidFill>
                <a:latin typeface="Carlito Bold"/>
                <a:ea typeface="Carlito Bold"/>
                <a:cs typeface="Carlito Bold"/>
                <a:sym typeface="Carlito Bold"/>
                <a:hlinkClick r:id="rId15" tooltip="https://www.careerpilot.org.uk/job-sectors/design/job-profile/computer-games-developer"/>
              </a:rPr>
              <a:t>job profile </a:t>
            </a:r>
            <a:r>
              <a:rPr lang="en-US" sz="1507" dirty="0">
                <a:solidFill>
                  <a:srgbClr val="000000"/>
                </a:solidFill>
                <a:latin typeface="Carlito"/>
                <a:ea typeface="Carlito"/>
                <a:cs typeface="Carlito"/>
                <a:sym typeface="Carlito"/>
              </a:rPr>
              <a:t>on Careerpilot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Use prompt questions to discuss and feedback in pairs or as a class (5-10 mins)</a:t>
            </a:r>
          </a:p>
          <a:p>
            <a:pPr>
              <a:lnSpc>
                <a:spcPts val="1585"/>
              </a:lnSpc>
            </a:pPr>
            <a:endParaRPr lang="en-US" sz="1507" dirty="0">
              <a:solidFill>
                <a:srgbClr val="000000"/>
              </a:solidFill>
              <a:latin typeface="Carlito"/>
              <a:ea typeface="Carlito"/>
              <a:cs typeface="Carlito"/>
              <a:sym typeface="Carlito"/>
            </a:endParaRPr>
          </a:p>
        </p:txBody>
      </p:sp>
      <p:sp>
        <p:nvSpPr>
          <p:cNvPr id="40" name="TextBox 40"/>
          <p:cNvSpPr txBox="1"/>
          <p:nvPr/>
        </p:nvSpPr>
        <p:spPr>
          <a:xfrm>
            <a:off x="9977987" y="1866497"/>
            <a:ext cx="2987949" cy="337336"/>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Explore the </a:t>
            </a:r>
            <a:r>
              <a:rPr lang="en-US" sz="2009" b="1" u="sng" dirty="0">
                <a:solidFill>
                  <a:srgbClr val="000000"/>
                </a:solidFill>
                <a:latin typeface="Carlito Bold"/>
                <a:ea typeface="Carlito Bold"/>
                <a:cs typeface="Carlito Bold"/>
                <a:sym typeface="Carlito Bold"/>
                <a:hlinkClick r:id="rId15" tooltip="https://www.careerpilot.org.uk/job-sectors/design/job-profile/computer-games-developer"/>
              </a:rPr>
              <a:t>job profile</a:t>
            </a:r>
          </a:p>
        </p:txBody>
      </p:sp>
      <p:pic>
        <p:nvPicPr>
          <p:cNvPr id="42" name="Graphic 41" descr="Chat with solid fill">
            <a:extLst>
              <a:ext uri="{FF2B5EF4-FFF2-40B4-BE49-F238E27FC236}">
                <a16:creationId xmlns:a16="http://schemas.microsoft.com/office/drawing/2014/main" id="{A4501A35-3129-37E9-65C5-898EE80BA56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279312" y="5116675"/>
            <a:ext cx="874369" cy="8743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 y="391191"/>
            <a:ext cx="13538429" cy="7165309"/>
            <a:chOff x="0" y="0"/>
            <a:chExt cx="6164582" cy="3305291"/>
          </a:xfrm>
        </p:grpSpPr>
        <p:sp>
          <p:nvSpPr>
            <p:cNvPr id="7" name="Freeform 7"/>
            <p:cNvSpPr/>
            <p:nvPr/>
          </p:nvSpPr>
          <p:spPr>
            <a:xfrm>
              <a:off x="0" y="0"/>
              <a:ext cx="6164582" cy="3305291"/>
            </a:xfrm>
            <a:custGeom>
              <a:avLst/>
              <a:gdLst/>
              <a:ahLst/>
              <a:cxnLst/>
              <a:rect l="l" t="t" r="r" b="b"/>
              <a:pathLst>
                <a:path w="6164582" h="3305291">
                  <a:moveTo>
                    <a:pt x="0" y="0"/>
                  </a:moveTo>
                  <a:lnTo>
                    <a:pt x="6164582" y="0"/>
                  </a:lnTo>
                  <a:lnTo>
                    <a:pt x="6164582" y="3305291"/>
                  </a:lnTo>
                  <a:lnTo>
                    <a:pt x="0" y="3305291"/>
                  </a:lnTo>
                  <a:close/>
                </a:path>
              </a:pathLst>
            </a:custGeom>
            <a:solidFill>
              <a:srgbClr val="F6D000"/>
            </a:solidFill>
          </p:spPr>
          <p:txBody>
            <a:bodyPr/>
            <a:lstStyle/>
            <a:p>
              <a:endParaRPr lang="en-GB" sz="2261"/>
            </a:p>
          </p:txBody>
        </p:sp>
      </p:grpSp>
      <p:grpSp>
        <p:nvGrpSpPr>
          <p:cNvPr id="2" name="Group 2"/>
          <p:cNvGrpSpPr/>
          <p:nvPr/>
        </p:nvGrpSpPr>
        <p:grpSpPr>
          <a:xfrm>
            <a:off x="-18100" y="-27506"/>
            <a:ext cx="13556527" cy="1332059"/>
            <a:chOff x="0" y="0"/>
            <a:chExt cx="4830203" cy="477676"/>
          </a:xfrm>
        </p:grpSpPr>
        <p:sp>
          <p:nvSpPr>
            <p:cNvPr id="3" name="Freeform 3"/>
            <p:cNvSpPr/>
            <p:nvPr/>
          </p:nvSpPr>
          <p:spPr>
            <a:xfrm>
              <a:off x="0" y="0"/>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4" name="TextBox 4"/>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sp>
        <p:nvSpPr>
          <p:cNvPr id="5" name="Freeform 5"/>
          <p:cNvSpPr/>
          <p:nvPr/>
        </p:nvSpPr>
        <p:spPr>
          <a:xfrm>
            <a:off x="176684" y="95892"/>
            <a:ext cx="1262774" cy="1109585"/>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2"/>
            <a:stretch>
              <a:fillRect/>
            </a:stretch>
          </a:blipFill>
        </p:spPr>
        <p:txBody>
          <a:bodyPr/>
          <a:lstStyle/>
          <a:p>
            <a:endParaRPr lang="en-GB" sz="2261"/>
          </a:p>
        </p:txBody>
      </p:sp>
      <p:grpSp>
        <p:nvGrpSpPr>
          <p:cNvPr id="8" name="Group 8"/>
          <p:cNvGrpSpPr/>
          <p:nvPr/>
        </p:nvGrpSpPr>
        <p:grpSpPr>
          <a:xfrm>
            <a:off x="8959433" y="1596852"/>
            <a:ext cx="4205678" cy="3629309"/>
            <a:chOff x="0" y="0"/>
            <a:chExt cx="1508155" cy="1301469"/>
          </a:xfrm>
        </p:grpSpPr>
        <p:sp>
          <p:nvSpPr>
            <p:cNvPr id="9" name="Freeform 9"/>
            <p:cNvSpPr/>
            <p:nvPr/>
          </p:nvSpPr>
          <p:spPr>
            <a:xfrm>
              <a:off x="0" y="0"/>
              <a:ext cx="1508155" cy="1301469"/>
            </a:xfrm>
            <a:custGeom>
              <a:avLst/>
              <a:gdLst/>
              <a:ahLst/>
              <a:cxnLst/>
              <a:rect l="l" t="t" r="r" b="b"/>
              <a:pathLst>
                <a:path w="1508155" h="1301469">
                  <a:moveTo>
                    <a:pt x="69375" y="0"/>
                  </a:moveTo>
                  <a:lnTo>
                    <a:pt x="1438780" y="0"/>
                  </a:lnTo>
                  <a:cubicBezTo>
                    <a:pt x="1477095" y="0"/>
                    <a:pt x="1508155" y="31060"/>
                    <a:pt x="1508155" y="69375"/>
                  </a:cubicBezTo>
                  <a:lnTo>
                    <a:pt x="1508155" y="1232094"/>
                  </a:lnTo>
                  <a:cubicBezTo>
                    <a:pt x="1508155" y="1270409"/>
                    <a:pt x="1477095" y="1301469"/>
                    <a:pt x="1438780" y="1301469"/>
                  </a:cubicBezTo>
                  <a:lnTo>
                    <a:pt x="69375" y="1301469"/>
                  </a:lnTo>
                  <a:cubicBezTo>
                    <a:pt x="50976" y="1301469"/>
                    <a:pt x="33330" y="1294160"/>
                    <a:pt x="20320" y="1281150"/>
                  </a:cubicBezTo>
                  <a:cubicBezTo>
                    <a:pt x="7309" y="1268139"/>
                    <a:pt x="0" y="1250494"/>
                    <a:pt x="0" y="1232094"/>
                  </a:cubicBezTo>
                  <a:lnTo>
                    <a:pt x="0" y="69375"/>
                  </a:lnTo>
                  <a:cubicBezTo>
                    <a:pt x="0" y="50976"/>
                    <a:pt x="7309" y="33330"/>
                    <a:pt x="20320" y="20320"/>
                  </a:cubicBezTo>
                  <a:cubicBezTo>
                    <a:pt x="33330" y="7309"/>
                    <a:pt x="50976" y="0"/>
                    <a:pt x="69375" y="0"/>
                  </a:cubicBezTo>
                  <a:close/>
                </a:path>
              </a:pathLst>
            </a:custGeom>
            <a:solidFill>
              <a:srgbClr val="FFC000"/>
            </a:solidFill>
          </p:spPr>
          <p:txBody>
            <a:bodyPr/>
            <a:lstStyle/>
            <a:p>
              <a:endParaRPr lang="en-GB" sz="2261" dirty="0"/>
            </a:p>
          </p:txBody>
        </p:sp>
        <p:sp>
          <p:nvSpPr>
            <p:cNvPr id="10" name="TextBox 10"/>
            <p:cNvSpPr txBox="1"/>
            <p:nvPr/>
          </p:nvSpPr>
          <p:spPr>
            <a:xfrm>
              <a:off x="0" y="-19050"/>
              <a:ext cx="1508155" cy="1320519"/>
            </a:xfrm>
            <a:prstGeom prst="rect">
              <a:avLst/>
            </a:prstGeom>
          </p:spPr>
          <p:txBody>
            <a:bodyPr lIns="37310" tIns="37310" rIns="37310" bIns="37310" rtlCol="0" anchor="ctr"/>
            <a:lstStyle/>
            <a:p>
              <a:pPr algn="ctr">
                <a:lnSpc>
                  <a:spcPts val="1676"/>
                </a:lnSpc>
              </a:pPr>
              <a:endParaRPr sz="2261"/>
            </a:p>
          </p:txBody>
        </p:sp>
      </p:grpSp>
      <p:grpSp>
        <p:nvGrpSpPr>
          <p:cNvPr id="11" name="Group 11"/>
          <p:cNvGrpSpPr/>
          <p:nvPr/>
        </p:nvGrpSpPr>
        <p:grpSpPr>
          <a:xfrm>
            <a:off x="4073997" y="5375371"/>
            <a:ext cx="9111887" cy="2019835"/>
            <a:chOff x="0" y="0"/>
            <a:chExt cx="3267521" cy="940680"/>
          </a:xfrm>
        </p:grpSpPr>
        <p:sp>
          <p:nvSpPr>
            <p:cNvPr id="12" name="Freeform 12"/>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FFC000"/>
            </a:solidFill>
            <a:ln>
              <a:solidFill>
                <a:schemeClr val="tx1"/>
              </a:solidFill>
            </a:ln>
          </p:spPr>
          <p:txBody>
            <a:bodyPr/>
            <a:lstStyle/>
            <a:p>
              <a:endParaRPr lang="en-GB" sz="2261" dirty="0"/>
            </a:p>
          </p:txBody>
        </p:sp>
        <p:sp>
          <p:nvSpPr>
            <p:cNvPr id="13" name="TextBox 13"/>
            <p:cNvSpPr txBox="1"/>
            <p:nvPr/>
          </p:nvSpPr>
          <p:spPr>
            <a:xfrm>
              <a:off x="0" y="-19050"/>
              <a:ext cx="3267521" cy="959730"/>
            </a:xfrm>
            <a:prstGeom prst="rect">
              <a:avLst/>
            </a:prstGeom>
          </p:spPr>
          <p:txBody>
            <a:bodyPr lIns="37310" tIns="37310" rIns="37310" bIns="37310" rtlCol="0" anchor="ctr"/>
            <a:lstStyle/>
            <a:p>
              <a:pPr algn="ctr">
                <a:lnSpc>
                  <a:spcPts val="1676"/>
                </a:lnSpc>
              </a:pPr>
              <a:endParaRPr sz="2261"/>
            </a:p>
          </p:txBody>
        </p:sp>
      </p:grpSp>
      <p:grpSp>
        <p:nvGrpSpPr>
          <p:cNvPr id="14" name="Group 14"/>
          <p:cNvGrpSpPr/>
          <p:nvPr/>
        </p:nvGrpSpPr>
        <p:grpSpPr>
          <a:xfrm>
            <a:off x="4057972" y="1589675"/>
            <a:ext cx="4678862" cy="3629309"/>
            <a:chOff x="0" y="0"/>
            <a:chExt cx="1677839" cy="1301469"/>
          </a:xfrm>
        </p:grpSpPr>
        <p:sp>
          <p:nvSpPr>
            <p:cNvPr id="15" name="Freeform 15"/>
            <p:cNvSpPr/>
            <p:nvPr/>
          </p:nvSpPr>
          <p:spPr>
            <a:xfrm>
              <a:off x="0" y="0"/>
              <a:ext cx="1677839" cy="1301469"/>
            </a:xfrm>
            <a:custGeom>
              <a:avLst/>
              <a:gdLst/>
              <a:ahLst/>
              <a:cxnLst/>
              <a:rect l="l" t="t" r="r" b="b"/>
              <a:pathLst>
                <a:path w="1677839" h="1301469">
                  <a:moveTo>
                    <a:pt x="62359" y="0"/>
                  </a:moveTo>
                  <a:lnTo>
                    <a:pt x="1615480" y="0"/>
                  </a:lnTo>
                  <a:cubicBezTo>
                    <a:pt x="1632018" y="0"/>
                    <a:pt x="1647880" y="6570"/>
                    <a:pt x="1659574" y="18265"/>
                  </a:cubicBezTo>
                  <a:cubicBezTo>
                    <a:pt x="1671269" y="29959"/>
                    <a:pt x="1677839" y="45821"/>
                    <a:pt x="1677839" y="62359"/>
                  </a:cubicBezTo>
                  <a:lnTo>
                    <a:pt x="1677839" y="1239110"/>
                  </a:lnTo>
                  <a:cubicBezTo>
                    <a:pt x="1677839" y="1273550"/>
                    <a:pt x="1649920" y="1301469"/>
                    <a:pt x="1615480" y="1301469"/>
                  </a:cubicBezTo>
                  <a:lnTo>
                    <a:pt x="62359" y="1301469"/>
                  </a:lnTo>
                  <a:cubicBezTo>
                    <a:pt x="45821" y="1301469"/>
                    <a:pt x="29959" y="1294899"/>
                    <a:pt x="18265" y="1283205"/>
                  </a:cubicBezTo>
                  <a:cubicBezTo>
                    <a:pt x="6570" y="1271510"/>
                    <a:pt x="0" y="1255649"/>
                    <a:pt x="0" y="1239110"/>
                  </a:cubicBezTo>
                  <a:lnTo>
                    <a:pt x="0" y="62359"/>
                  </a:lnTo>
                  <a:cubicBezTo>
                    <a:pt x="0" y="45821"/>
                    <a:pt x="6570" y="29959"/>
                    <a:pt x="18265" y="18265"/>
                  </a:cubicBezTo>
                  <a:cubicBezTo>
                    <a:pt x="29959" y="6570"/>
                    <a:pt x="45821" y="0"/>
                    <a:pt x="62359" y="0"/>
                  </a:cubicBezTo>
                  <a:close/>
                </a:path>
              </a:pathLst>
            </a:custGeom>
            <a:solidFill>
              <a:srgbClr val="FFC000"/>
            </a:solidFill>
          </p:spPr>
          <p:txBody>
            <a:bodyPr/>
            <a:lstStyle/>
            <a:p>
              <a:endParaRPr lang="en-GB" sz="2261"/>
            </a:p>
          </p:txBody>
        </p:sp>
        <p:sp>
          <p:nvSpPr>
            <p:cNvPr id="16" name="TextBox 16"/>
            <p:cNvSpPr txBox="1"/>
            <p:nvPr/>
          </p:nvSpPr>
          <p:spPr>
            <a:xfrm>
              <a:off x="0" y="-19050"/>
              <a:ext cx="1677839" cy="1320519"/>
            </a:xfrm>
            <a:prstGeom prst="rect">
              <a:avLst/>
            </a:prstGeom>
          </p:spPr>
          <p:txBody>
            <a:bodyPr lIns="37310" tIns="37310" rIns="37310" bIns="37310" rtlCol="0" anchor="ctr"/>
            <a:lstStyle/>
            <a:p>
              <a:pPr algn="ctr">
                <a:lnSpc>
                  <a:spcPts val="1676"/>
                </a:lnSpc>
              </a:pPr>
              <a:endParaRPr sz="2261"/>
            </a:p>
          </p:txBody>
        </p:sp>
      </p:grpSp>
      <p:sp>
        <p:nvSpPr>
          <p:cNvPr id="21" name="Freeform 21"/>
          <p:cNvSpPr/>
          <p:nvPr/>
        </p:nvSpPr>
        <p:spPr>
          <a:xfrm>
            <a:off x="4293245" y="1748627"/>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2261"/>
          </a:p>
        </p:txBody>
      </p:sp>
      <p:sp>
        <p:nvSpPr>
          <p:cNvPr id="22" name="Freeform 22"/>
          <p:cNvSpPr/>
          <p:nvPr/>
        </p:nvSpPr>
        <p:spPr>
          <a:xfrm>
            <a:off x="9138640" y="1748627"/>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2261"/>
          </a:p>
        </p:txBody>
      </p:sp>
      <p:sp>
        <p:nvSpPr>
          <p:cNvPr id="23" name="Freeform 23"/>
          <p:cNvSpPr/>
          <p:nvPr/>
        </p:nvSpPr>
        <p:spPr>
          <a:xfrm>
            <a:off x="4293245" y="5511377"/>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2261"/>
          </a:p>
        </p:txBody>
      </p:sp>
      <p:grpSp>
        <p:nvGrpSpPr>
          <p:cNvPr id="24" name="Group 24"/>
          <p:cNvGrpSpPr/>
          <p:nvPr/>
        </p:nvGrpSpPr>
        <p:grpSpPr>
          <a:xfrm>
            <a:off x="380474" y="3663837"/>
            <a:ext cx="3530716" cy="3731370"/>
            <a:chOff x="0" y="-19050"/>
            <a:chExt cx="1216408" cy="1452509"/>
          </a:xfrm>
        </p:grpSpPr>
        <p:sp>
          <p:nvSpPr>
            <p:cNvPr id="25" name="Freeform 25"/>
            <p:cNvSpPr/>
            <p:nvPr/>
          </p:nvSpPr>
          <p:spPr>
            <a:xfrm>
              <a:off x="0" y="25487"/>
              <a:ext cx="1216408" cy="1407972"/>
            </a:xfrm>
            <a:custGeom>
              <a:avLst/>
              <a:gdLst/>
              <a:ahLst/>
              <a:cxnLst/>
              <a:rect l="l" t="t" r="r" b="b"/>
              <a:pathLst>
                <a:path w="1216408" h="1433459">
                  <a:moveTo>
                    <a:pt x="86015" y="0"/>
                  </a:moveTo>
                  <a:lnTo>
                    <a:pt x="1130393" y="0"/>
                  </a:lnTo>
                  <a:cubicBezTo>
                    <a:pt x="1153206" y="0"/>
                    <a:pt x="1175084" y="9062"/>
                    <a:pt x="1191215" y="25193"/>
                  </a:cubicBezTo>
                  <a:cubicBezTo>
                    <a:pt x="1207345" y="41324"/>
                    <a:pt x="1216408" y="63202"/>
                    <a:pt x="1216408" y="86015"/>
                  </a:cubicBezTo>
                  <a:lnTo>
                    <a:pt x="1216408" y="1347445"/>
                  </a:lnTo>
                  <a:cubicBezTo>
                    <a:pt x="1216408" y="1394949"/>
                    <a:pt x="1177898" y="1433459"/>
                    <a:pt x="1130393" y="1433459"/>
                  </a:cubicBezTo>
                  <a:lnTo>
                    <a:pt x="86015" y="1433459"/>
                  </a:lnTo>
                  <a:cubicBezTo>
                    <a:pt x="63202" y="1433459"/>
                    <a:pt x="41324" y="1424397"/>
                    <a:pt x="25193" y="1408266"/>
                  </a:cubicBezTo>
                  <a:cubicBezTo>
                    <a:pt x="9062" y="1392135"/>
                    <a:pt x="0" y="1370257"/>
                    <a:pt x="0" y="1347445"/>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sz="2261" dirty="0"/>
            </a:p>
          </p:txBody>
        </p:sp>
        <p:sp>
          <p:nvSpPr>
            <p:cNvPr id="26" name="TextBox 26"/>
            <p:cNvSpPr txBox="1"/>
            <p:nvPr/>
          </p:nvSpPr>
          <p:spPr>
            <a:xfrm>
              <a:off x="0" y="-19050"/>
              <a:ext cx="1216408" cy="1452509"/>
            </a:xfrm>
            <a:prstGeom prst="rect">
              <a:avLst/>
            </a:prstGeom>
          </p:spPr>
          <p:txBody>
            <a:bodyPr lIns="37310" tIns="37310" rIns="37310" bIns="37310" rtlCol="0" anchor="ctr"/>
            <a:lstStyle/>
            <a:p>
              <a:pPr algn="ctr">
                <a:lnSpc>
                  <a:spcPts val="1676"/>
                </a:lnSpc>
              </a:pPr>
              <a:endParaRPr sz="2261"/>
            </a:p>
          </p:txBody>
        </p:sp>
      </p:grpSp>
      <p:sp>
        <p:nvSpPr>
          <p:cNvPr id="27" name="Freeform 27">
            <a:hlinkClick r:id="rId9" tooltip="https://youtu.be/OaonybVCfRs"/>
          </p:cNvPr>
          <p:cNvSpPr/>
          <p:nvPr/>
        </p:nvSpPr>
        <p:spPr>
          <a:xfrm>
            <a:off x="4465681" y="2671890"/>
            <a:ext cx="3955986" cy="2409850"/>
          </a:xfrm>
          <a:custGeom>
            <a:avLst/>
            <a:gdLst/>
            <a:ahLst/>
            <a:cxnLst/>
            <a:rect l="l" t="t" r="r" b="b"/>
            <a:pathLst>
              <a:path w="3262877" h="2097040">
                <a:moveTo>
                  <a:pt x="0" y="0"/>
                </a:moveTo>
                <a:lnTo>
                  <a:pt x="3262877" y="0"/>
                </a:lnTo>
                <a:lnTo>
                  <a:pt x="3262877" y="2097040"/>
                </a:lnTo>
                <a:lnTo>
                  <a:pt x="0" y="2097040"/>
                </a:lnTo>
                <a:lnTo>
                  <a:pt x="0" y="0"/>
                </a:lnTo>
                <a:close/>
              </a:path>
            </a:pathLst>
          </a:custGeom>
          <a:blipFill>
            <a:blip r:embed="rId10"/>
            <a:stretch>
              <a:fillRect/>
            </a:stretch>
          </a:blipFill>
        </p:spPr>
        <p:txBody>
          <a:bodyPr/>
          <a:lstStyle/>
          <a:p>
            <a:endParaRPr lang="en-GB" sz="2261"/>
          </a:p>
        </p:txBody>
      </p:sp>
      <p:sp>
        <p:nvSpPr>
          <p:cNvPr id="28" name="Freeform 28"/>
          <p:cNvSpPr/>
          <p:nvPr/>
        </p:nvSpPr>
        <p:spPr>
          <a:xfrm>
            <a:off x="9138641" y="2609291"/>
            <a:ext cx="3713169" cy="2228577"/>
          </a:xfrm>
          <a:custGeom>
            <a:avLst/>
            <a:gdLst/>
            <a:ahLst/>
            <a:cxnLst/>
            <a:rect l="l" t="t" r="r" b="b"/>
            <a:pathLst>
              <a:path w="2955791" h="1774013">
                <a:moveTo>
                  <a:pt x="0" y="0"/>
                </a:moveTo>
                <a:lnTo>
                  <a:pt x="2955791" y="0"/>
                </a:lnTo>
                <a:lnTo>
                  <a:pt x="2955791" y="1774014"/>
                </a:lnTo>
                <a:lnTo>
                  <a:pt x="0" y="1774014"/>
                </a:lnTo>
                <a:lnTo>
                  <a:pt x="0" y="0"/>
                </a:lnTo>
                <a:close/>
              </a:path>
            </a:pathLst>
          </a:custGeom>
          <a:blipFill>
            <a:blip r:embed="rId11"/>
            <a:stretch>
              <a:fillRect/>
            </a:stretch>
          </a:blipFill>
        </p:spPr>
        <p:txBody>
          <a:bodyPr/>
          <a:lstStyle/>
          <a:p>
            <a:endParaRPr lang="en-GB" sz="2261"/>
          </a:p>
        </p:txBody>
      </p:sp>
      <p:pic>
        <p:nvPicPr>
          <p:cNvPr id="29" name="Picture 29"/>
          <p:cNvPicPr>
            <a:picLocks noChangeAspect="1"/>
          </p:cNvPicPr>
          <p:nvPr/>
        </p:nvPicPr>
        <p:blipFill>
          <a:blip r:embed="rId12"/>
          <a:stretch>
            <a:fillRect/>
          </a:stretch>
        </p:blipFill>
        <p:spPr>
          <a:xfrm>
            <a:off x="12103384" y="-11066"/>
            <a:ext cx="1330041" cy="1330041"/>
          </a:xfrm>
          <a:prstGeom prst="rect">
            <a:avLst/>
          </a:prstGeom>
        </p:spPr>
      </p:pic>
      <p:sp>
        <p:nvSpPr>
          <p:cNvPr id="30" name="Freeform 30"/>
          <p:cNvSpPr/>
          <p:nvPr/>
        </p:nvSpPr>
        <p:spPr>
          <a:xfrm>
            <a:off x="11049112" y="2262613"/>
            <a:ext cx="1973965" cy="2792121"/>
          </a:xfrm>
          <a:custGeom>
            <a:avLst/>
            <a:gdLst/>
            <a:ahLst/>
            <a:cxnLst/>
            <a:rect l="l" t="t" r="r" b="b"/>
            <a:pathLst>
              <a:path w="1571334" h="2222610">
                <a:moveTo>
                  <a:pt x="0" y="0"/>
                </a:moveTo>
                <a:lnTo>
                  <a:pt x="1571334" y="0"/>
                </a:lnTo>
                <a:lnTo>
                  <a:pt x="1571334" y="2222611"/>
                </a:lnTo>
                <a:lnTo>
                  <a:pt x="0" y="2222611"/>
                </a:lnTo>
                <a:lnTo>
                  <a:pt x="0" y="0"/>
                </a:lnTo>
                <a:close/>
              </a:path>
            </a:pathLst>
          </a:custGeom>
          <a:blipFill>
            <a:blip r:embed="rId13"/>
            <a:stretch>
              <a:fillRect/>
            </a:stretch>
          </a:blipFill>
        </p:spPr>
        <p:txBody>
          <a:bodyPr/>
          <a:lstStyle/>
          <a:p>
            <a:endParaRPr lang="en-GB" sz="2261"/>
          </a:p>
        </p:txBody>
      </p:sp>
      <p:sp>
        <p:nvSpPr>
          <p:cNvPr id="31" name="TextBox 31"/>
          <p:cNvSpPr txBox="1"/>
          <p:nvPr/>
        </p:nvSpPr>
        <p:spPr>
          <a:xfrm>
            <a:off x="6693808" y="4383562"/>
            <a:ext cx="44049" cy="4425"/>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 of body text</a:t>
            </a:r>
          </a:p>
        </p:txBody>
      </p:sp>
      <p:sp>
        <p:nvSpPr>
          <p:cNvPr id="32" name="TextBox 32"/>
          <p:cNvSpPr txBox="1"/>
          <p:nvPr/>
        </p:nvSpPr>
        <p:spPr>
          <a:xfrm>
            <a:off x="6689395" y="4383562"/>
            <a:ext cx="5287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3" name="TextBox 33"/>
          <p:cNvSpPr txBox="1"/>
          <p:nvPr/>
        </p:nvSpPr>
        <p:spPr>
          <a:xfrm>
            <a:off x="6689415" y="4383562"/>
            <a:ext cx="5283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5" name="TextBox 35"/>
          <p:cNvSpPr txBox="1"/>
          <p:nvPr/>
        </p:nvSpPr>
        <p:spPr>
          <a:xfrm>
            <a:off x="5027505" y="1738061"/>
            <a:ext cx="3544602" cy="696409"/>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hlinkClick r:id="rId9"/>
              </a:rPr>
              <a:t>Watch the video: </a:t>
            </a:r>
            <a:r>
              <a:rPr lang="en-US" sz="2009" b="1" u="sng" dirty="0">
                <a:solidFill>
                  <a:srgbClr val="000000"/>
                </a:solidFill>
                <a:latin typeface="Carlito Bold"/>
                <a:ea typeface="Carlito Bold"/>
                <a:cs typeface="Carlito Bold"/>
                <a:sym typeface="Carlito Bold"/>
                <a:hlinkClick r:id="rId9"/>
              </a:rPr>
              <a:t>Becoming a User Researcher</a:t>
            </a:r>
            <a:endParaRPr lang="en-US" sz="2009" b="1" u="sng" dirty="0">
              <a:solidFill>
                <a:srgbClr val="000000"/>
              </a:solidFill>
              <a:latin typeface="Carlito Bold"/>
              <a:ea typeface="Carlito Bold"/>
              <a:cs typeface="Carlito Bold"/>
              <a:sym typeface="Carlito Bold"/>
              <a:hlinkClick r:id="rId14" tooltip="https://youtu.be/OaonybVCfRs"/>
            </a:endParaRPr>
          </a:p>
        </p:txBody>
      </p:sp>
      <p:sp>
        <p:nvSpPr>
          <p:cNvPr id="36" name="TextBox 36"/>
          <p:cNvSpPr txBox="1"/>
          <p:nvPr/>
        </p:nvSpPr>
        <p:spPr>
          <a:xfrm>
            <a:off x="5002771" y="5527523"/>
            <a:ext cx="7834404" cy="1674626"/>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Working in pairs or as a class discuss:</a:t>
            </a:r>
            <a:endParaRPr lang="en-US" sz="2400" b="1" dirty="0">
              <a:solidFill>
                <a:srgbClr val="000000"/>
              </a:solidFill>
              <a:latin typeface="Carlito Bold"/>
              <a:ea typeface="Carlito Bold"/>
              <a:cs typeface="Carlito Bold"/>
              <a:sym typeface="Carlito Bold"/>
            </a:endParaRPr>
          </a:p>
          <a:p>
            <a:pPr marL="542423" lvl="1" indent="-271212">
              <a:lnSpc>
                <a:spcPts val="3516"/>
              </a:lnSpc>
              <a:buFont typeface="Arial"/>
              <a:buChar char="•"/>
            </a:pPr>
            <a:r>
              <a:rPr lang="en-US" sz="2400" dirty="0">
                <a:solidFill>
                  <a:srgbClr val="000000"/>
                </a:solidFill>
                <a:latin typeface="Carlito"/>
                <a:ea typeface="Carlito"/>
                <a:cs typeface="Carlito"/>
                <a:sym typeface="Carlito"/>
              </a:rPr>
              <a:t>Which skills would be useful for this job?</a:t>
            </a:r>
          </a:p>
          <a:p>
            <a:pPr marL="542423" lvl="1" indent="-271212">
              <a:lnSpc>
                <a:spcPts val="3516"/>
              </a:lnSpc>
              <a:buFont typeface="Arial"/>
              <a:buChar char="•"/>
            </a:pPr>
            <a:r>
              <a:rPr lang="en-US" sz="2400" dirty="0">
                <a:solidFill>
                  <a:srgbClr val="000000"/>
                </a:solidFill>
                <a:latin typeface="Carlito"/>
                <a:ea typeface="Carlito"/>
                <a:cs typeface="Carlito"/>
                <a:sym typeface="Carlito"/>
              </a:rPr>
              <a:t>What are the different routes you could take to get into this type of job?</a:t>
            </a:r>
          </a:p>
        </p:txBody>
      </p:sp>
      <p:sp>
        <p:nvSpPr>
          <p:cNvPr id="37" name="TextBox 37"/>
          <p:cNvSpPr txBox="1"/>
          <p:nvPr/>
        </p:nvSpPr>
        <p:spPr>
          <a:xfrm>
            <a:off x="2525712" y="78418"/>
            <a:ext cx="8971106" cy="1067087"/>
          </a:xfrm>
          <a:prstGeom prst="rect">
            <a:avLst/>
          </a:prstGeom>
        </p:spPr>
        <p:txBody>
          <a:bodyPr lIns="0" tIns="0" rIns="0" bIns="0" rtlCol="0" anchor="t">
            <a:spAutoFit/>
          </a:bodyPr>
          <a:lstStyle/>
          <a:p>
            <a:pPr algn="ctr">
              <a:lnSpc>
                <a:spcPts val="4290"/>
              </a:lnSpc>
            </a:pPr>
            <a:r>
              <a:rPr lang="en-US" sz="3084" b="1" dirty="0">
                <a:solidFill>
                  <a:srgbClr val="000000"/>
                </a:solidFill>
                <a:latin typeface="Open Sans Bold Bold"/>
                <a:ea typeface="Open Sans Bold Bold"/>
                <a:cs typeface="Open Sans Bold Bold"/>
                <a:sym typeface="Open Sans Bold Bold"/>
              </a:rPr>
              <a:t>User Researcher: </a:t>
            </a:r>
          </a:p>
          <a:p>
            <a:pPr algn="ctr">
              <a:lnSpc>
                <a:spcPts val="4290"/>
              </a:lnSpc>
            </a:pPr>
            <a:r>
              <a:rPr lang="en-US" sz="3084" b="1" dirty="0">
                <a:solidFill>
                  <a:srgbClr val="000000"/>
                </a:solidFill>
                <a:latin typeface="Open Sans Bold Bold"/>
                <a:ea typeface="Open Sans Bold Bold"/>
                <a:cs typeface="Open Sans Bold Bold"/>
                <a:sym typeface="Open Sans Bold Bold"/>
              </a:rPr>
              <a:t>Short Lesson Activity</a:t>
            </a:r>
          </a:p>
        </p:txBody>
      </p:sp>
      <p:sp>
        <p:nvSpPr>
          <p:cNvPr id="38" name="TextBox 38"/>
          <p:cNvSpPr txBox="1"/>
          <p:nvPr/>
        </p:nvSpPr>
        <p:spPr>
          <a:xfrm>
            <a:off x="429215" y="1458961"/>
            <a:ext cx="3466175" cy="2217017"/>
          </a:xfrm>
          <a:prstGeom prst="rect">
            <a:avLst/>
          </a:prstGeom>
        </p:spPr>
        <p:txBody>
          <a:bodyPr lIns="0" tIns="0" rIns="0" bIns="0" rtlCol="0" anchor="t">
            <a:spAutoFit/>
          </a:bodyPr>
          <a:lstStyle/>
          <a:p>
            <a:pPr>
              <a:lnSpc>
                <a:spcPts val="3497"/>
              </a:lnSpc>
            </a:pPr>
            <a:r>
              <a:rPr lang="en-US" sz="2400" b="1" dirty="0">
                <a:solidFill>
                  <a:srgbClr val="000000"/>
                </a:solidFill>
                <a:latin typeface="Carlito Bold"/>
                <a:ea typeface="Carlito Bold"/>
                <a:cs typeface="Carlito Bold"/>
                <a:sym typeface="Carlito Bold"/>
              </a:rPr>
              <a:t>User researchers collect, </a:t>
            </a:r>
            <a:r>
              <a:rPr lang="en-US" sz="2400" b="1" dirty="0" err="1">
                <a:solidFill>
                  <a:srgbClr val="000000"/>
                </a:solidFill>
                <a:latin typeface="Carlito Bold"/>
                <a:ea typeface="Carlito Bold"/>
                <a:cs typeface="Carlito Bold"/>
                <a:sym typeface="Carlito Bold"/>
              </a:rPr>
              <a:t>analyse</a:t>
            </a:r>
            <a:r>
              <a:rPr lang="en-US" sz="2400" b="1" dirty="0">
                <a:solidFill>
                  <a:srgbClr val="000000"/>
                </a:solidFill>
                <a:latin typeface="Carlito Bold"/>
                <a:ea typeface="Carlito Bold"/>
                <a:cs typeface="Carlito Bold"/>
                <a:sym typeface="Carlito Bold"/>
              </a:rPr>
              <a:t> and test data to design websites, software and applications based on user needs.</a:t>
            </a:r>
          </a:p>
        </p:txBody>
      </p:sp>
      <p:sp>
        <p:nvSpPr>
          <p:cNvPr id="39" name="TextBox 39"/>
          <p:cNvSpPr txBox="1"/>
          <p:nvPr/>
        </p:nvSpPr>
        <p:spPr>
          <a:xfrm>
            <a:off x="527461" y="3830386"/>
            <a:ext cx="3231369" cy="3523080"/>
          </a:xfrm>
          <a:prstGeom prst="rect">
            <a:avLst/>
          </a:prstGeom>
        </p:spPr>
        <p:txBody>
          <a:bodyPr wrap="square" lIns="0" tIns="0" rIns="0" bIns="0" rtlCol="0" anchor="t">
            <a:spAutoFit/>
          </a:bodyPr>
          <a:lstStyle/>
          <a:p>
            <a:pPr>
              <a:lnSpc>
                <a:spcPts val="2408"/>
              </a:lnSpc>
            </a:pPr>
            <a:r>
              <a:rPr lang="en-US" sz="1720" b="1" dirty="0">
                <a:solidFill>
                  <a:srgbClr val="000000"/>
                </a:solidFill>
                <a:latin typeface="Carlito Bold"/>
                <a:ea typeface="Carlito Bold"/>
                <a:cs typeface="Carlito Bold"/>
                <a:sym typeface="Carlito Bold"/>
              </a:rPr>
              <a:t>Lesson Activity - Teacher Notes</a:t>
            </a:r>
          </a:p>
          <a:p>
            <a:pPr>
              <a:lnSpc>
                <a:spcPts val="2110"/>
              </a:lnSpc>
            </a:pPr>
            <a:r>
              <a:rPr lang="en-US" sz="1507" dirty="0">
                <a:solidFill>
                  <a:srgbClr val="000000"/>
                </a:solidFill>
                <a:latin typeface="Carlito"/>
                <a:ea typeface="Carlito"/>
                <a:cs typeface="Carlito"/>
                <a:sym typeface="Carlito"/>
              </a:rPr>
              <a:t>This classroom activity will help students explore and understand more about this digital &amp; IT job role.</a:t>
            </a:r>
          </a:p>
          <a:p>
            <a:pPr>
              <a:lnSpc>
                <a:spcPts val="2110"/>
              </a:lnSpc>
            </a:pPr>
            <a:endParaRPr lang="en-US" sz="1507" dirty="0">
              <a:solidFill>
                <a:srgbClr val="000000"/>
              </a:solidFill>
              <a:latin typeface="Carlito"/>
              <a:ea typeface="Carlito"/>
              <a:cs typeface="Carlito"/>
              <a:sym typeface="Carlito"/>
            </a:endParaRPr>
          </a:p>
          <a:p>
            <a:pPr marL="325459" lvl="1" indent="-162729">
              <a:lnSpc>
                <a:spcPts val="2110"/>
              </a:lnSpc>
              <a:buAutoNum type="arabicPeriod"/>
            </a:pPr>
            <a:r>
              <a:rPr lang="en-US" sz="1507" dirty="0">
                <a:solidFill>
                  <a:srgbClr val="000000"/>
                </a:solidFill>
                <a:latin typeface="Carlito"/>
                <a:ea typeface="Carlito"/>
                <a:cs typeface="Carlito"/>
                <a:sym typeface="Carlito"/>
              </a:rPr>
              <a:t>Play the short video from the front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Students explore key information on the relevant Hot Job poster or </a:t>
            </a:r>
            <a:r>
              <a:rPr lang="en-US" sz="1507" b="1" u="sng" dirty="0">
                <a:solidFill>
                  <a:srgbClr val="0072BA"/>
                </a:solidFill>
                <a:latin typeface="Carlito Bold"/>
                <a:ea typeface="Carlito Bold"/>
                <a:cs typeface="Carlito Bold"/>
                <a:sym typeface="Carlito Bold"/>
                <a:hlinkClick r:id="rId15" tooltip="https://www.careerpilot.org.uk/job-sectors/sales-marketing/job-profile/user-researcher"/>
              </a:rPr>
              <a:t>job profile </a:t>
            </a:r>
            <a:r>
              <a:rPr lang="en-US" sz="1507" dirty="0">
                <a:solidFill>
                  <a:srgbClr val="000000"/>
                </a:solidFill>
                <a:latin typeface="Carlito"/>
                <a:ea typeface="Carlito"/>
                <a:cs typeface="Carlito"/>
                <a:sym typeface="Carlito"/>
              </a:rPr>
              <a:t>on Careerpilot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Use prompt questions to discuss and feedback in pairs or as a class (5-10 mins)</a:t>
            </a:r>
          </a:p>
        </p:txBody>
      </p:sp>
      <p:sp>
        <p:nvSpPr>
          <p:cNvPr id="40" name="TextBox 40"/>
          <p:cNvSpPr txBox="1"/>
          <p:nvPr/>
        </p:nvSpPr>
        <p:spPr>
          <a:xfrm>
            <a:off x="9936985" y="1805689"/>
            <a:ext cx="2900190" cy="337336"/>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Explore the </a:t>
            </a:r>
            <a:r>
              <a:rPr lang="en-US" sz="2009" b="1" u="sng" dirty="0">
                <a:solidFill>
                  <a:srgbClr val="000000"/>
                </a:solidFill>
                <a:latin typeface="Carlito Bold"/>
                <a:ea typeface="Carlito Bold"/>
                <a:cs typeface="Carlito Bold"/>
                <a:sym typeface="Carlito Bold"/>
                <a:hlinkClick r:id="rId15" tooltip="https://www.careerpilot.org.uk/job-sectors/sales-marketing/job-profile/user-researcher"/>
              </a:rPr>
              <a:t>job profile</a:t>
            </a:r>
          </a:p>
        </p:txBody>
      </p:sp>
      <p:pic>
        <p:nvPicPr>
          <p:cNvPr id="41" name="Graphic 40" descr="Chat with solid fill">
            <a:extLst>
              <a:ext uri="{FF2B5EF4-FFF2-40B4-BE49-F238E27FC236}">
                <a16:creationId xmlns:a16="http://schemas.microsoft.com/office/drawing/2014/main" id="{0371FA9D-F62F-A0E7-CC58-29E69D0BEB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277913" y="5348889"/>
            <a:ext cx="874369" cy="8743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7230"/>
            <a:ext cx="13538429" cy="7563729"/>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F6D000"/>
            </a:solidFill>
          </p:spPr>
          <p:txBody>
            <a:bodyPr/>
            <a:lstStyle/>
            <a:p>
              <a:endParaRPr lang="en-GB" sz="2261"/>
            </a:p>
          </p:txBody>
        </p:sp>
      </p:grpSp>
      <p:grpSp>
        <p:nvGrpSpPr>
          <p:cNvPr id="4" name="Group 4"/>
          <p:cNvGrpSpPr/>
          <p:nvPr/>
        </p:nvGrpSpPr>
        <p:grpSpPr>
          <a:xfrm>
            <a:off x="0" y="-7229"/>
            <a:ext cx="13538428" cy="1332059"/>
            <a:chOff x="0" y="0"/>
            <a:chExt cx="4830203" cy="477676"/>
          </a:xfrm>
        </p:grpSpPr>
        <p:sp>
          <p:nvSpPr>
            <p:cNvPr id="5" name="Freeform 5"/>
            <p:cNvSpPr/>
            <p:nvPr/>
          </p:nvSpPr>
          <p:spPr>
            <a:xfrm>
              <a:off x="0" y="0"/>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6" name="TextBox 6"/>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grpSp>
        <p:nvGrpSpPr>
          <p:cNvPr id="7" name="Group 7"/>
          <p:cNvGrpSpPr/>
          <p:nvPr/>
        </p:nvGrpSpPr>
        <p:grpSpPr>
          <a:xfrm>
            <a:off x="9011345" y="1579925"/>
            <a:ext cx="4205678" cy="3456339"/>
            <a:chOff x="0" y="0"/>
            <a:chExt cx="1508155" cy="1301469"/>
          </a:xfrm>
        </p:grpSpPr>
        <p:sp>
          <p:nvSpPr>
            <p:cNvPr id="8" name="Freeform 8"/>
            <p:cNvSpPr/>
            <p:nvPr/>
          </p:nvSpPr>
          <p:spPr>
            <a:xfrm>
              <a:off x="0" y="0"/>
              <a:ext cx="1508155" cy="1301469"/>
            </a:xfrm>
            <a:custGeom>
              <a:avLst/>
              <a:gdLst/>
              <a:ahLst/>
              <a:cxnLst/>
              <a:rect l="l" t="t" r="r" b="b"/>
              <a:pathLst>
                <a:path w="1508155" h="1301469">
                  <a:moveTo>
                    <a:pt x="69375" y="0"/>
                  </a:moveTo>
                  <a:lnTo>
                    <a:pt x="1438780" y="0"/>
                  </a:lnTo>
                  <a:cubicBezTo>
                    <a:pt x="1477095" y="0"/>
                    <a:pt x="1508155" y="31060"/>
                    <a:pt x="1508155" y="69375"/>
                  </a:cubicBezTo>
                  <a:lnTo>
                    <a:pt x="1508155" y="1232094"/>
                  </a:lnTo>
                  <a:cubicBezTo>
                    <a:pt x="1508155" y="1270409"/>
                    <a:pt x="1477095" y="1301469"/>
                    <a:pt x="1438780" y="1301469"/>
                  </a:cubicBezTo>
                  <a:lnTo>
                    <a:pt x="69375" y="1301469"/>
                  </a:lnTo>
                  <a:cubicBezTo>
                    <a:pt x="50976" y="1301469"/>
                    <a:pt x="33330" y="1294160"/>
                    <a:pt x="20320" y="1281150"/>
                  </a:cubicBezTo>
                  <a:cubicBezTo>
                    <a:pt x="7309" y="1268139"/>
                    <a:pt x="0" y="1250494"/>
                    <a:pt x="0" y="1232094"/>
                  </a:cubicBezTo>
                  <a:lnTo>
                    <a:pt x="0" y="69375"/>
                  </a:lnTo>
                  <a:cubicBezTo>
                    <a:pt x="0" y="50976"/>
                    <a:pt x="7309" y="33330"/>
                    <a:pt x="20320" y="20320"/>
                  </a:cubicBezTo>
                  <a:cubicBezTo>
                    <a:pt x="33330" y="7309"/>
                    <a:pt x="50976" y="0"/>
                    <a:pt x="69375" y="0"/>
                  </a:cubicBezTo>
                  <a:close/>
                </a:path>
              </a:pathLst>
            </a:custGeom>
            <a:solidFill>
              <a:srgbClr val="FFC000"/>
            </a:solidFill>
          </p:spPr>
          <p:txBody>
            <a:bodyPr/>
            <a:lstStyle/>
            <a:p>
              <a:endParaRPr lang="en-GB" sz="2261" dirty="0"/>
            </a:p>
          </p:txBody>
        </p:sp>
        <p:sp>
          <p:nvSpPr>
            <p:cNvPr id="9" name="TextBox 9"/>
            <p:cNvSpPr txBox="1"/>
            <p:nvPr/>
          </p:nvSpPr>
          <p:spPr>
            <a:xfrm>
              <a:off x="0" y="-19050"/>
              <a:ext cx="1508155" cy="1320519"/>
            </a:xfrm>
            <a:prstGeom prst="rect">
              <a:avLst/>
            </a:prstGeom>
          </p:spPr>
          <p:txBody>
            <a:bodyPr lIns="37310" tIns="37310" rIns="37310" bIns="37310" rtlCol="0" anchor="ctr"/>
            <a:lstStyle/>
            <a:p>
              <a:pPr algn="ctr">
                <a:lnSpc>
                  <a:spcPts val="1676"/>
                </a:lnSpc>
              </a:pPr>
              <a:endParaRPr sz="2261"/>
            </a:p>
          </p:txBody>
        </p:sp>
      </p:grpSp>
      <p:grpSp>
        <p:nvGrpSpPr>
          <p:cNvPr id="10" name="Group 10"/>
          <p:cNvGrpSpPr/>
          <p:nvPr/>
        </p:nvGrpSpPr>
        <p:grpSpPr>
          <a:xfrm>
            <a:off x="4131257" y="5201435"/>
            <a:ext cx="9111887" cy="2185333"/>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FFC000"/>
            </a:solidFill>
            <a:ln>
              <a:solidFill>
                <a:schemeClr val="tx1"/>
              </a:solidFill>
            </a:ln>
          </p:spPr>
          <p:txBody>
            <a:bodyPr/>
            <a:lstStyle/>
            <a:p>
              <a:endParaRPr lang="en-GB" sz="2261" dirty="0"/>
            </a:p>
          </p:txBody>
        </p:sp>
        <p:sp>
          <p:nvSpPr>
            <p:cNvPr id="12" name="TextBox 12"/>
            <p:cNvSpPr txBox="1"/>
            <p:nvPr/>
          </p:nvSpPr>
          <p:spPr>
            <a:xfrm>
              <a:off x="0" y="-19050"/>
              <a:ext cx="3267521" cy="959730"/>
            </a:xfrm>
            <a:prstGeom prst="rect">
              <a:avLst/>
            </a:prstGeom>
          </p:spPr>
          <p:txBody>
            <a:bodyPr lIns="37310" tIns="37310" rIns="37310" bIns="37310" rtlCol="0" anchor="ctr"/>
            <a:lstStyle/>
            <a:p>
              <a:pPr algn="ctr">
                <a:lnSpc>
                  <a:spcPts val="1676"/>
                </a:lnSpc>
              </a:pPr>
              <a:endParaRPr sz="2261"/>
            </a:p>
          </p:txBody>
        </p:sp>
      </p:grpSp>
      <p:grpSp>
        <p:nvGrpSpPr>
          <p:cNvPr id="13" name="Group 13"/>
          <p:cNvGrpSpPr/>
          <p:nvPr/>
        </p:nvGrpSpPr>
        <p:grpSpPr>
          <a:xfrm>
            <a:off x="4126387" y="1512182"/>
            <a:ext cx="4678862" cy="3682432"/>
            <a:chOff x="0" y="-19050"/>
            <a:chExt cx="1677839" cy="1320519"/>
          </a:xfrm>
        </p:grpSpPr>
        <p:sp>
          <p:nvSpPr>
            <p:cNvPr id="14" name="Freeform 14"/>
            <p:cNvSpPr/>
            <p:nvPr/>
          </p:nvSpPr>
          <p:spPr>
            <a:xfrm>
              <a:off x="0" y="0"/>
              <a:ext cx="1677839" cy="1244685"/>
            </a:xfrm>
            <a:custGeom>
              <a:avLst/>
              <a:gdLst/>
              <a:ahLst/>
              <a:cxnLst/>
              <a:rect l="l" t="t" r="r" b="b"/>
              <a:pathLst>
                <a:path w="1677839" h="1301469">
                  <a:moveTo>
                    <a:pt x="62359" y="0"/>
                  </a:moveTo>
                  <a:lnTo>
                    <a:pt x="1615480" y="0"/>
                  </a:lnTo>
                  <a:cubicBezTo>
                    <a:pt x="1632018" y="0"/>
                    <a:pt x="1647880" y="6570"/>
                    <a:pt x="1659574" y="18265"/>
                  </a:cubicBezTo>
                  <a:cubicBezTo>
                    <a:pt x="1671269" y="29959"/>
                    <a:pt x="1677839" y="45821"/>
                    <a:pt x="1677839" y="62359"/>
                  </a:cubicBezTo>
                  <a:lnTo>
                    <a:pt x="1677839" y="1239110"/>
                  </a:lnTo>
                  <a:cubicBezTo>
                    <a:pt x="1677839" y="1273550"/>
                    <a:pt x="1649920" y="1301469"/>
                    <a:pt x="1615480" y="1301469"/>
                  </a:cubicBezTo>
                  <a:lnTo>
                    <a:pt x="62359" y="1301469"/>
                  </a:lnTo>
                  <a:cubicBezTo>
                    <a:pt x="45821" y="1301469"/>
                    <a:pt x="29959" y="1294899"/>
                    <a:pt x="18265" y="1283205"/>
                  </a:cubicBezTo>
                  <a:cubicBezTo>
                    <a:pt x="6570" y="1271510"/>
                    <a:pt x="0" y="1255649"/>
                    <a:pt x="0" y="1239110"/>
                  </a:cubicBezTo>
                  <a:lnTo>
                    <a:pt x="0" y="62359"/>
                  </a:lnTo>
                  <a:cubicBezTo>
                    <a:pt x="0" y="45821"/>
                    <a:pt x="6570" y="29959"/>
                    <a:pt x="18265" y="18265"/>
                  </a:cubicBezTo>
                  <a:cubicBezTo>
                    <a:pt x="29959" y="6570"/>
                    <a:pt x="45821" y="0"/>
                    <a:pt x="62359" y="0"/>
                  </a:cubicBezTo>
                  <a:close/>
                </a:path>
              </a:pathLst>
            </a:custGeom>
            <a:solidFill>
              <a:srgbClr val="FFC000"/>
            </a:solidFill>
          </p:spPr>
          <p:txBody>
            <a:bodyPr/>
            <a:lstStyle/>
            <a:p>
              <a:endParaRPr lang="en-GB" sz="2261"/>
            </a:p>
          </p:txBody>
        </p:sp>
        <p:sp>
          <p:nvSpPr>
            <p:cNvPr id="15" name="TextBox 15"/>
            <p:cNvSpPr txBox="1"/>
            <p:nvPr/>
          </p:nvSpPr>
          <p:spPr>
            <a:xfrm>
              <a:off x="0" y="-19050"/>
              <a:ext cx="1677839" cy="1320519"/>
            </a:xfrm>
            <a:prstGeom prst="rect">
              <a:avLst/>
            </a:prstGeom>
          </p:spPr>
          <p:txBody>
            <a:bodyPr lIns="37310" tIns="37310" rIns="37310" bIns="37310" rtlCol="0" anchor="ctr"/>
            <a:lstStyle/>
            <a:p>
              <a:pPr algn="ctr">
                <a:lnSpc>
                  <a:spcPts val="1676"/>
                </a:lnSpc>
              </a:pPr>
              <a:endParaRPr sz="2261"/>
            </a:p>
          </p:txBody>
        </p:sp>
      </p:grpSp>
      <p:sp>
        <p:nvSpPr>
          <p:cNvPr id="20" name="Freeform 20"/>
          <p:cNvSpPr/>
          <p:nvPr/>
        </p:nvSpPr>
        <p:spPr>
          <a:xfrm>
            <a:off x="4293245" y="1743420"/>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261"/>
          </a:p>
        </p:txBody>
      </p:sp>
      <p:sp>
        <p:nvSpPr>
          <p:cNvPr id="21" name="Freeform 21"/>
          <p:cNvSpPr/>
          <p:nvPr/>
        </p:nvSpPr>
        <p:spPr>
          <a:xfrm>
            <a:off x="9204913" y="1716392"/>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2261"/>
          </a:p>
        </p:txBody>
      </p:sp>
      <p:sp>
        <p:nvSpPr>
          <p:cNvPr id="22" name="Freeform 22"/>
          <p:cNvSpPr/>
          <p:nvPr/>
        </p:nvSpPr>
        <p:spPr>
          <a:xfrm>
            <a:off x="4293245" y="5329501"/>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2261"/>
          </a:p>
        </p:txBody>
      </p:sp>
      <p:grpSp>
        <p:nvGrpSpPr>
          <p:cNvPr id="23" name="Group 23"/>
          <p:cNvGrpSpPr/>
          <p:nvPr/>
        </p:nvGrpSpPr>
        <p:grpSpPr>
          <a:xfrm>
            <a:off x="380475" y="3351442"/>
            <a:ext cx="3539816" cy="3997379"/>
            <a:chOff x="0" y="0"/>
            <a:chExt cx="1216408" cy="1433459"/>
          </a:xfrm>
        </p:grpSpPr>
        <p:sp>
          <p:nvSpPr>
            <p:cNvPr id="24" name="Freeform 24"/>
            <p:cNvSpPr/>
            <p:nvPr/>
          </p:nvSpPr>
          <p:spPr>
            <a:xfrm>
              <a:off x="0" y="0"/>
              <a:ext cx="1216408" cy="1433459"/>
            </a:xfrm>
            <a:custGeom>
              <a:avLst/>
              <a:gdLst/>
              <a:ahLst/>
              <a:cxnLst/>
              <a:rect l="l" t="t" r="r" b="b"/>
              <a:pathLst>
                <a:path w="1216408" h="1433459">
                  <a:moveTo>
                    <a:pt x="86015" y="0"/>
                  </a:moveTo>
                  <a:lnTo>
                    <a:pt x="1130393" y="0"/>
                  </a:lnTo>
                  <a:cubicBezTo>
                    <a:pt x="1153206" y="0"/>
                    <a:pt x="1175084" y="9062"/>
                    <a:pt x="1191215" y="25193"/>
                  </a:cubicBezTo>
                  <a:cubicBezTo>
                    <a:pt x="1207345" y="41324"/>
                    <a:pt x="1216408" y="63202"/>
                    <a:pt x="1216408" y="86015"/>
                  </a:cubicBezTo>
                  <a:lnTo>
                    <a:pt x="1216408" y="1347445"/>
                  </a:lnTo>
                  <a:cubicBezTo>
                    <a:pt x="1216408" y="1394949"/>
                    <a:pt x="1177898" y="1433459"/>
                    <a:pt x="1130393" y="1433459"/>
                  </a:cubicBezTo>
                  <a:lnTo>
                    <a:pt x="86015" y="1433459"/>
                  </a:lnTo>
                  <a:cubicBezTo>
                    <a:pt x="63202" y="1433459"/>
                    <a:pt x="41324" y="1424397"/>
                    <a:pt x="25193" y="1408266"/>
                  </a:cubicBezTo>
                  <a:cubicBezTo>
                    <a:pt x="9062" y="1392135"/>
                    <a:pt x="0" y="1370257"/>
                    <a:pt x="0" y="1347445"/>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sz="2261"/>
            </a:p>
          </p:txBody>
        </p:sp>
        <p:sp>
          <p:nvSpPr>
            <p:cNvPr id="25" name="TextBox 25"/>
            <p:cNvSpPr txBox="1"/>
            <p:nvPr/>
          </p:nvSpPr>
          <p:spPr>
            <a:xfrm>
              <a:off x="0" y="-19050"/>
              <a:ext cx="1216408" cy="1452509"/>
            </a:xfrm>
            <a:prstGeom prst="rect">
              <a:avLst/>
            </a:prstGeom>
          </p:spPr>
          <p:txBody>
            <a:bodyPr lIns="37310" tIns="37310" rIns="37310" bIns="37310" rtlCol="0" anchor="ctr"/>
            <a:lstStyle/>
            <a:p>
              <a:pPr algn="ctr">
                <a:lnSpc>
                  <a:spcPts val="1676"/>
                </a:lnSpc>
              </a:pPr>
              <a:endParaRPr sz="2261"/>
            </a:p>
          </p:txBody>
        </p:sp>
      </p:grpSp>
      <p:pic>
        <p:nvPicPr>
          <p:cNvPr id="26" name="Picture 26"/>
          <p:cNvPicPr>
            <a:picLocks noChangeAspect="1"/>
          </p:cNvPicPr>
          <p:nvPr/>
        </p:nvPicPr>
        <p:blipFill>
          <a:blip r:embed="rId8"/>
          <a:stretch>
            <a:fillRect/>
          </a:stretch>
        </p:blipFill>
        <p:spPr>
          <a:xfrm>
            <a:off x="12161836" y="-32782"/>
            <a:ext cx="1330041" cy="1330041"/>
          </a:xfrm>
          <a:prstGeom prst="rect">
            <a:avLst/>
          </a:prstGeom>
        </p:spPr>
      </p:pic>
      <p:sp>
        <p:nvSpPr>
          <p:cNvPr id="27" name="Freeform 27"/>
          <p:cNvSpPr/>
          <p:nvPr/>
        </p:nvSpPr>
        <p:spPr>
          <a:xfrm>
            <a:off x="186369" y="104007"/>
            <a:ext cx="1262774" cy="1109585"/>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9"/>
            <a:stretch>
              <a:fillRect/>
            </a:stretch>
          </a:blipFill>
        </p:spPr>
        <p:txBody>
          <a:bodyPr/>
          <a:lstStyle/>
          <a:p>
            <a:endParaRPr lang="en-GB" sz="2261"/>
          </a:p>
        </p:txBody>
      </p:sp>
      <p:sp>
        <p:nvSpPr>
          <p:cNvPr id="28" name="Freeform 28">
            <a:hlinkClick r:id="rId10"/>
          </p:cNvPr>
          <p:cNvSpPr/>
          <p:nvPr/>
        </p:nvSpPr>
        <p:spPr>
          <a:xfrm>
            <a:off x="4735512" y="2538222"/>
            <a:ext cx="3615604" cy="2306828"/>
          </a:xfrm>
          <a:custGeom>
            <a:avLst/>
            <a:gdLst/>
            <a:ahLst/>
            <a:cxnLst/>
            <a:rect l="l" t="t" r="r" b="b"/>
            <a:pathLst>
              <a:path w="3051832" h="1976061">
                <a:moveTo>
                  <a:pt x="0" y="0"/>
                </a:moveTo>
                <a:lnTo>
                  <a:pt x="3051833" y="0"/>
                </a:lnTo>
                <a:lnTo>
                  <a:pt x="3051833" y="1976062"/>
                </a:lnTo>
                <a:lnTo>
                  <a:pt x="0" y="1976062"/>
                </a:lnTo>
                <a:lnTo>
                  <a:pt x="0" y="0"/>
                </a:lnTo>
                <a:close/>
              </a:path>
            </a:pathLst>
          </a:custGeom>
          <a:blipFill>
            <a:blip r:embed="rId11"/>
            <a:stretch>
              <a:fillRect/>
            </a:stretch>
          </a:blipFill>
        </p:spPr>
        <p:txBody>
          <a:bodyPr/>
          <a:lstStyle/>
          <a:p>
            <a:endParaRPr lang="en-GB" sz="2261"/>
          </a:p>
        </p:txBody>
      </p:sp>
      <p:sp>
        <p:nvSpPr>
          <p:cNvPr id="29" name="Freeform 29"/>
          <p:cNvSpPr/>
          <p:nvPr/>
        </p:nvSpPr>
        <p:spPr>
          <a:xfrm>
            <a:off x="9204302" y="2508299"/>
            <a:ext cx="3726724" cy="2396224"/>
          </a:xfrm>
          <a:custGeom>
            <a:avLst/>
            <a:gdLst/>
            <a:ahLst/>
            <a:cxnLst/>
            <a:rect l="l" t="t" r="r" b="b"/>
            <a:pathLst>
              <a:path w="2906871" h="1798627">
                <a:moveTo>
                  <a:pt x="0" y="0"/>
                </a:moveTo>
                <a:lnTo>
                  <a:pt x="2906871" y="0"/>
                </a:lnTo>
                <a:lnTo>
                  <a:pt x="2906871" y="1798627"/>
                </a:lnTo>
                <a:lnTo>
                  <a:pt x="0" y="1798627"/>
                </a:lnTo>
                <a:lnTo>
                  <a:pt x="0" y="0"/>
                </a:lnTo>
                <a:close/>
              </a:path>
            </a:pathLst>
          </a:custGeom>
          <a:blipFill>
            <a:blip r:embed="rId12"/>
            <a:stretch>
              <a:fillRect/>
            </a:stretch>
          </a:blipFill>
        </p:spPr>
        <p:txBody>
          <a:bodyPr/>
          <a:lstStyle/>
          <a:p>
            <a:endParaRPr lang="en-GB" sz="2261"/>
          </a:p>
        </p:txBody>
      </p:sp>
      <p:sp>
        <p:nvSpPr>
          <p:cNvPr id="30" name="Freeform 30"/>
          <p:cNvSpPr/>
          <p:nvPr/>
        </p:nvSpPr>
        <p:spPr>
          <a:xfrm>
            <a:off x="11136312" y="2332994"/>
            <a:ext cx="1950953" cy="2571530"/>
          </a:xfrm>
          <a:custGeom>
            <a:avLst/>
            <a:gdLst/>
            <a:ahLst/>
            <a:cxnLst/>
            <a:rect l="l" t="t" r="r" b="b"/>
            <a:pathLst>
              <a:path w="1495271" h="2104456">
                <a:moveTo>
                  <a:pt x="0" y="0"/>
                </a:moveTo>
                <a:lnTo>
                  <a:pt x="1495271" y="0"/>
                </a:lnTo>
                <a:lnTo>
                  <a:pt x="1495271" y="2104456"/>
                </a:lnTo>
                <a:lnTo>
                  <a:pt x="0" y="2104456"/>
                </a:lnTo>
                <a:lnTo>
                  <a:pt x="0" y="0"/>
                </a:lnTo>
                <a:close/>
              </a:path>
            </a:pathLst>
          </a:custGeom>
          <a:blipFill>
            <a:blip r:embed="rId13"/>
            <a:stretch>
              <a:fillRect/>
            </a:stretch>
          </a:blipFill>
        </p:spPr>
        <p:txBody>
          <a:bodyPr/>
          <a:lstStyle/>
          <a:p>
            <a:endParaRPr lang="en-GB" sz="2261"/>
          </a:p>
        </p:txBody>
      </p:sp>
      <p:sp>
        <p:nvSpPr>
          <p:cNvPr id="31" name="TextBox 31"/>
          <p:cNvSpPr txBox="1"/>
          <p:nvPr/>
        </p:nvSpPr>
        <p:spPr>
          <a:xfrm>
            <a:off x="6693808" y="3646396"/>
            <a:ext cx="44049" cy="4425"/>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 of body text</a:t>
            </a:r>
          </a:p>
        </p:txBody>
      </p:sp>
      <p:sp>
        <p:nvSpPr>
          <p:cNvPr id="32" name="TextBox 32"/>
          <p:cNvSpPr txBox="1"/>
          <p:nvPr/>
        </p:nvSpPr>
        <p:spPr>
          <a:xfrm>
            <a:off x="6689395" y="3646396"/>
            <a:ext cx="5287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3" name="TextBox 33"/>
          <p:cNvSpPr txBox="1"/>
          <p:nvPr/>
        </p:nvSpPr>
        <p:spPr>
          <a:xfrm>
            <a:off x="6689415" y="3646396"/>
            <a:ext cx="5283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5" name="TextBox 35"/>
          <p:cNvSpPr txBox="1"/>
          <p:nvPr/>
        </p:nvSpPr>
        <p:spPr>
          <a:xfrm>
            <a:off x="5048499" y="1687575"/>
            <a:ext cx="3544602" cy="696409"/>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hlinkClick r:id="rId10"/>
              </a:rPr>
              <a:t>Watch the video: Making IT Good for Society</a:t>
            </a:r>
            <a:endParaRPr lang="en-US" sz="2009" b="1" dirty="0">
              <a:solidFill>
                <a:srgbClr val="000000"/>
              </a:solidFill>
              <a:latin typeface="Carlito Bold"/>
              <a:ea typeface="Carlito Bold"/>
              <a:cs typeface="Carlito Bold"/>
              <a:sym typeface="Carlito Bold"/>
            </a:endParaRPr>
          </a:p>
        </p:txBody>
      </p:sp>
      <p:sp>
        <p:nvSpPr>
          <p:cNvPr id="36" name="TextBox 36"/>
          <p:cNvSpPr txBox="1"/>
          <p:nvPr/>
        </p:nvSpPr>
        <p:spPr>
          <a:xfrm>
            <a:off x="4997829" y="5386958"/>
            <a:ext cx="7995656" cy="1678408"/>
          </a:xfrm>
          <a:prstGeom prst="rect">
            <a:avLst/>
          </a:prstGeom>
        </p:spPr>
        <p:txBody>
          <a:bodyPr wrap="square"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Working in pairs or as a class discuss:</a:t>
            </a:r>
          </a:p>
          <a:p>
            <a:pPr marL="542423" lvl="1" indent="-271212">
              <a:lnSpc>
                <a:spcPts val="3516"/>
              </a:lnSpc>
              <a:buFont typeface="Arial"/>
              <a:buChar char="•"/>
            </a:pPr>
            <a:r>
              <a:rPr lang="en-US" sz="2400" dirty="0">
                <a:solidFill>
                  <a:srgbClr val="000000"/>
                </a:solidFill>
                <a:latin typeface="Carlito"/>
                <a:ea typeface="Carlito"/>
                <a:cs typeface="Carlito"/>
                <a:sym typeface="Carlito"/>
              </a:rPr>
              <a:t>What other apps can you think of that are good for society?</a:t>
            </a:r>
          </a:p>
          <a:p>
            <a:pPr marL="542423" lvl="1" indent="-271212">
              <a:lnSpc>
                <a:spcPts val="3516"/>
              </a:lnSpc>
              <a:buFont typeface="Arial"/>
              <a:buChar char="•"/>
            </a:pPr>
            <a:r>
              <a:rPr lang="en-US" sz="2400" dirty="0">
                <a:solidFill>
                  <a:srgbClr val="000000"/>
                </a:solidFill>
                <a:latin typeface="Carlito"/>
                <a:ea typeface="Carlito"/>
                <a:cs typeface="Carlito"/>
                <a:sym typeface="Carlito"/>
              </a:rPr>
              <a:t>What subjects would be helpful to study if you want to work in this job role?</a:t>
            </a:r>
          </a:p>
        </p:txBody>
      </p:sp>
      <p:sp>
        <p:nvSpPr>
          <p:cNvPr id="37" name="TextBox 37"/>
          <p:cNvSpPr txBox="1"/>
          <p:nvPr/>
        </p:nvSpPr>
        <p:spPr>
          <a:xfrm>
            <a:off x="2614787" y="169732"/>
            <a:ext cx="8971106" cy="1067087"/>
          </a:xfrm>
          <a:prstGeom prst="rect">
            <a:avLst/>
          </a:prstGeom>
        </p:spPr>
        <p:txBody>
          <a:bodyPr lIns="0" tIns="0" rIns="0" bIns="0" rtlCol="0" anchor="t">
            <a:spAutoFit/>
          </a:bodyPr>
          <a:lstStyle/>
          <a:p>
            <a:pPr algn="ctr">
              <a:lnSpc>
                <a:spcPts val="4290"/>
              </a:lnSpc>
            </a:pPr>
            <a:r>
              <a:rPr lang="en-US" sz="3084" b="1" dirty="0">
                <a:solidFill>
                  <a:srgbClr val="000000"/>
                </a:solidFill>
                <a:latin typeface="Open Sans Bold Bold"/>
                <a:ea typeface="Open Sans Bold Bold"/>
                <a:cs typeface="Open Sans Bold Bold"/>
                <a:sym typeface="Open Sans Bold Bold"/>
              </a:rPr>
              <a:t>App Developer: </a:t>
            </a:r>
          </a:p>
          <a:p>
            <a:pPr algn="ctr">
              <a:lnSpc>
                <a:spcPts val="4290"/>
              </a:lnSpc>
            </a:pPr>
            <a:r>
              <a:rPr lang="en-US" sz="3084" b="1" dirty="0">
                <a:solidFill>
                  <a:srgbClr val="000000"/>
                </a:solidFill>
                <a:latin typeface="Open Sans Bold Bold"/>
                <a:ea typeface="Open Sans Bold Bold"/>
                <a:cs typeface="Open Sans Bold Bold"/>
                <a:sym typeface="Open Sans Bold Bold"/>
              </a:rPr>
              <a:t>Short Lesson Activity</a:t>
            </a:r>
          </a:p>
        </p:txBody>
      </p:sp>
      <p:sp>
        <p:nvSpPr>
          <p:cNvPr id="38" name="TextBox 38"/>
          <p:cNvSpPr txBox="1"/>
          <p:nvPr/>
        </p:nvSpPr>
        <p:spPr>
          <a:xfrm>
            <a:off x="470460" y="1507364"/>
            <a:ext cx="3466175" cy="1764394"/>
          </a:xfrm>
          <a:prstGeom prst="rect">
            <a:avLst/>
          </a:prstGeom>
        </p:spPr>
        <p:txBody>
          <a:bodyPr lIns="0" tIns="0" rIns="0" bIns="0" rtlCol="0" anchor="t">
            <a:spAutoFit/>
          </a:bodyPr>
          <a:lstStyle/>
          <a:p>
            <a:pPr>
              <a:lnSpc>
                <a:spcPts val="3497"/>
              </a:lnSpc>
            </a:pPr>
            <a:r>
              <a:rPr lang="en-US" sz="2400" b="1" dirty="0">
                <a:solidFill>
                  <a:srgbClr val="000000"/>
                </a:solidFill>
                <a:latin typeface="Carlito Bold"/>
                <a:ea typeface="Carlito Bold"/>
                <a:cs typeface="Carlito Bold"/>
                <a:sym typeface="Carlito Bold"/>
              </a:rPr>
              <a:t>App developers design and build mobile applications for PCs, mobile phones and tablets.</a:t>
            </a:r>
          </a:p>
        </p:txBody>
      </p:sp>
      <p:sp>
        <p:nvSpPr>
          <p:cNvPr id="39" name="TextBox 39"/>
          <p:cNvSpPr txBox="1"/>
          <p:nvPr/>
        </p:nvSpPr>
        <p:spPr>
          <a:xfrm>
            <a:off x="589490" y="3587721"/>
            <a:ext cx="3156932" cy="3523080"/>
          </a:xfrm>
          <a:prstGeom prst="rect">
            <a:avLst/>
          </a:prstGeom>
        </p:spPr>
        <p:txBody>
          <a:bodyPr wrap="square" lIns="0" tIns="0" rIns="0" bIns="0" rtlCol="0" anchor="t">
            <a:spAutoFit/>
          </a:bodyPr>
          <a:lstStyle/>
          <a:p>
            <a:pPr>
              <a:lnSpc>
                <a:spcPts val="2408"/>
              </a:lnSpc>
            </a:pPr>
            <a:r>
              <a:rPr lang="en-US" sz="1720" b="1" dirty="0">
                <a:solidFill>
                  <a:srgbClr val="000000"/>
                </a:solidFill>
                <a:latin typeface="Carlito Bold"/>
                <a:ea typeface="Carlito Bold"/>
                <a:cs typeface="Carlito Bold"/>
                <a:sym typeface="Carlito Bold"/>
              </a:rPr>
              <a:t>Lesson Activity - Teacher Notes</a:t>
            </a:r>
          </a:p>
          <a:p>
            <a:pPr>
              <a:lnSpc>
                <a:spcPts val="2110"/>
              </a:lnSpc>
            </a:pPr>
            <a:r>
              <a:rPr lang="en-US" sz="1507" dirty="0">
                <a:solidFill>
                  <a:srgbClr val="000000"/>
                </a:solidFill>
                <a:latin typeface="Carlito"/>
                <a:ea typeface="Carlito"/>
                <a:cs typeface="Carlito"/>
                <a:sym typeface="Carlito"/>
              </a:rPr>
              <a:t>This classroom activity will help students explore and understand more about this digital &amp; IT job role.</a:t>
            </a:r>
          </a:p>
          <a:p>
            <a:pPr>
              <a:lnSpc>
                <a:spcPts val="2110"/>
              </a:lnSpc>
            </a:pPr>
            <a:endParaRPr lang="en-US" sz="1507" dirty="0">
              <a:solidFill>
                <a:srgbClr val="000000"/>
              </a:solidFill>
              <a:latin typeface="Carlito"/>
              <a:ea typeface="Carlito"/>
              <a:cs typeface="Carlito"/>
              <a:sym typeface="Carlito"/>
            </a:endParaRPr>
          </a:p>
          <a:p>
            <a:pPr marL="325459" lvl="1" indent="-162729">
              <a:lnSpc>
                <a:spcPts val="2110"/>
              </a:lnSpc>
              <a:buAutoNum type="arabicPeriod"/>
            </a:pPr>
            <a:r>
              <a:rPr lang="en-US" sz="1507" dirty="0">
                <a:solidFill>
                  <a:srgbClr val="000000"/>
                </a:solidFill>
                <a:latin typeface="Carlito"/>
                <a:ea typeface="Carlito"/>
                <a:cs typeface="Carlito"/>
                <a:sym typeface="Carlito"/>
              </a:rPr>
              <a:t>Play the short video from the front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Students explore key information on the relevant Hot Job poster or </a:t>
            </a:r>
            <a:r>
              <a:rPr lang="en-US" sz="1507" b="1" u="sng" dirty="0">
                <a:solidFill>
                  <a:srgbClr val="0072BA"/>
                </a:solidFill>
                <a:latin typeface="Carlito Bold"/>
                <a:ea typeface="Carlito Bold"/>
                <a:cs typeface="Carlito Bold"/>
                <a:sym typeface="Carlito Bold"/>
                <a:hlinkClick r:id="rId14" tooltip="https://www.careerpilot.org.uk/job-sectors/social-media/job-profile/social-media-manager"/>
              </a:rPr>
              <a:t>job profile </a:t>
            </a:r>
            <a:r>
              <a:rPr lang="en-US" sz="1507" dirty="0">
                <a:solidFill>
                  <a:srgbClr val="000000"/>
                </a:solidFill>
                <a:latin typeface="Carlito"/>
                <a:ea typeface="Carlito"/>
                <a:cs typeface="Carlito"/>
                <a:sym typeface="Carlito"/>
              </a:rPr>
              <a:t>on Careerpilot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Use prompt questions to discuss and feedback in pairs or as a class (5-10 mins)</a:t>
            </a:r>
          </a:p>
        </p:txBody>
      </p:sp>
      <p:sp>
        <p:nvSpPr>
          <p:cNvPr id="40" name="TextBox 40"/>
          <p:cNvSpPr txBox="1"/>
          <p:nvPr/>
        </p:nvSpPr>
        <p:spPr>
          <a:xfrm>
            <a:off x="10064598" y="1841010"/>
            <a:ext cx="2900190" cy="337336"/>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Explore the </a:t>
            </a:r>
            <a:r>
              <a:rPr lang="en-US" sz="2009" b="1" u="sng" dirty="0">
                <a:solidFill>
                  <a:srgbClr val="000000"/>
                </a:solidFill>
                <a:latin typeface="Carlito Bold"/>
                <a:ea typeface="Carlito Bold"/>
                <a:cs typeface="Carlito Bold"/>
                <a:sym typeface="Carlito Bold"/>
                <a:hlinkClick r:id="rId14" tooltip="https://www.careerpilot.org.uk/job-sectors/social-media/job-profile/social-media-manager"/>
              </a:rPr>
              <a:t>job profile</a:t>
            </a:r>
          </a:p>
        </p:txBody>
      </p:sp>
      <p:pic>
        <p:nvPicPr>
          <p:cNvPr id="41" name="Graphic 40" descr="Chat with solid fill">
            <a:extLst>
              <a:ext uri="{FF2B5EF4-FFF2-40B4-BE49-F238E27FC236}">
                <a16:creationId xmlns:a16="http://schemas.microsoft.com/office/drawing/2014/main" id="{090E18B7-05F8-C95A-9424-DBACA01556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248292" y="5152797"/>
            <a:ext cx="874369" cy="8743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1"/>
            <a:ext cx="13558925" cy="7559339"/>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F6D000"/>
            </a:solidFill>
          </p:spPr>
          <p:txBody>
            <a:bodyPr/>
            <a:lstStyle/>
            <a:p>
              <a:endParaRPr lang="en-GB" sz="2261"/>
            </a:p>
          </p:txBody>
        </p:sp>
      </p:grpSp>
      <p:sp>
        <p:nvSpPr>
          <p:cNvPr id="41" name="Freeform 14">
            <a:extLst>
              <a:ext uri="{FF2B5EF4-FFF2-40B4-BE49-F238E27FC236}">
                <a16:creationId xmlns:a16="http://schemas.microsoft.com/office/drawing/2014/main" id="{A348B73F-79C4-5574-B87A-C0ACBDF2BA7A}"/>
              </a:ext>
            </a:extLst>
          </p:cNvPr>
          <p:cNvSpPr/>
          <p:nvPr/>
        </p:nvSpPr>
        <p:spPr>
          <a:xfrm>
            <a:off x="8587608" y="1484256"/>
            <a:ext cx="4598276" cy="3481240"/>
          </a:xfrm>
          <a:custGeom>
            <a:avLst/>
            <a:gdLst/>
            <a:ahLst/>
            <a:cxnLst/>
            <a:rect l="l" t="t" r="r" b="b"/>
            <a:pathLst>
              <a:path w="1677839" h="1301469">
                <a:moveTo>
                  <a:pt x="62359" y="0"/>
                </a:moveTo>
                <a:lnTo>
                  <a:pt x="1615480" y="0"/>
                </a:lnTo>
                <a:cubicBezTo>
                  <a:pt x="1632018" y="0"/>
                  <a:pt x="1647880" y="6570"/>
                  <a:pt x="1659574" y="18265"/>
                </a:cubicBezTo>
                <a:cubicBezTo>
                  <a:pt x="1671269" y="29959"/>
                  <a:pt x="1677839" y="45821"/>
                  <a:pt x="1677839" y="62359"/>
                </a:cubicBezTo>
                <a:lnTo>
                  <a:pt x="1677839" y="1239110"/>
                </a:lnTo>
                <a:cubicBezTo>
                  <a:pt x="1677839" y="1273550"/>
                  <a:pt x="1649920" y="1301469"/>
                  <a:pt x="1615480" y="1301469"/>
                </a:cubicBezTo>
                <a:lnTo>
                  <a:pt x="62359" y="1301469"/>
                </a:lnTo>
                <a:cubicBezTo>
                  <a:pt x="45821" y="1301469"/>
                  <a:pt x="29959" y="1294899"/>
                  <a:pt x="18265" y="1283205"/>
                </a:cubicBezTo>
                <a:cubicBezTo>
                  <a:pt x="6570" y="1271510"/>
                  <a:pt x="0" y="1255649"/>
                  <a:pt x="0" y="1239110"/>
                </a:cubicBezTo>
                <a:lnTo>
                  <a:pt x="0" y="62359"/>
                </a:lnTo>
                <a:cubicBezTo>
                  <a:pt x="0" y="45821"/>
                  <a:pt x="6570" y="29959"/>
                  <a:pt x="18265" y="18265"/>
                </a:cubicBezTo>
                <a:cubicBezTo>
                  <a:pt x="29959" y="6570"/>
                  <a:pt x="45821" y="0"/>
                  <a:pt x="62359" y="0"/>
                </a:cubicBezTo>
                <a:close/>
              </a:path>
            </a:pathLst>
          </a:custGeom>
          <a:solidFill>
            <a:srgbClr val="FFC000"/>
          </a:solidFill>
        </p:spPr>
        <p:txBody>
          <a:bodyPr/>
          <a:lstStyle/>
          <a:p>
            <a:endParaRPr lang="en-GB" sz="2261"/>
          </a:p>
        </p:txBody>
      </p:sp>
      <p:grpSp>
        <p:nvGrpSpPr>
          <p:cNvPr id="4" name="Group 4"/>
          <p:cNvGrpSpPr/>
          <p:nvPr/>
        </p:nvGrpSpPr>
        <p:grpSpPr>
          <a:xfrm>
            <a:off x="0" y="-4489"/>
            <a:ext cx="13558924" cy="1440456"/>
            <a:chOff x="0" y="-38871"/>
            <a:chExt cx="4830204" cy="516547"/>
          </a:xfrm>
        </p:grpSpPr>
        <p:sp>
          <p:nvSpPr>
            <p:cNvPr id="5" name="Freeform 5"/>
            <p:cNvSpPr/>
            <p:nvPr/>
          </p:nvSpPr>
          <p:spPr>
            <a:xfrm>
              <a:off x="0" y="-38871"/>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FF6600"/>
            </a:solidFill>
          </p:spPr>
          <p:txBody>
            <a:bodyPr/>
            <a:lstStyle/>
            <a:p>
              <a:endParaRPr lang="en-GB" sz="2261"/>
            </a:p>
          </p:txBody>
        </p:sp>
        <p:sp>
          <p:nvSpPr>
            <p:cNvPr id="6" name="TextBox 6"/>
            <p:cNvSpPr txBox="1"/>
            <p:nvPr/>
          </p:nvSpPr>
          <p:spPr>
            <a:xfrm>
              <a:off x="0" y="-19050"/>
              <a:ext cx="4830203" cy="496726"/>
            </a:xfrm>
            <a:prstGeom prst="rect">
              <a:avLst/>
            </a:prstGeom>
          </p:spPr>
          <p:txBody>
            <a:bodyPr lIns="37310" tIns="37310" rIns="37310" bIns="37310" rtlCol="0" anchor="ctr"/>
            <a:lstStyle/>
            <a:p>
              <a:pPr algn="ctr">
                <a:lnSpc>
                  <a:spcPts val="1676"/>
                </a:lnSpc>
              </a:pPr>
              <a:endParaRPr sz="2261"/>
            </a:p>
          </p:txBody>
        </p:sp>
      </p:grpSp>
      <p:grpSp>
        <p:nvGrpSpPr>
          <p:cNvPr id="10" name="Group 10"/>
          <p:cNvGrpSpPr/>
          <p:nvPr/>
        </p:nvGrpSpPr>
        <p:grpSpPr>
          <a:xfrm>
            <a:off x="4066785" y="4473894"/>
            <a:ext cx="9111887" cy="2894955"/>
            <a:chOff x="0" y="-19050"/>
            <a:chExt cx="3267521" cy="1038130"/>
          </a:xfrm>
        </p:grpSpPr>
        <p:sp>
          <p:nvSpPr>
            <p:cNvPr id="11" name="Freeform 11"/>
            <p:cNvSpPr/>
            <p:nvPr/>
          </p:nvSpPr>
          <p:spPr>
            <a:xfrm>
              <a:off x="0" y="221528"/>
              <a:ext cx="3267521" cy="797552"/>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FFC000"/>
            </a:solidFill>
            <a:ln>
              <a:solidFill>
                <a:schemeClr val="tx1"/>
              </a:solidFill>
            </a:ln>
          </p:spPr>
          <p:txBody>
            <a:bodyPr/>
            <a:lstStyle/>
            <a:p>
              <a:endParaRPr lang="en-GB" sz="2261"/>
            </a:p>
          </p:txBody>
        </p:sp>
        <p:sp>
          <p:nvSpPr>
            <p:cNvPr id="12" name="TextBox 12"/>
            <p:cNvSpPr txBox="1"/>
            <p:nvPr/>
          </p:nvSpPr>
          <p:spPr>
            <a:xfrm>
              <a:off x="0" y="-19050"/>
              <a:ext cx="3267521" cy="959730"/>
            </a:xfrm>
            <a:prstGeom prst="rect">
              <a:avLst/>
            </a:prstGeom>
          </p:spPr>
          <p:txBody>
            <a:bodyPr lIns="37310" tIns="37310" rIns="37310" bIns="37310" rtlCol="0" anchor="ctr"/>
            <a:lstStyle/>
            <a:p>
              <a:pPr algn="ctr">
                <a:lnSpc>
                  <a:spcPts val="1676"/>
                </a:lnSpc>
              </a:pPr>
              <a:endParaRPr sz="2261"/>
            </a:p>
          </p:txBody>
        </p:sp>
      </p:grpSp>
      <p:sp>
        <p:nvSpPr>
          <p:cNvPr id="14" name="Freeform 14"/>
          <p:cNvSpPr/>
          <p:nvPr/>
        </p:nvSpPr>
        <p:spPr>
          <a:xfrm>
            <a:off x="4052676" y="1486752"/>
            <a:ext cx="4349919" cy="3478136"/>
          </a:xfrm>
          <a:custGeom>
            <a:avLst/>
            <a:gdLst/>
            <a:ahLst/>
            <a:cxnLst/>
            <a:rect l="l" t="t" r="r" b="b"/>
            <a:pathLst>
              <a:path w="1677839" h="1301469">
                <a:moveTo>
                  <a:pt x="62359" y="0"/>
                </a:moveTo>
                <a:lnTo>
                  <a:pt x="1615480" y="0"/>
                </a:lnTo>
                <a:cubicBezTo>
                  <a:pt x="1632018" y="0"/>
                  <a:pt x="1647880" y="6570"/>
                  <a:pt x="1659574" y="18265"/>
                </a:cubicBezTo>
                <a:cubicBezTo>
                  <a:pt x="1671269" y="29959"/>
                  <a:pt x="1677839" y="45821"/>
                  <a:pt x="1677839" y="62359"/>
                </a:cubicBezTo>
                <a:lnTo>
                  <a:pt x="1677839" y="1239110"/>
                </a:lnTo>
                <a:cubicBezTo>
                  <a:pt x="1677839" y="1273550"/>
                  <a:pt x="1649920" y="1301469"/>
                  <a:pt x="1615480" y="1301469"/>
                </a:cubicBezTo>
                <a:lnTo>
                  <a:pt x="62359" y="1301469"/>
                </a:lnTo>
                <a:cubicBezTo>
                  <a:pt x="45821" y="1301469"/>
                  <a:pt x="29959" y="1294899"/>
                  <a:pt x="18265" y="1283205"/>
                </a:cubicBezTo>
                <a:cubicBezTo>
                  <a:pt x="6570" y="1271510"/>
                  <a:pt x="0" y="1255649"/>
                  <a:pt x="0" y="1239110"/>
                </a:cubicBezTo>
                <a:lnTo>
                  <a:pt x="0" y="62359"/>
                </a:lnTo>
                <a:cubicBezTo>
                  <a:pt x="0" y="45821"/>
                  <a:pt x="6570" y="29959"/>
                  <a:pt x="18265" y="18265"/>
                </a:cubicBezTo>
                <a:cubicBezTo>
                  <a:pt x="29959" y="6570"/>
                  <a:pt x="45821" y="0"/>
                  <a:pt x="62359" y="0"/>
                </a:cubicBezTo>
                <a:close/>
              </a:path>
            </a:pathLst>
          </a:custGeom>
          <a:solidFill>
            <a:srgbClr val="FFC000"/>
          </a:solidFill>
        </p:spPr>
        <p:txBody>
          <a:bodyPr/>
          <a:lstStyle/>
          <a:p>
            <a:endParaRPr lang="en-GB" sz="2261"/>
          </a:p>
        </p:txBody>
      </p:sp>
      <p:sp>
        <p:nvSpPr>
          <p:cNvPr id="20" name="Freeform 20"/>
          <p:cNvSpPr/>
          <p:nvPr/>
        </p:nvSpPr>
        <p:spPr>
          <a:xfrm>
            <a:off x="4286763" y="1636902"/>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261"/>
          </a:p>
        </p:txBody>
      </p:sp>
      <p:sp>
        <p:nvSpPr>
          <p:cNvPr id="21" name="Freeform 21"/>
          <p:cNvSpPr/>
          <p:nvPr/>
        </p:nvSpPr>
        <p:spPr>
          <a:xfrm>
            <a:off x="8774172" y="1639950"/>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2261"/>
          </a:p>
        </p:txBody>
      </p:sp>
      <p:sp>
        <p:nvSpPr>
          <p:cNvPr id="22" name="Freeform 22"/>
          <p:cNvSpPr/>
          <p:nvPr/>
        </p:nvSpPr>
        <p:spPr>
          <a:xfrm>
            <a:off x="4286763" y="5369430"/>
            <a:ext cx="607450" cy="607450"/>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2261"/>
          </a:p>
        </p:txBody>
      </p:sp>
      <p:grpSp>
        <p:nvGrpSpPr>
          <p:cNvPr id="23" name="Group 23"/>
          <p:cNvGrpSpPr/>
          <p:nvPr/>
        </p:nvGrpSpPr>
        <p:grpSpPr>
          <a:xfrm>
            <a:off x="353172" y="3753085"/>
            <a:ext cx="3565875" cy="3718979"/>
            <a:chOff x="0" y="-19050"/>
            <a:chExt cx="1216408" cy="1452509"/>
          </a:xfrm>
        </p:grpSpPr>
        <p:sp>
          <p:nvSpPr>
            <p:cNvPr id="24" name="Freeform 24"/>
            <p:cNvSpPr/>
            <p:nvPr/>
          </p:nvSpPr>
          <p:spPr>
            <a:xfrm>
              <a:off x="0" y="0"/>
              <a:ext cx="1216408" cy="1393147"/>
            </a:xfrm>
            <a:custGeom>
              <a:avLst/>
              <a:gdLst/>
              <a:ahLst/>
              <a:cxnLst/>
              <a:rect l="l" t="t" r="r" b="b"/>
              <a:pathLst>
                <a:path w="1216408" h="1433459">
                  <a:moveTo>
                    <a:pt x="86015" y="0"/>
                  </a:moveTo>
                  <a:lnTo>
                    <a:pt x="1130393" y="0"/>
                  </a:lnTo>
                  <a:cubicBezTo>
                    <a:pt x="1153206" y="0"/>
                    <a:pt x="1175084" y="9062"/>
                    <a:pt x="1191215" y="25193"/>
                  </a:cubicBezTo>
                  <a:cubicBezTo>
                    <a:pt x="1207345" y="41324"/>
                    <a:pt x="1216408" y="63202"/>
                    <a:pt x="1216408" y="86015"/>
                  </a:cubicBezTo>
                  <a:lnTo>
                    <a:pt x="1216408" y="1347445"/>
                  </a:lnTo>
                  <a:cubicBezTo>
                    <a:pt x="1216408" y="1394949"/>
                    <a:pt x="1177898" y="1433459"/>
                    <a:pt x="1130393" y="1433459"/>
                  </a:cubicBezTo>
                  <a:lnTo>
                    <a:pt x="86015" y="1433459"/>
                  </a:lnTo>
                  <a:cubicBezTo>
                    <a:pt x="63202" y="1433459"/>
                    <a:pt x="41324" y="1424397"/>
                    <a:pt x="25193" y="1408266"/>
                  </a:cubicBezTo>
                  <a:cubicBezTo>
                    <a:pt x="9062" y="1392135"/>
                    <a:pt x="0" y="1370257"/>
                    <a:pt x="0" y="1347445"/>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sz="2261"/>
            </a:p>
          </p:txBody>
        </p:sp>
        <p:sp>
          <p:nvSpPr>
            <p:cNvPr id="25" name="TextBox 25"/>
            <p:cNvSpPr txBox="1"/>
            <p:nvPr/>
          </p:nvSpPr>
          <p:spPr>
            <a:xfrm>
              <a:off x="0" y="-19050"/>
              <a:ext cx="1216408" cy="1452509"/>
            </a:xfrm>
            <a:prstGeom prst="rect">
              <a:avLst/>
            </a:prstGeom>
          </p:spPr>
          <p:txBody>
            <a:bodyPr lIns="37310" tIns="37310" rIns="37310" bIns="37310" rtlCol="0" anchor="ctr"/>
            <a:lstStyle/>
            <a:p>
              <a:pPr algn="ctr">
                <a:lnSpc>
                  <a:spcPts val="1676"/>
                </a:lnSpc>
              </a:pPr>
              <a:endParaRPr sz="2261"/>
            </a:p>
          </p:txBody>
        </p:sp>
      </p:grpSp>
      <p:pic>
        <p:nvPicPr>
          <p:cNvPr id="26" name="Picture 26"/>
          <p:cNvPicPr>
            <a:picLocks noChangeAspect="1"/>
          </p:cNvPicPr>
          <p:nvPr/>
        </p:nvPicPr>
        <p:blipFill>
          <a:blip r:embed="rId8"/>
          <a:stretch>
            <a:fillRect/>
          </a:stretch>
        </p:blipFill>
        <p:spPr>
          <a:xfrm>
            <a:off x="12228880" y="-3437"/>
            <a:ext cx="1330041" cy="1330041"/>
          </a:xfrm>
          <a:prstGeom prst="rect">
            <a:avLst/>
          </a:prstGeom>
        </p:spPr>
      </p:pic>
      <p:sp>
        <p:nvSpPr>
          <p:cNvPr id="27" name="Freeform 27"/>
          <p:cNvSpPr/>
          <p:nvPr/>
        </p:nvSpPr>
        <p:spPr>
          <a:xfrm>
            <a:off x="280978" y="126350"/>
            <a:ext cx="1262774" cy="1109585"/>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9"/>
            <a:stretch>
              <a:fillRect/>
            </a:stretch>
          </a:blipFill>
        </p:spPr>
        <p:txBody>
          <a:bodyPr/>
          <a:lstStyle/>
          <a:p>
            <a:endParaRPr lang="en-GB" sz="2261"/>
          </a:p>
        </p:txBody>
      </p:sp>
      <p:sp>
        <p:nvSpPr>
          <p:cNvPr id="28" name="Freeform 28">
            <a:hlinkClick r:id="rId10" tooltip="https://www.careerpilot.org.uk/stories/graphic-designer-alicia-s-story"/>
          </p:cNvPr>
          <p:cNvSpPr/>
          <p:nvPr/>
        </p:nvSpPr>
        <p:spPr>
          <a:xfrm>
            <a:off x="4283964" y="2396602"/>
            <a:ext cx="3977457" cy="2451594"/>
          </a:xfrm>
          <a:custGeom>
            <a:avLst/>
            <a:gdLst/>
            <a:ahLst/>
            <a:cxnLst/>
            <a:rect l="l" t="t" r="r" b="b"/>
            <a:pathLst>
              <a:path w="3166172" h="1951541">
                <a:moveTo>
                  <a:pt x="0" y="0"/>
                </a:moveTo>
                <a:lnTo>
                  <a:pt x="3166173" y="0"/>
                </a:lnTo>
                <a:lnTo>
                  <a:pt x="3166173" y="1951542"/>
                </a:lnTo>
                <a:lnTo>
                  <a:pt x="0" y="1951542"/>
                </a:lnTo>
                <a:lnTo>
                  <a:pt x="0" y="0"/>
                </a:lnTo>
                <a:close/>
              </a:path>
            </a:pathLst>
          </a:custGeom>
          <a:blipFill>
            <a:blip r:embed="rId11"/>
            <a:stretch>
              <a:fillRect/>
            </a:stretch>
          </a:blipFill>
        </p:spPr>
        <p:txBody>
          <a:bodyPr/>
          <a:lstStyle/>
          <a:p>
            <a:endParaRPr lang="en-GB" sz="2261"/>
          </a:p>
        </p:txBody>
      </p:sp>
      <p:sp>
        <p:nvSpPr>
          <p:cNvPr id="29" name="Freeform 29"/>
          <p:cNvSpPr/>
          <p:nvPr/>
        </p:nvSpPr>
        <p:spPr>
          <a:xfrm>
            <a:off x="8774172" y="2396602"/>
            <a:ext cx="3920274" cy="2451594"/>
          </a:xfrm>
          <a:custGeom>
            <a:avLst/>
            <a:gdLst/>
            <a:ahLst/>
            <a:cxnLst/>
            <a:rect l="l" t="t" r="r" b="b"/>
            <a:pathLst>
              <a:path w="2899816" h="1649271">
                <a:moveTo>
                  <a:pt x="0" y="0"/>
                </a:moveTo>
                <a:lnTo>
                  <a:pt x="2899816" y="0"/>
                </a:lnTo>
                <a:lnTo>
                  <a:pt x="2899816" y="1649270"/>
                </a:lnTo>
                <a:lnTo>
                  <a:pt x="0" y="1649270"/>
                </a:lnTo>
                <a:lnTo>
                  <a:pt x="0" y="0"/>
                </a:lnTo>
                <a:close/>
              </a:path>
            </a:pathLst>
          </a:custGeom>
          <a:blipFill>
            <a:blip r:embed="rId12"/>
            <a:stretch>
              <a:fillRect/>
            </a:stretch>
          </a:blipFill>
        </p:spPr>
        <p:txBody>
          <a:bodyPr/>
          <a:lstStyle/>
          <a:p>
            <a:endParaRPr lang="en-GB" sz="2261"/>
          </a:p>
        </p:txBody>
      </p:sp>
      <p:sp>
        <p:nvSpPr>
          <p:cNvPr id="30" name="Freeform 30"/>
          <p:cNvSpPr/>
          <p:nvPr/>
        </p:nvSpPr>
        <p:spPr>
          <a:xfrm>
            <a:off x="11031255" y="2057982"/>
            <a:ext cx="2023694" cy="2844226"/>
          </a:xfrm>
          <a:custGeom>
            <a:avLst/>
            <a:gdLst/>
            <a:ahLst/>
            <a:cxnLst/>
            <a:rect l="l" t="t" r="r" b="b"/>
            <a:pathLst>
              <a:path w="1610920" h="2264087">
                <a:moveTo>
                  <a:pt x="0" y="0"/>
                </a:moveTo>
                <a:lnTo>
                  <a:pt x="1610920" y="0"/>
                </a:lnTo>
                <a:lnTo>
                  <a:pt x="1610920" y="2264088"/>
                </a:lnTo>
                <a:lnTo>
                  <a:pt x="0" y="2264088"/>
                </a:lnTo>
                <a:lnTo>
                  <a:pt x="0" y="0"/>
                </a:lnTo>
                <a:close/>
              </a:path>
            </a:pathLst>
          </a:custGeom>
          <a:blipFill>
            <a:blip r:embed="rId13"/>
            <a:stretch>
              <a:fillRect/>
            </a:stretch>
          </a:blipFill>
        </p:spPr>
        <p:txBody>
          <a:bodyPr/>
          <a:lstStyle/>
          <a:p>
            <a:endParaRPr lang="en-GB" sz="2261"/>
          </a:p>
        </p:txBody>
      </p:sp>
      <p:sp>
        <p:nvSpPr>
          <p:cNvPr id="31" name="TextBox 31"/>
          <p:cNvSpPr txBox="1"/>
          <p:nvPr/>
        </p:nvSpPr>
        <p:spPr>
          <a:xfrm>
            <a:off x="6693808" y="3646396"/>
            <a:ext cx="44049" cy="4425"/>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 of body text</a:t>
            </a:r>
          </a:p>
        </p:txBody>
      </p:sp>
      <p:sp>
        <p:nvSpPr>
          <p:cNvPr id="32" name="TextBox 32"/>
          <p:cNvSpPr txBox="1"/>
          <p:nvPr/>
        </p:nvSpPr>
        <p:spPr>
          <a:xfrm>
            <a:off x="6689395" y="3646396"/>
            <a:ext cx="5287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3" name="TextBox 33"/>
          <p:cNvSpPr txBox="1"/>
          <p:nvPr/>
        </p:nvSpPr>
        <p:spPr>
          <a:xfrm>
            <a:off x="6689415" y="3646396"/>
            <a:ext cx="52835" cy="4488"/>
          </a:xfrm>
          <a:prstGeom prst="rect">
            <a:avLst/>
          </a:prstGeom>
        </p:spPr>
        <p:txBody>
          <a:bodyPr lIns="0" tIns="0" rIns="0" bIns="0" rtlCol="0" anchor="t">
            <a:spAutoFit/>
          </a:bodyPr>
          <a:lstStyle/>
          <a:p>
            <a:pPr algn="ctr">
              <a:lnSpc>
                <a:spcPts val="49"/>
              </a:lnSpc>
            </a:pPr>
            <a:r>
              <a:rPr lang="en-US" sz="126">
                <a:solidFill>
                  <a:srgbClr val="000000"/>
                </a:solidFill>
                <a:latin typeface="Open Sans Light"/>
                <a:ea typeface="Open Sans Light"/>
                <a:cs typeface="Open Sans Light"/>
                <a:sym typeface="Open Sans Light"/>
              </a:rPr>
              <a:t>Add a little bit of body text</a:t>
            </a:r>
          </a:p>
        </p:txBody>
      </p:sp>
      <p:sp>
        <p:nvSpPr>
          <p:cNvPr id="35" name="TextBox 35"/>
          <p:cNvSpPr txBox="1"/>
          <p:nvPr/>
        </p:nvSpPr>
        <p:spPr>
          <a:xfrm>
            <a:off x="5125143" y="1549765"/>
            <a:ext cx="3544602" cy="696409"/>
          </a:xfrm>
          <a:prstGeom prst="rect">
            <a:avLst/>
          </a:prstGeom>
        </p:spPr>
        <p:txBody>
          <a:bodyPr lIns="0" tIns="0" rIns="0" bIns="0" rtlCol="0" anchor="t">
            <a:spAutoFit/>
          </a:bodyPr>
          <a:lstStyle/>
          <a:p>
            <a:pPr>
              <a:lnSpc>
                <a:spcPts val="2813"/>
              </a:lnSpc>
            </a:pPr>
            <a:r>
              <a:rPr lang="en-US" sz="2009" b="1" u="sng" dirty="0">
                <a:solidFill>
                  <a:srgbClr val="000000"/>
                </a:solidFill>
                <a:latin typeface="Carlito Bold"/>
                <a:ea typeface="Carlito Bold"/>
                <a:cs typeface="Carlito Bold"/>
                <a:sym typeface="Carlito Bold"/>
                <a:hlinkClick r:id="rId10" tooltip="https://www.careerpilot.org.uk/stories/graphic-designer-alicia-s-story"/>
              </a:rPr>
              <a:t>Watch the video: Graphic Designer - Alicia’s Story</a:t>
            </a:r>
          </a:p>
        </p:txBody>
      </p:sp>
      <p:sp>
        <p:nvSpPr>
          <p:cNvPr id="36" name="TextBox 36"/>
          <p:cNvSpPr txBox="1"/>
          <p:nvPr/>
        </p:nvSpPr>
        <p:spPr>
          <a:xfrm>
            <a:off x="5032966" y="5324572"/>
            <a:ext cx="7832999" cy="1678408"/>
          </a:xfrm>
          <a:prstGeom prst="rect">
            <a:avLst/>
          </a:prstGeom>
        </p:spPr>
        <p:txBody>
          <a:bodyPr lIns="0" tIns="0" rIns="0" bIns="0" rtlCol="0" anchor="t">
            <a:spAutoFit/>
          </a:bodyPr>
          <a:lstStyle/>
          <a:p>
            <a:pPr>
              <a:lnSpc>
                <a:spcPts val="2813"/>
              </a:lnSpc>
            </a:pPr>
            <a:r>
              <a:rPr lang="en-US" sz="2000" b="1" dirty="0">
                <a:solidFill>
                  <a:srgbClr val="000000"/>
                </a:solidFill>
                <a:latin typeface="Carlito Bold"/>
                <a:ea typeface="Carlito Bold"/>
                <a:cs typeface="Carlito Bold"/>
                <a:sym typeface="Carlito Bold"/>
              </a:rPr>
              <a:t>Working in pairs or as a class discuss:</a:t>
            </a:r>
          </a:p>
          <a:p>
            <a:pPr marL="542423" lvl="1" indent="-271212">
              <a:lnSpc>
                <a:spcPts val="3516"/>
              </a:lnSpc>
              <a:buFont typeface="Arial"/>
              <a:buChar char="•"/>
            </a:pPr>
            <a:r>
              <a:rPr lang="en-US" sz="2511" dirty="0">
                <a:solidFill>
                  <a:srgbClr val="000000"/>
                </a:solidFill>
                <a:latin typeface="Carlito"/>
                <a:ea typeface="Carlito"/>
                <a:cs typeface="Carlito"/>
                <a:sym typeface="Carlito"/>
              </a:rPr>
              <a:t>What sort of projects might you work on as a graphic designer? </a:t>
            </a:r>
          </a:p>
          <a:p>
            <a:pPr marL="542423" lvl="1" indent="-271212">
              <a:lnSpc>
                <a:spcPts val="3516"/>
              </a:lnSpc>
              <a:buFont typeface="Arial"/>
              <a:buChar char="•"/>
            </a:pPr>
            <a:r>
              <a:rPr lang="en-US" sz="2511" dirty="0">
                <a:solidFill>
                  <a:srgbClr val="000000"/>
                </a:solidFill>
                <a:latin typeface="Carlito"/>
                <a:ea typeface="Carlito"/>
                <a:cs typeface="Carlito"/>
                <a:sym typeface="Carlito"/>
              </a:rPr>
              <a:t>What skills do you think would be helpful for this role?</a:t>
            </a:r>
          </a:p>
        </p:txBody>
      </p:sp>
      <p:sp>
        <p:nvSpPr>
          <p:cNvPr id="37" name="TextBox 37"/>
          <p:cNvSpPr txBox="1"/>
          <p:nvPr/>
        </p:nvSpPr>
        <p:spPr>
          <a:xfrm>
            <a:off x="2678112" y="122537"/>
            <a:ext cx="8971106" cy="1067087"/>
          </a:xfrm>
          <a:prstGeom prst="rect">
            <a:avLst/>
          </a:prstGeom>
        </p:spPr>
        <p:txBody>
          <a:bodyPr lIns="0" tIns="0" rIns="0" bIns="0" rtlCol="0" anchor="t">
            <a:spAutoFit/>
          </a:bodyPr>
          <a:lstStyle/>
          <a:p>
            <a:pPr algn="ctr">
              <a:lnSpc>
                <a:spcPts val="4290"/>
              </a:lnSpc>
            </a:pPr>
            <a:r>
              <a:rPr lang="en-US" sz="3084" b="1" dirty="0">
                <a:solidFill>
                  <a:srgbClr val="000000"/>
                </a:solidFill>
                <a:latin typeface="Open Sans Bold Bold"/>
                <a:ea typeface="Open Sans Bold Bold"/>
                <a:cs typeface="Open Sans Bold Bold"/>
                <a:sym typeface="Open Sans Bold Bold"/>
              </a:rPr>
              <a:t>Graphic Designer: </a:t>
            </a:r>
          </a:p>
          <a:p>
            <a:pPr algn="ctr">
              <a:lnSpc>
                <a:spcPts val="4290"/>
              </a:lnSpc>
            </a:pPr>
            <a:r>
              <a:rPr lang="en-US" sz="3084" b="1" dirty="0">
                <a:solidFill>
                  <a:srgbClr val="000000"/>
                </a:solidFill>
                <a:latin typeface="Open Sans Bold Bold"/>
                <a:ea typeface="Open Sans Bold Bold"/>
                <a:cs typeface="Open Sans Bold Bold"/>
                <a:sym typeface="Open Sans Bold Bold"/>
              </a:rPr>
              <a:t>Short Lesson Activity</a:t>
            </a:r>
          </a:p>
        </p:txBody>
      </p:sp>
      <p:sp>
        <p:nvSpPr>
          <p:cNvPr id="38" name="TextBox 38"/>
          <p:cNvSpPr txBox="1"/>
          <p:nvPr/>
        </p:nvSpPr>
        <p:spPr>
          <a:xfrm>
            <a:off x="345052" y="1435967"/>
            <a:ext cx="3565875" cy="2217017"/>
          </a:xfrm>
          <a:prstGeom prst="rect">
            <a:avLst/>
          </a:prstGeom>
        </p:spPr>
        <p:txBody>
          <a:bodyPr wrap="square" lIns="0" tIns="0" rIns="0" bIns="0" rtlCol="0" anchor="t">
            <a:spAutoFit/>
          </a:bodyPr>
          <a:lstStyle/>
          <a:p>
            <a:pPr>
              <a:lnSpc>
                <a:spcPts val="3497"/>
              </a:lnSpc>
            </a:pPr>
            <a:r>
              <a:rPr lang="en-US" sz="2400" b="1" dirty="0">
                <a:solidFill>
                  <a:srgbClr val="000000"/>
                </a:solidFill>
                <a:ea typeface="Carlito Bold"/>
                <a:cs typeface="Carlito Bold"/>
                <a:sym typeface="Carlito Bold"/>
              </a:rPr>
              <a:t>Graphic designers create visual branding, adverts, brochures, magazines, website designs, product packaging and displays.</a:t>
            </a:r>
          </a:p>
        </p:txBody>
      </p:sp>
      <p:sp>
        <p:nvSpPr>
          <p:cNvPr id="39" name="TextBox 39"/>
          <p:cNvSpPr txBox="1"/>
          <p:nvPr/>
        </p:nvSpPr>
        <p:spPr>
          <a:xfrm>
            <a:off x="485611" y="3845840"/>
            <a:ext cx="3355444" cy="3523080"/>
          </a:xfrm>
          <a:prstGeom prst="rect">
            <a:avLst/>
          </a:prstGeom>
        </p:spPr>
        <p:txBody>
          <a:bodyPr wrap="square" lIns="0" tIns="0" rIns="0" bIns="0" rtlCol="0" anchor="t">
            <a:spAutoFit/>
          </a:bodyPr>
          <a:lstStyle/>
          <a:p>
            <a:pPr>
              <a:lnSpc>
                <a:spcPts val="2408"/>
              </a:lnSpc>
            </a:pPr>
            <a:r>
              <a:rPr lang="en-US" sz="1720" b="1" dirty="0">
                <a:solidFill>
                  <a:srgbClr val="000000"/>
                </a:solidFill>
                <a:latin typeface="Carlito Bold"/>
                <a:ea typeface="Carlito Bold"/>
                <a:cs typeface="Carlito Bold"/>
                <a:sym typeface="Carlito Bold"/>
              </a:rPr>
              <a:t>Lesson Activity - Teacher Notes</a:t>
            </a:r>
          </a:p>
          <a:p>
            <a:pPr>
              <a:lnSpc>
                <a:spcPts val="2110"/>
              </a:lnSpc>
            </a:pPr>
            <a:r>
              <a:rPr lang="en-US" sz="1507" dirty="0">
                <a:solidFill>
                  <a:srgbClr val="000000"/>
                </a:solidFill>
                <a:latin typeface="Carlito"/>
                <a:ea typeface="Carlito"/>
                <a:cs typeface="Carlito"/>
                <a:sym typeface="Carlito"/>
              </a:rPr>
              <a:t>This classroom activity will help students explore and understand more about this digital &amp; IT job role.</a:t>
            </a:r>
          </a:p>
          <a:p>
            <a:pPr>
              <a:lnSpc>
                <a:spcPts val="2110"/>
              </a:lnSpc>
            </a:pPr>
            <a:endParaRPr lang="en-US" sz="1507" dirty="0">
              <a:solidFill>
                <a:srgbClr val="000000"/>
              </a:solidFill>
              <a:latin typeface="Carlito"/>
              <a:ea typeface="Carlito"/>
              <a:cs typeface="Carlito"/>
              <a:sym typeface="Carlito"/>
            </a:endParaRPr>
          </a:p>
          <a:p>
            <a:pPr marL="325459" lvl="1" indent="-162729">
              <a:lnSpc>
                <a:spcPts val="2110"/>
              </a:lnSpc>
              <a:buAutoNum type="arabicPeriod"/>
            </a:pPr>
            <a:r>
              <a:rPr lang="en-US" sz="1507" dirty="0">
                <a:solidFill>
                  <a:srgbClr val="000000"/>
                </a:solidFill>
                <a:latin typeface="Carlito"/>
                <a:ea typeface="Carlito"/>
                <a:cs typeface="Carlito"/>
                <a:sym typeface="Carlito"/>
              </a:rPr>
              <a:t>Play the short video from the front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Students explore key information on the relevant Hot Job poster or </a:t>
            </a:r>
            <a:r>
              <a:rPr lang="en-US" sz="1507" b="1" u="sng" dirty="0">
                <a:solidFill>
                  <a:srgbClr val="0072BA"/>
                </a:solidFill>
                <a:latin typeface="Carlito Bold"/>
                <a:ea typeface="Carlito Bold"/>
                <a:cs typeface="Carlito Bold"/>
                <a:sym typeface="Carlito Bold"/>
                <a:hlinkClick r:id="rId14" tooltip="https://www.careerpilot.org.uk/job-sectors/social-media/job-profile/social-media-manager"/>
              </a:rPr>
              <a:t>job profile </a:t>
            </a:r>
            <a:r>
              <a:rPr lang="en-US" sz="1507" dirty="0">
                <a:solidFill>
                  <a:srgbClr val="000000"/>
                </a:solidFill>
                <a:latin typeface="Carlito"/>
                <a:ea typeface="Carlito"/>
                <a:cs typeface="Carlito"/>
                <a:sym typeface="Carlito"/>
              </a:rPr>
              <a:t>on Careerpilot (5 mins)</a:t>
            </a:r>
          </a:p>
          <a:p>
            <a:pPr marL="325459" lvl="1" indent="-162729">
              <a:lnSpc>
                <a:spcPts val="2110"/>
              </a:lnSpc>
              <a:buAutoNum type="arabicPeriod"/>
            </a:pPr>
            <a:r>
              <a:rPr lang="en-US" sz="1507" dirty="0">
                <a:solidFill>
                  <a:srgbClr val="000000"/>
                </a:solidFill>
                <a:latin typeface="Carlito"/>
                <a:ea typeface="Carlito"/>
                <a:cs typeface="Carlito"/>
                <a:sym typeface="Carlito"/>
              </a:rPr>
              <a:t>Use prompt questions to discuss and feedback in pairs or as a class (5-10 mins)</a:t>
            </a:r>
          </a:p>
        </p:txBody>
      </p:sp>
      <p:sp>
        <p:nvSpPr>
          <p:cNvPr id="40" name="TextBox 40"/>
          <p:cNvSpPr txBox="1"/>
          <p:nvPr/>
        </p:nvSpPr>
        <p:spPr>
          <a:xfrm>
            <a:off x="9685005" y="1636902"/>
            <a:ext cx="2900190" cy="337336"/>
          </a:xfrm>
          <a:prstGeom prst="rect">
            <a:avLst/>
          </a:prstGeom>
        </p:spPr>
        <p:txBody>
          <a:bodyPr lIns="0" tIns="0" rIns="0" bIns="0" rtlCol="0" anchor="t">
            <a:spAutoFit/>
          </a:bodyPr>
          <a:lstStyle/>
          <a:p>
            <a:pPr>
              <a:lnSpc>
                <a:spcPts val="2813"/>
              </a:lnSpc>
            </a:pPr>
            <a:r>
              <a:rPr lang="en-US" sz="2009" b="1" dirty="0">
                <a:solidFill>
                  <a:srgbClr val="000000"/>
                </a:solidFill>
                <a:latin typeface="Carlito Bold"/>
                <a:ea typeface="Carlito Bold"/>
                <a:cs typeface="Carlito Bold"/>
                <a:sym typeface="Carlito Bold"/>
              </a:rPr>
              <a:t>Explore the </a:t>
            </a:r>
            <a:r>
              <a:rPr lang="en-US" sz="2009" b="1" u="sng" dirty="0">
                <a:solidFill>
                  <a:srgbClr val="000000"/>
                </a:solidFill>
                <a:latin typeface="Carlito Bold"/>
                <a:ea typeface="Carlito Bold"/>
                <a:cs typeface="Carlito Bold"/>
                <a:sym typeface="Carlito Bold"/>
                <a:hlinkClick r:id="rId14" tooltip="https://www.careerpilot.org.uk/job-sectors/social-media/job-profile/social-media-manager"/>
              </a:rPr>
              <a:t>job profile</a:t>
            </a:r>
          </a:p>
        </p:txBody>
      </p:sp>
      <p:pic>
        <p:nvPicPr>
          <p:cNvPr id="42" name="Graphic 41" descr="Chat with solid fill">
            <a:extLst>
              <a:ext uri="{FF2B5EF4-FFF2-40B4-BE49-F238E27FC236}">
                <a16:creationId xmlns:a16="http://schemas.microsoft.com/office/drawing/2014/main" id="{48BACA01-ED3D-CDE1-A71B-261E907F9F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279312" y="5116675"/>
            <a:ext cx="874369" cy="8743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F2BA-4863-5D77-090C-8BAF722E87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7837ED-742D-4C6D-C9BE-798837934A49}"/>
              </a:ext>
            </a:extLst>
          </p:cNvPr>
          <p:cNvGrpSpPr/>
          <p:nvPr/>
        </p:nvGrpSpPr>
        <p:grpSpPr>
          <a:xfrm>
            <a:off x="-19253" y="434912"/>
            <a:ext cx="13540201" cy="7156401"/>
            <a:chOff x="0" y="0"/>
            <a:chExt cx="6164582" cy="3548808"/>
          </a:xfrm>
          <a:solidFill>
            <a:srgbClr val="F6D000"/>
          </a:solidFill>
        </p:grpSpPr>
        <p:sp>
          <p:nvSpPr>
            <p:cNvPr id="3" name="Freeform 3">
              <a:extLst>
                <a:ext uri="{FF2B5EF4-FFF2-40B4-BE49-F238E27FC236}">
                  <a16:creationId xmlns:a16="http://schemas.microsoft.com/office/drawing/2014/main" id="{8C265672-DB2E-83FC-CAC1-3FCB035CBBEE}"/>
                </a:ext>
              </a:extLst>
            </p:cNvPr>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sp>
        <p:nvSpPr>
          <p:cNvPr id="40" name="Freeform 14">
            <a:extLst>
              <a:ext uri="{FF2B5EF4-FFF2-40B4-BE49-F238E27FC236}">
                <a16:creationId xmlns:a16="http://schemas.microsoft.com/office/drawing/2014/main" id="{23D873E5-4B39-33EE-323E-F92577ECA5DA}"/>
              </a:ext>
            </a:extLst>
          </p:cNvPr>
          <p:cNvSpPr/>
          <p:nvPr/>
        </p:nvSpPr>
        <p:spPr>
          <a:xfrm>
            <a:off x="4082613" y="5141375"/>
            <a:ext cx="9011233" cy="2015126"/>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FFC000"/>
          </a:solidFill>
          <a:ln>
            <a:solidFill>
              <a:schemeClr val="tx1"/>
            </a:solidFill>
          </a:ln>
        </p:spPr>
        <p:txBody>
          <a:bodyPr/>
          <a:lstStyle/>
          <a:p>
            <a:endParaRPr lang="en-GB" sz="1322" dirty="0"/>
          </a:p>
        </p:txBody>
      </p:sp>
      <p:sp>
        <p:nvSpPr>
          <p:cNvPr id="29" name="Freeform 14">
            <a:extLst>
              <a:ext uri="{FF2B5EF4-FFF2-40B4-BE49-F238E27FC236}">
                <a16:creationId xmlns:a16="http://schemas.microsoft.com/office/drawing/2014/main" id="{4150A7DB-C3D4-148D-8017-CD94C9E81214}"/>
              </a:ext>
            </a:extLst>
          </p:cNvPr>
          <p:cNvSpPr/>
          <p:nvPr/>
        </p:nvSpPr>
        <p:spPr>
          <a:xfrm>
            <a:off x="8640857" y="1454037"/>
            <a:ext cx="4452989" cy="3550790"/>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FFC000"/>
          </a:solidFill>
        </p:spPr>
        <p:txBody>
          <a:bodyPr/>
          <a:lstStyle/>
          <a:p>
            <a:endParaRPr lang="en-GB" sz="1322" dirty="0"/>
          </a:p>
        </p:txBody>
      </p:sp>
      <p:grpSp>
        <p:nvGrpSpPr>
          <p:cNvPr id="4" name="Group 4">
            <a:extLst>
              <a:ext uri="{FF2B5EF4-FFF2-40B4-BE49-F238E27FC236}">
                <a16:creationId xmlns:a16="http://schemas.microsoft.com/office/drawing/2014/main" id="{296D76B0-6958-9B21-76F3-EF69A47B4597}"/>
              </a:ext>
            </a:extLst>
          </p:cNvPr>
          <p:cNvGrpSpPr/>
          <p:nvPr/>
        </p:nvGrpSpPr>
        <p:grpSpPr>
          <a:xfrm>
            <a:off x="-31360" y="-79596"/>
            <a:ext cx="13552302" cy="1193575"/>
            <a:chOff x="0" y="-28575"/>
            <a:chExt cx="4820898" cy="427960"/>
          </a:xfrm>
          <a:solidFill>
            <a:srgbClr val="FF6600"/>
          </a:solidFill>
        </p:grpSpPr>
        <p:sp>
          <p:nvSpPr>
            <p:cNvPr id="5" name="Freeform 5">
              <a:extLst>
                <a:ext uri="{FF2B5EF4-FFF2-40B4-BE49-F238E27FC236}">
                  <a16:creationId xmlns:a16="http://schemas.microsoft.com/office/drawing/2014/main" id="{CF66FF39-C525-F8DB-60C8-C7161FB8576E}"/>
                </a:ext>
              </a:extLst>
            </p:cNvPr>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sz="1322"/>
            </a:p>
          </p:txBody>
        </p:sp>
        <p:sp>
          <p:nvSpPr>
            <p:cNvPr id="6" name="TextBox 6">
              <a:extLst>
                <a:ext uri="{FF2B5EF4-FFF2-40B4-BE49-F238E27FC236}">
                  <a16:creationId xmlns:a16="http://schemas.microsoft.com/office/drawing/2014/main" id="{2FF8D500-C157-DF2E-C0C6-013451FB2C6D}"/>
                </a:ext>
              </a:extLst>
            </p:cNvPr>
            <p:cNvSpPr txBox="1"/>
            <p:nvPr/>
          </p:nvSpPr>
          <p:spPr>
            <a:xfrm>
              <a:off x="0" y="-28575"/>
              <a:ext cx="4820898" cy="427960"/>
            </a:xfrm>
            <a:prstGeom prst="rect">
              <a:avLst/>
            </a:prstGeom>
            <a:grpFill/>
          </p:spPr>
          <p:txBody>
            <a:bodyPr lIns="37315" tIns="37315" rIns="37315" bIns="37315" rtlCol="0" anchor="ctr"/>
            <a:lstStyle/>
            <a:p>
              <a:pPr algn="ctr">
                <a:lnSpc>
                  <a:spcPts val="1677"/>
                </a:lnSpc>
              </a:pPr>
              <a:endParaRPr sz="1322"/>
            </a:p>
          </p:txBody>
        </p:sp>
      </p:grpSp>
      <p:grpSp>
        <p:nvGrpSpPr>
          <p:cNvPr id="7" name="Group 7">
            <a:extLst>
              <a:ext uri="{FF2B5EF4-FFF2-40B4-BE49-F238E27FC236}">
                <a16:creationId xmlns:a16="http://schemas.microsoft.com/office/drawing/2014/main" id="{8F977437-CF70-0B31-F178-4FD091B756BA}"/>
              </a:ext>
            </a:extLst>
          </p:cNvPr>
          <p:cNvGrpSpPr/>
          <p:nvPr/>
        </p:nvGrpSpPr>
        <p:grpSpPr>
          <a:xfrm>
            <a:off x="8515188" y="1344866"/>
            <a:ext cx="4672422" cy="2838936"/>
            <a:chOff x="0" y="0"/>
            <a:chExt cx="1797667" cy="1017908"/>
          </a:xfrm>
        </p:grpSpPr>
        <p:sp>
          <p:nvSpPr>
            <p:cNvPr id="8" name="Freeform 8">
              <a:extLst>
                <a:ext uri="{FF2B5EF4-FFF2-40B4-BE49-F238E27FC236}">
                  <a16:creationId xmlns:a16="http://schemas.microsoft.com/office/drawing/2014/main" id="{E759DEEA-ADAA-02C9-1D4E-62A12C631C0E}"/>
                </a:ext>
              </a:extLst>
            </p:cNvPr>
            <p:cNvSpPr/>
            <p:nvPr/>
          </p:nvSpPr>
          <p:spPr>
            <a:xfrm>
              <a:off x="0" y="0"/>
              <a:ext cx="1797667" cy="1017908"/>
            </a:xfrm>
            <a:custGeom>
              <a:avLst/>
              <a:gdLst/>
              <a:ahLst/>
              <a:cxnLst/>
              <a:rect l="l" t="t" r="r" b="b"/>
              <a:pathLst>
                <a:path w="1797667" h="1017908">
                  <a:moveTo>
                    <a:pt x="57847" y="0"/>
                  </a:moveTo>
                  <a:lnTo>
                    <a:pt x="1739820" y="0"/>
                  </a:lnTo>
                  <a:cubicBezTo>
                    <a:pt x="1771768" y="0"/>
                    <a:pt x="1797667" y="25899"/>
                    <a:pt x="1797667" y="57847"/>
                  </a:cubicBezTo>
                  <a:lnTo>
                    <a:pt x="1797667" y="960061"/>
                  </a:lnTo>
                  <a:cubicBezTo>
                    <a:pt x="1797667" y="992009"/>
                    <a:pt x="1771768" y="1017908"/>
                    <a:pt x="1739820" y="1017908"/>
                  </a:cubicBezTo>
                  <a:lnTo>
                    <a:pt x="57847" y="1017908"/>
                  </a:lnTo>
                  <a:cubicBezTo>
                    <a:pt x="42505" y="1017908"/>
                    <a:pt x="27792" y="1011814"/>
                    <a:pt x="16943" y="1000965"/>
                  </a:cubicBezTo>
                  <a:cubicBezTo>
                    <a:pt x="6095" y="990117"/>
                    <a:pt x="0" y="975403"/>
                    <a:pt x="0" y="960061"/>
                  </a:cubicBezTo>
                  <a:lnTo>
                    <a:pt x="0" y="57847"/>
                  </a:lnTo>
                  <a:cubicBezTo>
                    <a:pt x="0" y="25899"/>
                    <a:pt x="25899" y="0"/>
                    <a:pt x="57847" y="0"/>
                  </a:cubicBezTo>
                  <a:close/>
                </a:path>
              </a:pathLst>
            </a:custGeom>
            <a:solidFill>
              <a:srgbClr val="FFC000">
                <a:alpha val="19608"/>
              </a:srgbClr>
            </a:solidFill>
          </p:spPr>
          <p:txBody>
            <a:bodyPr/>
            <a:lstStyle/>
            <a:p>
              <a:endParaRPr lang="en-GB" sz="1322" dirty="0"/>
            </a:p>
          </p:txBody>
        </p:sp>
        <p:sp>
          <p:nvSpPr>
            <p:cNvPr id="9" name="TextBox 9">
              <a:extLst>
                <a:ext uri="{FF2B5EF4-FFF2-40B4-BE49-F238E27FC236}">
                  <a16:creationId xmlns:a16="http://schemas.microsoft.com/office/drawing/2014/main" id="{59C45661-0D72-41CA-0B53-15E6E4FC367F}"/>
                </a:ext>
              </a:extLst>
            </p:cNvPr>
            <p:cNvSpPr txBox="1"/>
            <p:nvPr/>
          </p:nvSpPr>
          <p:spPr>
            <a:xfrm>
              <a:off x="0" y="-28575"/>
              <a:ext cx="1797667" cy="1046483"/>
            </a:xfrm>
            <a:prstGeom prst="rect">
              <a:avLst/>
            </a:prstGeom>
          </p:spPr>
          <p:txBody>
            <a:bodyPr lIns="37315" tIns="37315" rIns="37315" bIns="37315" rtlCol="0" anchor="ctr"/>
            <a:lstStyle/>
            <a:p>
              <a:pPr algn="ctr">
                <a:lnSpc>
                  <a:spcPts val="1677"/>
                </a:lnSpc>
              </a:pPr>
              <a:endParaRPr sz="1322"/>
            </a:p>
          </p:txBody>
        </p:sp>
      </p:grpSp>
      <p:sp>
        <p:nvSpPr>
          <p:cNvPr id="14" name="Freeform 14">
            <a:extLst>
              <a:ext uri="{FF2B5EF4-FFF2-40B4-BE49-F238E27FC236}">
                <a16:creationId xmlns:a16="http://schemas.microsoft.com/office/drawing/2014/main" id="{A7F38B31-3CF5-C9EF-1738-C6F7919DFB8C}"/>
              </a:ext>
            </a:extLst>
          </p:cNvPr>
          <p:cNvSpPr/>
          <p:nvPr/>
        </p:nvSpPr>
        <p:spPr>
          <a:xfrm>
            <a:off x="4065028" y="1441933"/>
            <a:ext cx="4452989" cy="3550790"/>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FFC000"/>
          </a:solidFill>
        </p:spPr>
        <p:txBody>
          <a:bodyPr/>
          <a:lstStyle/>
          <a:p>
            <a:endParaRPr lang="en-GB" sz="1322" dirty="0"/>
          </a:p>
        </p:txBody>
      </p:sp>
      <p:grpSp>
        <p:nvGrpSpPr>
          <p:cNvPr id="21" name="Group 21">
            <a:extLst>
              <a:ext uri="{FF2B5EF4-FFF2-40B4-BE49-F238E27FC236}">
                <a16:creationId xmlns:a16="http://schemas.microsoft.com/office/drawing/2014/main" id="{E74F5B2C-57C1-5D2F-53E6-9AB3534FEDB3}"/>
              </a:ext>
            </a:extLst>
          </p:cNvPr>
          <p:cNvGrpSpPr/>
          <p:nvPr/>
        </p:nvGrpSpPr>
        <p:grpSpPr>
          <a:xfrm>
            <a:off x="290912" y="3264121"/>
            <a:ext cx="3491200" cy="3892376"/>
            <a:chOff x="0" y="-1150426"/>
            <a:chExt cx="6337134" cy="7065338"/>
          </a:xfrm>
        </p:grpSpPr>
        <p:grpSp>
          <p:nvGrpSpPr>
            <p:cNvPr id="22" name="Group 22">
              <a:extLst>
                <a:ext uri="{FF2B5EF4-FFF2-40B4-BE49-F238E27FC236}">
                  <a16:creationId xmlns:a16="http://schemas.microsoft.com/office/drawing/2014/main" id="{9D49F7A3-B8DD-2801-697B-FF69E8B00015}"/>
                </a:ext>
              </a:extLst>
            </p:cNvPr>
            <p:cNvGrpSpPr/>
            <p:nvPr/>
          </p:nvGrpSpPr>
          <p:grpSpPr>
            <a:xfrm>
              <a:off x="0" y="-1150426"/>
              <a:ext cx="6337134" cy="7065338"/>
              <a:chOff x="0" y="-398404"/>
              <a:chExt cx="2194614" cy="2446798"/>
            </a:xfrm>
          </p:grpSpPr>
          <p:sp>
            <p:nvSpPr>
              <p:cNvPr id="23" name="Freeform 23">
                <a:extLst>
                  <a:ext uri="{FF2B5EF4-FFF2-40B4-BE49-F238E27FC236}">
                    <a16:creationId xmlns:a16="http://schemas.microsoft.com/office/drawing/2014/main" id="{BCC9F8F0-5F5A-CDE7-6D39-71E89FC19E9F}"/>
                  </a:ext>
                </a:extLst>
              </p:cNvPr>
              <p:cNvSpPr/>
              <p:nvPr/>
            </p:nvSpPr>
            <p:spPr>
              <a:xfrm>
                <a:off x="0" y="-398404"/>
                <a:ext cx="2165835" cy="2446798"/>
              </a:xfrm>
              <a:custGeom>
                <a:avLst/>
                <a:gdLst/>
                <a:ahLst/>
                <a:cxnLst/>
                <a:rect l="l" t="t" r="r" b="b"/>
                <a:pathLst>
                  <a:path w="2194614" h="1957127">
                    <a:moveTo>
                      <a:pt x="46777" y="0"/>
                    </a:moveTo>
                    <a:lnTo>
                      <a:pt x="2147837" y="0"/>
                    </a:lnTo>
                    <a:cubicBezTo>
                      <a:pt x="2160243" y="0"/>
                      <a:pt x="2172140" y="4928"/>
                      <a:pt x="2180913" y="13701"/>
                    </a:cubicBezTo>
                    <a:cubicBezTo>
                      <a:pt x="2189685" y="22473"/>
                      <a:pt x="2194614" y="34371"/>
                      <a:pt x="2194614" y="46777"/>
                    </a:cubicBezTo>
                    <a:lnTo>
                      <a:pt x="2194614" y="1910350"/>
                    </a:lnTo>
                    <a:cubicBezTo>
                      <a:pt x="2194614" y="1936184"/>
                      <a:pt x="2173671" y="1957127"/>
                      <a:pt x="2147837" y="1957127"/>
                    </a:cubicBezTo>
                    <a:lnTo>
                      <a:pt x="46777" y="1957127"/>
                    </a:lnTo>
                    <a:cubicBezTo>
                      <a:pt x="20943" y="1957127"/>
                      <a:pt x="0" y="1936184"/>
                      <a:pt x="0" y="1910350"/>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sz="1322"/>
              </a:p>
            </p:txBody>
          </p:sp>
          <p:sp>
            <p:nvSpPr>
              <p:cNvPr id="24" name="TextBox 24">
                <a:extLst>
                  <a:ext uri="{FF2B5EF4-FFF2-40B4-BE49-F238E27FC236}">
                    <a16:creationId xmlns:a16="http://schemas.microsoft.com/office/drawing/2014/main" id="{CFD1148C-63F9-0F06-C777-D0EFB93D918A}"/>
                  </a:ext>
                </a:extLst>
              </p:cNvPr>
              <p:cNvSpPr txBox="1"/>
              <p:nvPr/>
            </p:nvSpPr>
            <p:spPr>
              <a:xfrm>
                <a:off x="0" y="-28575"/>
                <a:ext cx="2194614" cy="1985702"/>
              </a:xfrm>
              <a:prstGeom prst="rect">
                <a:avLst/>
              </a:prstGeom>
            </p:spPr>
            <p:txBody>
              <a:bodyPr lIns="37315" tIns="37315" rIns="37315" bIns="37315" rtlCol="0" anchor="ctr"/>
              <a:lstStyle/>
              <a:p>
                <a:pPr algn="ctr">
                  <a:lnSpc>
                    <a:spcPts val="1615"/>
                  </a:lnSpc>
                </a:pPr>
                <a:endParaRPr sz="1322"/>
              </a:p>
            </p:txBody>
          </p:sp>
        </p:grpSp>
        <p:sp>
          <p:nvSpPr>
            <p:cNvPr id="25" name="TextBox 25">
              <a:extLst>
                <a:ext uri="{FF2B5EF4-FFF2-40B4-BE49-F238E27FC236}">
                  <a16:creationId xmlns:a16="http://schemas.microsoft.com/office/drawing/2014/main" id="{0261E7F8-FF10-D5E0-9413-66B08C3CF6EF}"/>
                </a:ext>
              </a:extLst>
            </p:cNvPr>
            <p:cNvSpPr txBox="1"/>
            <p:nvPr/>
          </p:nvSpPr>
          <p:spPr>
            <a:xfrm>
              <a:off x="374855" y="-783265"/>
              <a:ext cx="5214480" cy="5947253"/>
            </a:xfrm>
            <a:prstGeom prst="rect">
              <a:avLst/>
            </a:prstGeom>
          </p:spPr>
          <p:txBody>
            <a:bodyPr wrap="square" lIns="0" tIns="0" rIns="0" bIns="0" rtlCol="0" anchor="t">
              <a:spAutoFit/>
            </a:bodyPr>
            <a:lstStyle/>
            <a:p>
              <a:pPr>
                <a:lnSpc>
                  <a:spcPts val="1869"/>
                </a:lnSpc>
              </a:pPr>
              <a:r>
                <a:rPr lang="en-US" sz="1763" dirty="0">
                  <a:latin typeface="Carlito Bold"/>
                </a:rPr>
                <a:t>Teacher notes - What’s in the Job?</a:t>
              </a:r>
            </a:p>
            <a:p>
              <a:pPr>
                <a:lnSpc>
                  <a:spcPts val="1493"/>
                </a:lnSpc>
              </a:pPr>
              <a:endParaRPr lang="en-US" sz="1322" dirty="0"/>
            </a:p>
            <a:p>
              <a:pPr>
                <a:lnSpc>
                  <a:spcPts val="1459"/>
                </a:lnSpc>
              </a:pPr>
              <a:r>
                <a:rPr lang="en-US" sz="1322" dirty="0"/>
                <a:t>This classroom activity will help students explore and understand about more other job roles and the pathways into them.</a:t>
              </a:r>
            </a:p>
            <a:p>
              <a:pPr marL="209883" indent="-209883">
                <a:lnSpc>
                  <a:spcPts val="1459"/>
                </a:lnSpc>
                <a:buFont typeface="Arial" panose="020B0604020202020204" pitchFamily="34" charset="0"/>
                <a:buChar char="•"/>
              </a:pPr>
              <a:endParaRPr lang="en-US" sz="1322" b="1" dirty="0"/>
            </a:p>
            <a:p>
              <a:pPr marL="465997" lvl="1" indent="-342900">
                <a:lnSpc>
                  <a:spcPts val="1596"/>
                </a:lnSpc>
                <a:buAutoNum type="arabicPeriod"/>
              </a:pPr>
              <a:r>
                <a:rPr lang="en-US" sz="1322" b="1" dirty="0"/>
                <a:t>Visit the Careerpilot job search page </a:t>
              </a:r>
            </a:p>
            <a:p>
              <a:pPr marL="465997" lvl="1" indent="-342900">
                <a:lnSpc>
                  <a:spcPts val="1596"/>
                </a:lnSpc>
                <a:buAutoNum type="arabicPeriod"/>
              </a:pPr>
              <a:r>
                <a:rPr lang="en-US" sz="1322" b="1" dirty="0"/>
                <a:t>2. Choose 2 job profiles to explore in more detail, including job growth, salary and the pathways into them</a:t>
              </a:r>
            </a:p>
            <a:p>
              <a:pPr marL="465997" lvl="1" indent="-342900">
                <a:lnSpc>
                  <a:spcPts val="1596"/>
                </a:lnSpc>
                <a:buAutoNum type="arabicPeriod"/>
              </a:pPr>
              <a:r>
                <a:rPr lang="en-US" sz="1322" b="1" dirty="0"/>
                <a:t>Discuss the job roles in pairs or as a class using prompt questions</a:t>
              </a:r>
            </a:p>
          </p:txBody>
        </p:sp>
      </p:grpSp>
      <p:sp>
        <p:nvSpPr>
          <p:cNvPr id="26" name="Freeform 26">
            <a:extLst>
              <a:ext uri="{FF2B5EF4-FFF2-40B4-BE49-F238E27FC236}">
                <a16:creationId xmlns:a16="http://schemas.microsoft.com/office/drawing/2014/main" id="{C4AE9E6A-4D50-E210-2898-F208822F3955}"/>
              </a:ext>
            </a:extLst>
          </p:cNvPr>
          <p:cNvSpPr/>
          <p:nvPr/>
        </p:nvSpPr>
        <p:spPr>
          <a:xfrm>
            <a:off x="4187868" y="1607190"/>
            <a:ext cx="607530" cy="607530"/>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322"/>
          </a:p>
        </p:txBody>
      </p:sp>
      <p:sp>
        <p:nvSpPr>
          <p:cNvPr id="30" name="Freeform 30">
            <a:extLst>
              <a:ext uri="{FF2B5EF4-FFF2-40B4-BE49-F238E27FC236}">
                <a16:creationId xmlns:a16="http://schemas.microsoft.com/office/drawing/2014/main" id="{4F7F872A-8A2A-2F84-956F-F56F7F5DE578}"/>
              </a:ext>
            </a:extLst>
          </p:cNvPr>
          <p:cNvSpPr/>
          <p:nvPr/>
        </p:nvSpPr>
        <p:spPr>
          <a:xfrm>
            <a:off x="8807826" y="1647941"/>
            <a:ext cx="607530" cy="607530"/>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322"/>
          </a:p>
        </p:txBody>
      </p:sp>
      <p:sp>
        <p:nvSpPr>
          <p:cNvPr id="31" name="Freeform 31">
            <a:extLst>
              <a:ext uri="{FF2B5EF4-FFF2-40B4-BE49-F238E27FC236}">
                <a16:creationId xmlns:a16="http://schemas.microsoft.com/office/drawing/2014/main" id="{44BCAC64-F586-07C5-A218-37FAD14ED085}"/>
              </a:ext>
            </a:extLst>
          </p:cNvPr>
          <p:cNvSpPr/>
          <p:nvPr/>
        </p:nvSpPr>
        <p:spPr>
          <a:xfrm>
            <a:off x="4207169" y="5470429"/>
            <a:ext cx="607530" cy="607530"/>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322"/>
          </a:p>
        </p:txBody>
      </p:sp>
      <p:sp>
        <p:nvSpPr>
          <p:cNvPr id="32" name="Freeform 32">
            <a:extLst>
              <a:ext uri="{FF2B5EF4-FFF2-40B4-BE49-F238E27FC236}">
                <a16:creationId xmlns:a16="http://schemas.microsoft.com/office/drawing/2014/main" id="{5D080BA5-2FC3-E274-E56A-02C2FACA0289}"/>
              </a:ext>
            </a:extLst>
          </p:cNvPr>
          <p:cNvSpPr/>
          <p:nvPr/>
        </p:nvSpPr>
        <p:spPr>
          <a:xfrm>
            <a:off x="258928" y="-23542"/>
            <a:ext cx="1224501" cy="1075955"/>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8"/>
            <a:stretch>
              <a:fillRect/>
            </a:stretch>
          </a:blipFill>
        </p:spPr>
        <p:txBody>
          <a:bodyPr/>
          <a:lstStyle/>
          <a:p>
            <a:endParaRPr lang="en-GB" sz="1322"/>
          </a:p>
        </p:txBody>
      </p:sp>
      <p:sp>
        <p:nvSpPr>
          <p:cNvPr id="33" name="TextBox 33">
            <a:extLst>
              <a:ext uri="{FF2B5EF4-FFF2-40B4-BE49-F238E27FC236}">
                <a16:creationId xmlns:a16="http://schemas.microsoft.com/office/drawing/2014/main" id="{D556B61E-0908-B8CA-6A1B-5DBC03C09118}"/>
              </a:ext>
            </a:extLst>
          </p:cNvPr>
          <p:cNvSpPr txBox="1"/>
          <p:nvPr/>
        </p:nvSpPr>
        <p:spPr>
          <a:xfrm>
            <a:off x="-31363" y="194929"/>
            <a:ext cx="13540197" cy="628377"/>
          </a:xfrm>
          <a:prstGeom prst="rect">
            <a:avLst/>
          </a:prstGeom>
        </p:spPr>
        <p:txBody>
          <a:bodyPr wrap="square" lIns="0" tIns="0" rIns="0" bIns="0" rtlCol="0" anchor="t">
            <a:spAutoFit/>
          </a:bodyPr>
          <a:lstStyle/>
          <a:p>
            <a:pPr algn="ctr">
              <a:lnSpc>
                <a:spcPts val="4936"/>
              </a:lnSpc>
            </a:pPr>
            <a:r>
              <a:rPr lang="en-US" sz="4200" b="1" dirty="0">
                <a:latin typeface="+mj-lt"/>
              </a:rPr>
              <a:t>Explore more digital jobs on Careerpilot</a:t>
            </a:r>
          </a:p>
        </p:txBody>
      </p:sp>
      <p:sp>
        <p:nvSpPr>
          <p:cNvPr id="42" name="TextBox 42">
            <a:extLst>
              <a:ext uri="{FF2B5EF4-FFF2-40B4-BE49-F238E27FC236}">
                <a16:creationId xmlns:a16="http://schemas.microsoft.com/office/drawing/2014/main" id="{0CB96713-217E-4FBB-9240-BB34B8FD5E93}"/>
              </a:ext>
            </a:extLst>
          </p:cNvPr>
          <p:cNvSpPr txBox="1"/>
          <p:nvPr/>
        </p:nvSpPr>
        <p:spPr>
          <a:xfrm>
            <a:off x="6682130" y="4013113"/>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43" name="TextBox 43">
            <a:extLst>
              <a:ext uri="{FF2B5EF4-FFF2-40B4-BE49-F238E27FC236}">
                <a16:creationId xmlns:a16="http://schemas.microsoft.com/office/drawing/2014/main" id="{BDC16B44-9AF6-5939-1D64-870564315444}"/>
              </a:ext>
            </a:extLst>
          </p:cNvPr>
          <p:cNvSpPr txBox="1"/>
          <p:nvPr/>
        </p:nvSpPr>
        <p:spPr>
          <a:xfrm>
            <a:off x="6677717" y="4013113"/>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44" name="TextBox 44">
            <a:extLst>
              <a:ext uri="{FF2B5EF4-FFF2-40B4-BE49-F238E27FC236}">
                <a16:creationId xmlns:a16="http://schemas.microsoft.com/office/drawing/2014/main" id="{C048F026-7CEE-7DC4-DFE5-25BAA2B94891}"/>
              </a:ext>
            </a:extLst>
          </p:cNvPr>
          <p:cNvSpPr txBox="1"/>
          <p:nvPr/>
        </p:nvSpPr>
        <p:spPr>
          <a:xfrm>
            <a:off x="6677736" y="4013113"/>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45" name="TextBox 45">
            <a:extLst>
              <a:ext uri="{FF2B5EF4-FFF2-40B4-BE49-F238E27FC236}">
                <a16:creationId xmlns:a16="http://schemas.microsoft.com/office/drawing/2014/main" id="{A17FE587-6866-9FD2-7056-E02767046059}"/>
              </a:ext>
            </a:extLst>
          </p:cNvPr>
          <p:cNvSpPr txBox="1"/>
          <p:nvPr/>
        </p:nvSpPr>
        <p:spPr>
          <a:xfrm>
            <a:off x="339579" y="1510766"/>
            <a:ext cx="3396751" cy="1107996"/>
          </a:xfrm>
          <a:prstGeom prst="rect">
            <a:avLst/>
          </a:prstGeom>
        </p:spPr>
        <p:txBody>
          <a:bodyPr wrap="square" lIns="0" tIns="0" rIns="0" bIns="0" rtlCol="0" anchor="t">
            <a:spAutoFit/>
          </a:bodyPr>
          <a:lstStyle/>
          <a:p>
            <a:r>
              <a:rPr lang="en-GB" sz="2400" b="1" dirty="0"/>
              <a:t>Find other jobs on Careerpilot and explore the pathways into them.</a:t>
            </a:r>
            <a:endParaRPr lang="en-US" sz="2400" b="1" dirty="0">
              <a:latin typeface="Carlito Bold"/>
            </a:endParaRPr>
          </a:p>
        </p:txBody>
      </p:sp>
      <p:sp>
        <p:nvSpPr>
          <p:cNvPr id="48" name="TextBox 48">
            <a:extLst>
              <a:ext uri="{FF2B5EF4-FFF2-40B4-BE49-F238E27FC236}">
                <a16:creationId xmlns:a16="http://schemas.microsoft.com/office/drawing/2014/main" id="{C7BA310E-58C4-B132-9162-E578A623968F}"/>
              </a:ext>
            </a:extLst>
          </p:cNvPr>
          <p:cNvSpPr txBox="1"/>
          <p:nvPr/>
        </p:nvSpPr>
        <p:spPr>
          <a:xfrm>
            <a:off x="4938036" y="5439640"/>
            <a:ext cx="8027703" cy="1475853"/>
          </a:xfrm>
          <a:prstGeom prst="rect">
            <a:avLst/>
          </a:prstGeom>
        </p:spPr>
        <p:txBody>
          <a:bodyPr lIns="0" tIns="0" rIns="0" bIns="0" rtlCol="0" anchor="t">
            <a:spAutoFit/>
          </a:bodyPr>
          <a:lstStyle/>
          <a:p>
            <a:pPr>
              <a:lnSpc>
                <a:spcPts val="2879"/>
              </a:lnSpc>
            </a:pPr>
            <a:r>
              <a:rPr lang="en-US" sz="2000" b="1" dirty="0"/>
              <a:t>Working in pairs or as a class discuss:</a:t>
            </a:r>
          </a:p>
          <a:p>
            <a:pPr marL="444016" lvl="1" indent="-222008">
              <a:lnSpc>
                <a:spcPts val="2879"/>
              </a:lnSpc>
              <a:buFont typeface="Arial"/>
              <a:buChar char="•"/>
            </a:pPr>
            <a:r>
              <a:rPr lang="en-US" sz="2400" dirty="0">
                <a:latin typeface="Carlito" panose="020B0604020202020204" charset="0"/>
                <a:cs typeface="Carlito" panose="020B0604020202020204" charset="0"/>
              </a:rPr>
              <a:t>What 2 digital jobs did you choose to explore?</a:t>
            </a:r>
          </a:p>
          <a:p>
            <a:pPr marL="444016" lvl="1" indent="-222008">
              <a:lnSpc>
                <a:spcPts val="2879"/>
              </a:lnSpc>
              <a:buFont typeface="Arial"/>
              <a:buChar char="•"/>
            </a:pPr>
            <a:r>
              <a:rPr lang="en-US" sz="2400" dirty="0">
                <a:latin typeface="Carlito" panose="020B0604020202020204" charset="0"/>
                <a:cs typeface="Carlito" panose="020B0604020202020204" charset="0"/>
              </a:rPr>
              <a:t>What different pathways can take to get into each of the jobs? </a:t>
            </a:r>
          </a:p>
        </p:txBody>
      </p:sp>
      <p:sp>
        <p:nvSpPr>
          <p:cNvPr id="55" name="TextBox 47">
            <a:extLst>
              <a:ext uri="{FF2B5EF4-FFF2-40B4-BE49-F238E27FC236}">
                <a16:creationId xmlns:a16="http://schemas.microsoft.com/office/drawing/2014/main" id="{80396664-8A88-8463-609F-3C0326855DDE}"/>
              </a:ext>
            </a:extLst>
          </p:cNvPr>
          <p:cNvSpPr txBox="1"/>
          <p:nvPr/>
        </p:nvSpPr>
        <p:spPr>
          <a:xfrm>
            <a:off x="4938036" y="1602522"/>
            <a:ext cx="3500478" cy="620683"/>
          </a:xfrm>
          <a:prstGeom prst="rect">
            <a:avLst/>
          </a:prstGeom>
        </p:spPr>
        <p:txBody>
          <a:bodyPr wrap="square" lIns="0" tIns="0" rIns="0" bIns="0" rtlCol="0" anchor="t">
            <a:spAutoFit/>
          </a:bodyPr>
          <a:lstStyle/>
          <a:p>
            <a:pPr>
              <a:lnSpc>
                <a:spcPts val="2467"/>
              </a:lnSpc>
            </a:pPr>
            <a:r>
              <a:rPr lang="en-US" sz="1762" dirty="0">
                <a:solidFill>
                  <a:srgbClr val="0000FF"/>
                </a:solidFill>
                <a:latin typeface="Carlito Bold"/>
                <a:hlinkClick r:id="rId9">
                  <a:extLst>
                    <a:ext uri="{A12FA001-AC4F-418D-AE19-62706E023703}">
                      <ahyp:hlinkClr xmlns:ahyp="http://schemas.microsoft.com/office/drawing/2018/hyperlinkcolor" val="tx"/>
                    </a:ext>
                  </a:extLst>
                </a:hlinkClick>
              </a:rPr>
              <a:t>Go to the Careerpilot Jobs </a:t>
            </a:r>
            <a:r>
              <a:rPr lang="en-US" sz="1762" dirty="0">
                <a:latin typeface="Carlito Bold"/>
                <a:hlinkClick r:id="rId9">
                  <a:extLst>
                    <a:ext uri="{A12FA001-AC4F-418D-AE19-62706E023703}">
                      <ahyp:hlinkClr xmlns:ahyp="http://schemas.microsoft.com/office/drawing/2018/hyperlinkcolor" val="tx"/>
                    </a:ext>
                  </a:extLst>
                </a:hlinkClick>
              </a:rPr>
              <a:t>Search</a:t>
            </a:r>
            <a:r>
              <a:rPr lang="en-US" sz="1762" dirty="0">
                <a:latin typeface="Carlito Bold"/>
              </a:rPr>
              <a:t> and click on Jobs by Jobs Sector</a:t>
            </a:r>
          </a:p>
        </p:txBody>
      </p:sp>
      <p:sp>
        <p:nvSpPr>
          <p:cNvPr id="56" name="TextBox 47">
            <a:extLst>
              <a:ext uri="{FF2B5EF4-FFF2-40B4-BE49-F238E27FC236}">
                <a16:creationId xmlns:a16="http://schemas.microsoft.com/office/drawing/2014/main" id="{4C4872C8-9815-8D20-6108-AF0BEF46F5DE}"/>
              </a:ext>
            </a:extLst>
          </p:cNvPr>
          <p:cNvSpPr txBox="1"/>
          <p:nvPr/>
        </p:nvSpPr>
        <p:spPr>
          <a:xfrm>
            <a:off x="9538196" y="1647941"/>
            <a:ext cx="3409870" cy="620683"/>
          </a:xfrm>
          <a:prstGeom prst="rect">
            <a:avLst/>
          </a:prstGeom>
        </p:spPr>
        <p:txBody>
          <a:bodyPr wrap="square" lIns="0" tIns="0" rIns="0" bIns="0" rtlCol="0" anchor="t">
            <a:spAutoFit/>
          </a:bodyPr>
          <a:lstStyle/>
          <a:p>
            <a:pPr>
              <a:lnSpc>
                <a:spcPts val="2467"/>
              </a:lnSpc>
            </a:pPr>
            <a:r>
              <a:rPr lang="en-US" sz="1762" dirty="0">
                <a:latin typeface="Carlito Bold"/>
              </a:rPr>
              <a:t>Choose 2 job profiles from the IT and Digital sector to explore further </a:t>
            </a:r>
          </a:p>
        </p:txBody>
      </p:sp>
      <p:pic>
        <p:nvPicPr>
          <p:cNvPr id="19" name="Picture 18">
            <a:extLst>
              <a:ext uri="{FF2B5EF4-FFF2-40B4-BE49-F238E27FC236}">
                <a16:creationId xmlns:a16="http://schemas.microsoft.com/office/drawing/2014/main" id="{88100AA3-BB83-2467-BA5F-217991FEC290}"/>
              </a:ext>
            </a:extLst>
          </p:cNvPr>
          <p:cNvPicPr>
            <a:picLocks noChangeAspect="1"/>
          </p:cNvPicPr>
          <p:nvPr/>
        </p:nvPicPr>
        <p:blipFill>
          <a:blip r:embed="rId10"/>
          <a:stretch>
            <a:fillRect/>
          </a:stretch>
        </p:blipFill>
        <p:spPr>
          <a:xfrm>
            <a:off x="4485422" y="2450984"/>
            <a:ext cx="3564454" cy="2301941"/>
          </a:xfrm>
          <a:prstGeom prst="rect">
            <a:avLst/>
          </a:prstGeom>
        </p:spPr>
      </p:pic>
      <p:pic>
        <p:nvPicPr>
          <p:cNvPr id="27" name="Picture 26">
            <a:extLst>
              <a:ext uri="{FF2B5EF4-FFF2-40B4-BE49-F238E27FC236}">
                <a16:creationId xmlns:a16="http://schemas.microsoft.com/office/drawing/2014/main" id="{EC80E852-010D-D6F0-2110-05CC136D9C69}"/>
              </a:ext>
            </a:extLst>
          </p:cNvPr>
          <p:cNvPicPr>
            <a:picLocks noChangeAspect="1"/>
          </p:cNvPicPr>
          <p:nvPr/>
        </p:nvPicPr>
        <p:blipFill>
          <a:blip r:embed="rId11"/>
          <a:stretch>
            <a:fillRect/>
          </a:stretch>
        </p:blipFill>
        <p:spPr>
          <a:xfrm>
            <a:off x="9626574" y="2359444"/>
            <a:ext cx="2523160" cy="2464651"/>
          </a:xfrm>
          <a:prstGeom prst="rect">
            <a:avLst/>
          </a:prstGeom>
        </p:spPr>
      </p:pic>
      <p:sp>
        <p:nvSpPr>
          <p:cNvPr id="28" name="Rectangle 27">
            <a:extLst>
              <a:ext uri="{FF2B5EF4-FFF2-40B4-BE49-F238E27FC236}">
                <a16:creationId xmlns:a16="http://schemas.microsoft.com/office/drawing/2014/main" id="{1293D073-F611-3378-D607-62F81C3206C2}"/>
              </a:ext>
            </a:extLst>
          </p:cNvPr>
          <p:cNvSpPr/>
          <p:nvPr/>
        </p:nvSpPr>
        <p:spPr>
          <a:xfrm>
            <a:off x="4548577" y="3007581"/>
            <a:ext cx="1161021" cy="8920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at with solid fill">
            <a:extLst>
              <a:ext uri="{FF2B5EF4-FFF2-40B4-BE49-F238E27FC236}">
                <a16:creationId xmlns:a16="http://schemas.microsoft.com/office/drawing/2014/main" id="{9CD9A7F6-9C1F-051E-D87E-DFB0044B3F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49417" y="5114034"/>
            <a:ext cx="874369" cy="874369"/>
          </a:xfrm>
          <a:prstGeom prst="rect">
            <a:avLst/>
          </a:prstGeom>
        </p:spPr>
      </p:pic>
    </p:spTree>
    <p:extLst>
      <p:ext uri="{BB962C8B-B14F-4D97-AF65-F5344CB8AC3E}">
        <p14:creationId xmlns:p14="http://schemas.microsoft.com/office/powerpoint/2010/main" val="278993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1244</Words>
  <Application>Microsoft Office PowerPoint</Application>
  <PresentationFormat>Custom</PresentationFormat>
  <Paragraphs>117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Open Sans Bold Bold</vt:lpstr>
      <vt:lpstr>Open Sans Light</vt:lpstr>
      <vt:lpstr>Carlito Bold</vt:lpstr>
      <vt:lpstr>Carlito</vt:lpstr>
      <vt:lpstr>Open Sans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Hot Jobs Activity Pack 2026</dc:title>
  <dc:creator>Alice Hossent</dc:creator>
  <cp:lastModifiedBy>Alice Hossent</cp:lastModifiedBy>
  <cp:revision>6</cp:revision>
  <dcterms:created xsi:type="dcterms:W3CDTF">2006-08-16T00:00:00Z</dcterms:created>
  <dcterms:modified xsi:type="dcterms:W3CDTF">2026-02-04T16:33:26Z</dcterms:modified>
  <dc:identifier>DAHAR7RO_cY</dc:identifier>
</cp:coreProperties>
</file>