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AE2"/>
    <a:srgbClr val="E9EAEB"/>
    <a:srgbClr val="29629C"/>
    <a:srgbClr val="AAE571"/>
    <a:srgbClr val="FF6600"/>
    <a:srgbClr val="3EA4E5"/>
    <a:srgbClr val="50BDC0"/>
    <a:srgbClr val="EBF8FF"/>
    <a:srgbClr val="FFFFFF"/>
    <a:srgbClr val="009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79" d="100"/>
          <a:sy n="79" d="100"/>
        </p:scale>
        <p:origin x="30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08C43-0C71-4D7E-98AA-BC6A8FB3799A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1538" y="1241425"/>
            <a:ext cx="25114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7770D-8D2B-4787-8458-60F7EAD177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5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1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2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0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8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67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35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7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7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7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1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E64E5-0447-47FC-AA36-324B2B6B4198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8816-7590-4BA3-A127-9A96B7D75D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58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areerpilot.org.uk/information/a-job-or-career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careerpilot.org.uk/skills-profil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reerpilot.org.uk/" TargetMode="External"/><Relationship Id="rId5" Type="http://schemas.openxmlformats.org/officeDocument/2006/relationships/image" Target="../media/image4.svg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D52881-65A9-28A3-7FBE-330F42267A41}"/>
              </a:ext>
            </a:extLst>
          </p:cNvPr>
          <p:cNvSpPr/>
          <p:nvPr/>
        </p:nvSpPr>
        <p:spPr>
          <a:xfrm>
            <a:off x="0" y="0"/>
            <a:ext cx="6858000" cy="8388095"/>
          </a:xfrm>
          <a:prstGeom prst="rect">
            <a:avLst/>
          </a:prstGeom>
          <a:solidFill>
            <a:srgbClr val="2962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8C08F-CCB4-9056-5785-7265C5F00EEF}"/>
              </a:ext>
            </a:extLst>
          </p:cNvPr>
          <p:cNvSpPr/>
          <p:nvPr/>
        </p:nvSpPr>
        <p:spPr>
          <a:xfrm>
            <a:off x="180230" y="127474"/>
            <a:ext cx="6546436" cy="81508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984165-5703-01C5-7ABE-7BA025BF6E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01" y="291088"/>
            <a:ext cx="1340164" cy="1340164"/>
          </a:xfrm>
          <a:prstGeom prst="rect">
            <a:avLst/>
          </a:prstGeom>
        </p:spPr>
      </p:pic>
      <p:sp>
        <p:nvSpPr>
          <p:cNvPr id="2" name="Freeform 13">
            <a:extLst>
              <a:ext uri="{FF2B5EF4-FFF2-40B4-BE49-F238E27FC236}">
                <a16:creationId xmlns:a16="http://schemas.microsoft.com/office/drawing/2014/main" id="{FE6CF673-DF8F-7A85-19CC-29F025337B2D}"/>
              </a:ext>
            </a:extLst>
          </p:cNvPr>
          <p:cNvSpPr/>
          <p:nvPr/>
        </p:nvSpPr>
        <p:spPr>
          <a:xfrm>
            <a:off x="168730" y="8518099"/>
            <a:ext cx="1910265" cy="384324"/>
          </a:xfrm>
          <a:custGeom>
            <a:avLst/>
            <a:gdLst/>
            <a:ahLst/>
            <a:cxnLst/>
            <a:rect l="l" t="t" r="r" b="b"/>
            <a:pathLst>
              <a:path w="1820292" h="319230">
                <a:moveTo>
                  <a:pt x="0" y="0"/>
                </a:moveTo>
                <a:lnTo>
                  <a:pt x="1820292" y="0"/>
                </a:lnTo>
                <a:lnTo>
                  <a:pt x="1820292" y="319230"/>
                </a:lnTo>
                <a:lnTo>
                  <a:pt x="0" y="3192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6D4280-E5AD-11FC-F279-BB7D2CBE1108}"/>
              </a:ext>
            </a:extLst>
          </p:cNvPr>
          <p:cNvSpPr txBox="1"/>
          <p:nvPr/>
        </p:nvSpPr>
        <p:spPr>
          <a:xfrm>
            <a:off x="2223598" y="8579555"/>
            <a:ext cx="2402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careerpilot@bath.ac.uk</a:t>
            </a:r>
            <a:endParaRPr lang="en-GB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D5D5F0E-880F-C7C9-1E7A-00A39A13C02E}"/>
              </a:ext>
            </a:extLst>
          </p:cNvPr>
          <p:cNvSpPr/>
          <p:nvPr/>
        </p:nvSpPr>
        <p:spPr>
          <a:xfrm>
            <a:off x="2107683" y="422937"/>
            <a:ext cx="1117093" cy="997366"/>
          </a:xfrm>
          <a:custGeom>
            <a:avLst/>
            <a:gdLst/>
            <a:ahLst/>
            <a:cxnLst/>
            <a:rect l="l" t="t" r="r" b="b"/>
            <a:pathLst>
              <a:path w="3024000" h="1973847">
                <a:moveTo>
                  <a:pt x="0" y="0"/>
                </a:moveTo>
                <a:lnTo>
                  <a:pt x="3024000" y="0"/>
                </a:lnTo>
                <a:lnTo>
                  <a:pt x="3024000" y="1973847"/>
                </a:lnTo>
                <a:lnTo>
                  <a:pt x="0" y="19738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F34ED7-D660-ED1F-17FF-12BEA27779FE}"/>
              </a:ext>
            </a:extLst>
          </p:cNvPr>
          <p:cNvSpPr/>
          <p:nvPr/>
        </p:nvSpPr>
        <p:spPr>
          <a:xfrm>
            <a:off x="1970481" y="291087"/>
            <a:ext cx="4579095" cy="13401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14A0B7-5CB1-5F43-F689-5BD9FD670364}"/>
              </a:ext>
            </a:extLst>
          </p:cNvPr>
          <p:cNvSpPr txBox="1"/>
          <p:nvPr/>
        </p:nvSpPr>
        <p:spPr>
          <a:xfrm>
            <a:off x="3453448" y="422937"/>
            <a:ext cx="3096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Digital Postcard </a:t>
            </a:r>
          </a:p>
          <a:p>
            <a:pPr algn="ctr"/>
            <a:r>
              <a:rPr lang="en-GB" sz="2800" dirty="0"/>
              <a:t>Lesson 3</a:t>
            </a:r>
          </a:p>
        </p:txBody>
      </p:sp>
      <p:sp>
        <p:nvSpPr>
          <p:cNvPr id="23" name="TextBox 47">
            <a:extLst>
              <a:ext uri="{FF2B5EF4-FFF2-40B4-BE49-F238E27FC236}">
                <a16:creationId xmlns:a16="http://schemas.microsoft.com/office/drawing/2014/main" id="{A1554247-83CB-AFB3-FF8A-62E1FEB35641}"/>
              </a:ext>
            </a:extLst>
          </p:cNvPr>
          <p:cNvSpPr txBox="1"/>
          <p:nvPr/>
        </p:nvSpPr>
        <p:spPr>
          <a:xfrm>
            <a:off x="470224" y="3218540"/>
            <a:ext cx="5909072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/>
              <a:t>You: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Wrote an email to send to an employer;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Know the organisational things you need to do to have a successful placement;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You know where to access a simple CV;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Demonstrated your knowledge of a work experience process through a quiz/survey.</a:t>
            </a:r>
          </a:p>
          <a:p>
            <a:endParaRPr lang="en-US" sz="1200" dirty="0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9E52DC9D-9C35-DA6B-1D8B-449AEDBA6EBA}"/>
              </a:ext>
            </a:extLst>
          </p:cNvPr>
          <p:cNvSpPr/>
          <p:nvPr/>
        </p:nvSpPr>
        <p:spPr>
          <a:xfrm>
            <a:off x="365801" y="3086154"/>
            <a:ext cx="6183775" cy="1343771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83018233-D366-6A9A-93C1-E09B50E99646}"/>
              </a:ext>
            </a:extLst>
          </p:cNvPr>
          <p:cNvSpPr/>
          <p:nvPr/>
        </p:nvSpPr>
        <p:spPr>
          <a:xfrm>
            <a:off x="10837" y="1845614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>
              <a:solidFill>
                <a:srgbClr val="EBF8FF"/>
              </a:solidFill>
            </a:endParaRPr>
          </a:p>
        </p:txBody>
      </p:sp>
      <p:sp>
        <p:nvSpPr>
          <p:cNvPr id="28" name="TextBox 47">
            <a:extLst>
              <a:ext uri="{FF2B5EF4-FFF2-40B4-BE49-F238E27FC236}">
                <a16:creationId xmlns:a16="http://schemas.microsoft.com/office/drawing/2014/main" id="{1456CE7B-36CE-C41D-6B97-F41EBBBDDC7B}"/>
              </a:ext>
            </a:extLst>
          </p:cNvPr>
          <p:cNvSpPr txBox="1"/>
          <p:nvPr/>
        </p:nvSpPr>
        <p:spPr>
          <a:xfrm>
            <a:off x="10838" y="1802355"/>
            <a:ext cx="6836325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EBF8FF"/>
                </a:solidFill>
              </a:rPr>
              <a:t>This is what we did</a:t>
            </a:r>
          </a:p>
        </p:txBody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F5F3B90C-EC8B-6D9A-6CF1-4FC1CF2F54CB}"/>
              </a:ext>
            </a:extLst>
          </p:cNvPr>
          <p:cNvSpPr/>
          <p:nvPr/>
        </p:nvSpPr>
        <p:spPr>
          <a:xfrm>
            <a:off x="0" y="4553140"/>
            <a:ext cx="6858000" cy="382807"/>
          </a:xfrm>
          <a:custGeom>
            <a:avLst/>
            <a:gdLst/>
            <a:ahLst/>
            <a:cxnLst/>
            <a:rect l="l" t="t" r="r" b="b"/>
            <a:pathLst>
              <a:path w="2709333" h="167224">
                <a:moveTo>
                  <a:pt x="0" y="0"/>
                </a:moveTo>
                <a:lnTo>
                  <a:pt x="2709333" y="0"/>
                </a:lnTo>
                <a:lnTo>
                  <a:pt x="2709333" y="167224"/>
                </a:lnTo>
                <a:lnTo>
                  <a:pt x="0" y="167224"/>
                </a:lnTo>
                <a:close/>
              </a:path>
            </a:pathLst>
          </a:custGeom>
          <a:solidFill>
            <a:srgbClr val="1EAAE2"/>
          </a:solidFill>
        </p:spPr>
        <p:txBody>
          <a:bodyPr/>
          <a:lstStyle/>
          <a:p>
            <a:pPr algn="ctr"/>
            <a:endParaRPr lang="en-GB" b="1">
              <a:solidFill>
                <a:srgbClr val="EBF8FF"/>
              </a:solidFill>
            </a:endParaRPr>
          </a:p>
        </p:txBody>
      </p:sp>
      <p:sp>
        <p:nvSpPr>
          <p:cNvPr id="30" name="TextBox 47">
            <a:extLst>
              <a:ext uri="{FF2B5EF4-FFF2-40B4-BE49-F238E27FC236}">
                <a16:creationId xmlns:a16="http://schemas.microsoft.com/office/drawing/2014/main" id="{6BD91FF6-50B1-3627-F8FE-5ED133150CAF}"/>
              </a:ext>
            </a:extLst>
          </p:cNvPr>
          <p:cNvSpPr txBox="1"/>
          <p:nvPr/>
        </p:nvSpPr>
        <p:spPr>
          <a:xfrm>
            <a:off x="10837" y="4510420"/>
            <a:ext cx="6847163" cy="3731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99"/>
              </a:lnSpc>
            </a:pPr>
            <a:r>
              <a:rPr lang="en-US" b="1" dirty="0">
                <a:solidFill>
                  <a:srgbClr val="EBF8FF"/>
                </a:solidFill>
              </a:rPr>
              <a:t>This is what you can do now</a:t>
            </a:r>
          </a:p>
        </p:txBody>
      </p:sp>
      <p:sp>
        <p:nvSpPr>
          <p:cNvPr id="31" name="TextBox 47">
            <a:extLst>
              <a:ext uri="{FF2B5EF4-FFF2-40B4-BE49-F238E27FC236}">
                <a16:creationId xmlns:a16="http://schemas.microsoft.com/office/drawing/2014/main" id="{6D862AEB-750C-3A51-6979-87028F030FFE}"/>
              </a:ext>
            </a:extLst>
          </p:cNvPr>
          <p:cNvSpPr txBox="1"/>
          <p:nvPr/>
        </p:nvSpPr>
        <p:spPr>
          <a:xfrm>
            <a:off x="470224" y="5073726"/>
            <a:ext cx="5909072" cy="29546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Go to </a:t>
            </a:r>
            <a:r>
              <a:rPr lang="en-US" sz="1200" dirty="0">
                <a:hlinkClick r:id="rId6"/>
              </a:rPr>
              <a:t>Careerpilot.org.uk, </a:t>
            </a:r>
            <a:r>
              <a:rPr lang="en-US" sz="1200" dirty="0"/>
              <a:t>sign in and look at your Career Tool report;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Keep using Careerpilot to support your career journey;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Make the most of the work experience support your school offers;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your supporters to help you find a placement and also be ready for your placement by knowing all the key information;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Adapt your email template and use it every time you have to contact an employer;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Complete your CV and keep adding to it as you have more work experiences, gain more skills  and start doing paid work;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Add your qualifications to </a:t>
            </a:r>
            <a:r>
              <a:rPr lang="en-US" sz="1200" dirty="0" err="1"/>
              <a:t>Careerpilot</a:t>
            </a:r>
            <a:r>
              <a:rPr lang="en-US" sz="1200" dirty="0"/>
              <a:t> when you have final results;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Record all the great skills you use and learn on your placement and in other work –on your </a:t>
            </a:r>
            <a:r>
              <a:rPr lang="en-US" sz="1200" dirty="0">
                <a:hlinkClick r:id="rId7"/>
              </a:rPr>
              <a:t>Skills Profile</a:t>
            </a:r>
            <a:r>
              <a:rPr lang="en-US" sz="1200" dirty="0"/>
              <a:t>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hlinkClick r:id="rId8"/>
              </a:rPr>
              <a:t>Remind yourself of how to prepare for work experience</a:t>
            </a:r>
            <a:r>
              <a:rPr lang="en-US" sz="1200" dirty="0"/>
              <a:t> and download templates – all on Careerpilot.</a:t>
            </a:r>
          </a:p>
          <a:p>
            <a:endParaRPr lang="en-US" sz="1200" dirty="0"/>
          </a:p>
          <a:p>
            <a:pPr algn="ctr"/>
            <a:r>
              <a:rPr lang="en-US" sz="1200" b="1" dirty="0"/>
              <a:t>HAVE A GREAT TIME AND MAKE THE MOST OF THIS OPPORTUNITY</a:t>
            </a:r>
          </a:p>
          <a:p>
            <a:pPr algn="ctr"/>
            <a:r>
              <a:rPr lang="en-US" sz="1200" dirty="0"/>
              <a:t>You are a star!</a:t>
            </a:r>
          </a:p>
        </p:txBody>
      </p:sp>
      <p:sp>
        <p:nvSpPr>
          <p:cNvPr id="32" name="Freeform 20">
            <a:extLst>
              <a:ext uri="{FF2B5EF4-FFF2-40B4-BE49-F238E27FC236}">
                <a16:creationId xmlns:a16="http://schemas.microsoft.com/office/drawing/2014/main" id="{A7DE22F5-ED61-1870-FF45-3403D52EF27E}"/>
              </a:ext>
            </a:extLst>
          </p:cNvPr>
          <p:cNvSpPr/>
          <p:nvPr/>
        </p:nvSpPr>
        <p:spPr>
          <a:xfrm>
            <a:off x="365801" y="5029872"/>
            <a:ext cx="6183775" cy="3133819"/>
          </a:xfrm>
          <a:custGeom>
            <a:avLst/>
            <a:gdLst/>
            <a:ahLst/>
            <a:cxnLst/>
            <a:rect l="l" t="t" r="r" b="b"/>
            <a:pathLst>
              <a:path w="1847194" h="486447">
                <a:moveTo>
                  <a:pt x="55554" y="0"/>
                </a:moveTo>
                <a:lnTo>
                  <a:pt x="1791640" y="0"/>
                </a:lnTo>
                <a:cubicBezTo>
                  <a:pt x="1822322" y="0"/>
                  <a:pt x="1847194" y="24872"/>
                  <a:pt x="1847194" y="55554"/>
                </a:cubicBezTo>
                <a:lnTo>
                  <a:pt x="1847194" y="430893"/>
                </a:lnTo>
                <a:cubicBezTo>
                  <a:pt x="1847194" y="461575"/>
                  <a:pt x="1822322" y="486447"/>
                  <a:pt x="1791640" y="486447"/>
                </a:cubicBezTo>
                <a:lnTo>
                  <a:pt x="55554" y="486447"/>
                </a:lnTo>
                <a:cubicBezTo>
                  <a:pt x="24872" y="486447"/>
                  <a:pt x="0" y="461575"/>
                  <a:pt x="0" y="430893"/>
                </a:cubicBezTo>
                <a:lnTo>
                  <a:pt x="0" y="55554"/>
                </a:lnTo>
                <a:cubicBezTo>
                  <a:pt x="0" y="24872"/>
                  <a:pt x="24872" y="0"/>
                  <a:pt x="55554" y="0"/>
                </a:cubicBezTo>
                <a:close/>
              </a:path>
            </a:pathLst>
          </a:custGeom>
          <a:noFill/>
          <a:ln w="28575">
            <a:solidFill>
              <a:srgbClr val="FB6454"/>
            </a:solidFill>
          </a:ln>
        </p:spPr>
        <p:txBody>
          <a:bodyPr/>
          <a:lstStyle/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EADFA2-CD31-D428-4858-839A0411E2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3480" y="2302783"/>
            <a:ext cx="4059936" cy="668695"/>
          </a:xfrm>
          <a:prstGeom prst="rect">
            <a:avLst/>
          </a:prstGeom>
        </p:spPr>
      </p:pic>
      <p:pic>
        <p:nvPicPr>
          <p:cNvPr id="11" name="Picture 10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EBF5B2AA-2C20-1534-AE2C-BA87A1B2B4F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512" y="8421982"/>
            <a:ext cx="1737360" cy="66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8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3934</TotalTime>
  <Words>239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Lewis</dc:creator>
  <cp:lastModifiedBy>Sue Lewis</cp:lastModifiedBy>
  <cp:revision>44</cp:revision>
  <cp:lastPrinted>2024-09-17T09:15:22Z</cp:lastPrinted>
  <dcterms:created xsi:type="dcterms:W3CDTF">2023-07-14T13:55:41Z</dcterms:created>
  <dcterms:modified xsi:type="dcterms:W3CDTF">2026-02-19T10:22:54Z</dcterms:modified>
</cp:coreProperties>
</file>