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1243" r:id="rId2"/>
    <p:sldId id="257" r:id="rId3"/>
    <p:sldId id="1209" r:id="rId4"/>
    <p:sldId id="258" r:id="rId5"/>
    <p:sldId id="259" r:id="rId6"/>
    <p:sldId id="1183" r:id="rId7"/>
    <p:sldId id="1163" r:id="rId8"/>
    <p:sldId id="1164" r:id="rId9"/>
    <p:sldId id="1169" r:id="rId10"/>
    <p:sldId id="1165" r:id="rId11"/>
    <p:sldId id="1167" r:id="rId12"/>
    <p:sldId id="1166" r:id="rId13"/>
    <p:sldId id="1168" r:id="rId14"/>
    <p:sldId id="1170" r:id="rId15"/>
    <p:sldId id="1216" r:id="rId16"/>
    <p:sldId id="1175" r:id="rId17"/>
    <p:sldId id="1174" r:id="rId18"/>
    <p:sldId id="1182" r:id="rId19"/>
    <p:sldId id="1172" r:id="rId20"/>
    <p:sldId id="1173" r:id="rId21"/>
    <p:sldId id="1178" r:id="rId22"/>
    <p:sldId id="1177" r:id="rId23"/>
    <p:sldId id="1244" r:id="rId24"/>
    <p:sldId id="124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616C"/>
    <a:srgbClr val="2DBFCB"/>
    <a:srgbClr val="1EAAE2"/>
    <a:srgbClr val="29629C"/>
    <a:srgbClr val="FFFDEC"/>
    <a:srgbClr val="FBC7B8"/>
    <a:srgbClr val="EDECDA"/>
    <a:srgbClr val="E9EAEB"/>
    <a:srgbClr val="FFFFF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59" autoAdjust="0"/>
    <p:restoredTop sz="80751" autoAdjust="0"/>
  </p:normalViewPr>
  <p:slideViewPr>
    <p:cSldViewPr snapToGrid="0">
      <p:cViewPr varScale="1">
        <p:scale>
          <a:sx n="89" d="100"/>
          <a:sy n="89" d="100"/>
        </p:scale>
        <p:origin x="702"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2ADD09-F619-4CCA-8773-A413301AFCF8}" type="datetimeFigureOut">
              <a:rPr lang="en-GB" smtClean="0"/>
              <a:t>13/04/2026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D21567-5B62-4645-8657-F572BD1CB592}" type="slidenum">
              <a:rPr lang="en-GB" smtClean="0"/>
              <a:t>‹#›</a:t>
            </a:fld>
            <a:endParaRPr lang="en-GB"/>
          </a:p>
        </p:txBody>
      </p:sp>
    </p:spTree>
    <p:extLst>
      <p:ext uri="{BB962C8B-B14F-4D97-AF65-F5344CB8AC3E}">
        <p14:creationId xmlns:p14="http://schemas.microsoft.com/office/powerpoint/2010/main" val="2861350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A47DA-4141-919F-DFE8-E08C4A4577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D43EFF-9833-ED17-58B7-1B92DCD59C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84FB0B-DDF1-AE55-E192-F7685DBE4FA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61EA3AA-81E0-DF25-2EED-0AA9835D8047}"/>
              </a:ext>
            </a:extLst>
          </p:cNvPr>
          <p:cNvSpPr>
            <a:spLocks noGrp="1"/>
          </p:cNvSpPr>
          <p:nvPr>
            <p:ph type="sldNum" sz="quarter" idx="5"/>
          </p:nvPr>
        </p:nvSpPr>
        <p:spPr/>
        <p:txBody>
          <a:bodyPr/>
          <a:lstStyle/>
          <a:p>
            <a:fld id="{92D21567-5B62-4645-8657-F572BD1CB592}" type="slidenum">
              <a:rPr lang="en-GB" smtClean="0"/>
              <a:t>1</a:t>
            </a:fld>
            <a:endParaRPr lang="en-GB"/>
          </a:p>
        </p:txBody>
      </p:sp>
    </p:spTree>
    <p:extLst>
      <p:ext uri="{BB962C8B-B14F-4D97-AF65-F5344CB8AC3E}">
        <p14:creationId xmlns:p14="http://schemas.microsoft.com/office/powerpoint/2010/main" val="528328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2D21567-5B62-4645-8657-F572BD1CB592}" type="slidenum">
              <a:rPr lang="en-GB" smtClean="0"/>
              <a:t>10</a:t>
            </a:fld>
            <a:endParaRPr lang="en-GB"/>
          </a:p>
        </p:txBody>
      </p:sp>
    </p:spTree>
    <p:extLst>
      <p:ext uri="{BB962C8B-B14F-4D97-AF65-F5344CB8AC3E}">
        <p14:creationId xmlns:p14="http://schemas.microsoft.com/office/powerpoint/2010/main" val="3506521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2D21567-5B62-4645-8657-F572BD1CB592}" type="slidenum">
              <a:rPr lang="en-GB" smtClean="0"/>
              <a:t>11</a:t>
            </a:fld>
            <a:endParaRPr lang="en-GB"/>
          </a:p>
        </p:txBody>
      </p:sp>
    </p:spTree>
    <p:extLst>
      <p:ext uri="{BB962C8B-B14F-4D97-AF65-F5344CB8AC3E}">
        <p14:creationId xmlns:p14="http://schemas.microsoft.com/office/powerpoint/2010/main" val="2972652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2D21567-5B62-4645-8657-F572BD1CB592}" type="slidenum">
              <a:rPr lang="en-GB" smtClean="0"/>
              <a:t>12</a:t>
            </a:fld>
            <a:endParaRPr lang="en-GB"/>
          </a:p>
        </p:txBody>
      </p:sp>
    </p:spTree>
    <p:extLst>
      <p:ext uri="{BB962C8B-B14F-4D97-AF65-F5344CB8AC3E}">
        <p14:creationId xmlns:p14="http://schemas.microsoft.com/office/powerpoint/2010/main" val="238502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2D21567-5B62-4645-8657-F572BD1CB592}" type="slidenum">
              <a:rPr lang="en-GB" smtClean="0"/>
              <a:t>13</a:t>
            </a:fld>
            <a:endParaRPr lang="en-GB"/>
          </a:p>
        </p:txBody>
      </p:sp>
    </p:spTree>
    <p:extLst>
      <p:ext uri="{BB962C8B-B14F-4D97-AF65-F5344CB8AC3E}">
        <p14:creationId xmlns:p14="http://schemas.microsoft.com/office/powerpoint/2010/main" val="4193436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2D21567-5B62-4645-8657-F572BD1CB592}" type="slidenum">
              <a:rPr lang="en-GB" smtClean="0"/>
              <a:t>14</a:t>
            </a:fld>
            <a:endParaRPr lang="en-GB"/>
          </a:p>
        </p:txBody>
      </p:sp>
    </p:spTree>
    <p:extLst>
      <p:ext uri="{BB962C8B-B14F-4D97-AF65-F5344CB8AC3E}">
        <p14:creationId xmlns:p14="http://schemas.microsoft.com/office/powerpoint/2010/main" val="943555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2D21567-5B62-4645-8657-F572BD1CB592}" type="slidenum">
              <a:rPr lang="en-GB" smtClean="0"/>
              <a:t>15</a:t>
            </a:fld>
            <a:endParaRPr lang="en-GB"/>
          </a:p>
        </p:txBody>
      </p:sp>
    </p:spTree>
    <p:extLst>
      <p:ext uri="{BB962C8B-B14F-4D97-AF65-F5344CB8AC3E}">
        <p14:creationId xmlns:p14="http://schemas.microsoft.com/office/powerpoint/2010/main" val="740031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Just ask a few people to put up hands if they were this animal, were recommended this job sector.</a:t>
            </a:r>
          </a:p>
          <a:p>
            <a:endParaRPr lang="en-GB" dirty="0"/>
          </a:p>
          <a:p>
            <a:r>
              <a:rPr lang="en-GB" dirty="0"/>
              <a:t>Mention that they are building skills as they go through the lessons.</a:t>
            </a:r>
          </a:p>
        </p:txBody>
      </p:sp>
      <p:sp>
        <p:nvSpPr>
          <p:cNvPr id="4" name="Slide Number Placeholder 3"/>
          <p:cNvSpPr>
            <a:spLocks noGrp="1"/>
          </p:cNvSpPr>
          <p:nvPr>
            <p:ph type="sldNum" sz="quarter" idx="5"/>
          </p:nvPr>
        </p:nvSpPr>
        <p:spPr/>
        <p:txBody>
          <a:bodyPr/>
          <a:lstStyle/>
          <a:p>
            <a:fld id="{92D21567-5B62-4645-8657-F572BD1CB592}" type="slidenum">
              <a:rPr lang="en-GB" smtClean="0"/>
              <a:t>16</a:t>
            </a:fld>
            <a:endParaRPr lang="en-GB"/>
          </a:p>
        </p:txBody>
      </p:sp>
    </p:spTree>
    <p:extLst>
      <p:ext uri="{BB962C8B-B14F-4D97-AF65-F5344CB8AC3E}">
        <p14:creationId xmlns:p14="http://schemas.microsoft.com/office/powerpoint/2010/main" val="562175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 how they can go from results to finding out what jobs are in that sector. Explain a job sector is the big thing and there will be lots of jobs in each one.</a:t>
            </a:r>
          </a:p>
        </p:txBody>
      </p:sp>
      <p:sp>
        <p:nvSpPr>
          <p:cNvPr id="4" name="Slide Number Placeholder 3"/>
          <p:cNvSpPr>
            <a:spLocks noGrp="1"/>
          </p:cNvSpPr>
          <p:nvPr>
            <p:ph type="sldNum" sz="quarter" idx="5"/>
          </p:nvPr>
        </p:nvSpPr>
        <p:spPr/>
        <p:txBody>
          <a:bodyPr/>
          <a:lstStyle/>
          <a:p>
            <a:fld id="{92D21567-5B62-4645-8657-F572BD1CB592}" type="slidenum">
              <a:rPr lang="en-GB" smtClean="0"/>
              <a:t>17</a:t>
            </a:fld>
            <a:endParaRPr lang="en-GB"/>
          </a:p>
        </p:txBody>
      </p:sp>
    </p:spTree>
    <p:extLst>
      <p:ext uri="{BB962C8B-B14F-4D97-AF65-F5344CB8AC3E}">
        <p14:creationId xmlns:p14="http://schemas.microsoft.com/office/powerpoint/2010/main" val="717904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 how there will be lots of jobs, some they will know a bit about but some might be completely new.</a:t>
            </a:r>
          </a:p>
        </p:txBody>
      </p:sp>
      <p:sp>
        <p:nvSpPr>
          <p:cNvPr id="4" name="Slide Number Placeholder 3"/>
          <p:cNvSpPr>
            <a:spLocks noGrp="1"/>
          </p:cNvSpPr>
          <p:nvPr>
            <p:ph type="sldNum" sz="quarter" idx="5"/>
          </p:nvPr>
        </p:nvSpPr>
        <p:spPr/>
        <p:txBody>
          <a:bodyPr/>
          <a:lstStyle/>
          <a:p>
            <a:fld id="{92D21567-5B62-4645-8657-F572BD1CB592}" type="slidenum">
              <a:rPr lang="en-GB" smtClean="0"/>
              <a:t>18</a:t>
            </a:fld>
            <a:endParaRPr lang="en-GB"/>
          </a:p>
        </p:txBody>
      </p:sp>
    </p:spTree>
    <p:extLst>
      <p:ext uri="{BB962C8B-B14F-4D97-AF65-F5344CB8AC3E}">
        <p14:creationId xmlns:p14="http://schemas.microsoft.com/office/powerpoint/2010/main" val="2095132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get into detail of a jobs good to check their understanding of pathways as that will be mentioned on the job profile.</a:t>
            </a:r>
          </a:p>
          <a:p>
            <a:r>
              <a:rPr lang="en-GB" dirty="0"/>
              <a:t>Explain pathways at 16, see what they know</a:t>
            </a:r>
          </a:p>
        </p:txBody>
      </p:sp>
      <p:sp>
        <p:nvSpPr>
          <p:cNvPr id="4" name="Slide Number Placeholder 3"/>
          <p:cNvSpPr>
            <a:spLocks noGrp="1"/>
          </p:cNvSpPr>
          <p:nvPr>
            <p:ph type="sldNum" sz="quarter" idx="5"/>
          </p:nvPr>
        </p:nvSpPr>
        <p:spPr/>
        <p:txBody>
          <a:bodyPr/>
          <a:lstStyle/>
          <a:p>
            <a:fld id="{92D21567-5B62-4645-8657-F572BD1CB592}" type="slidenum">
              <a:rPr lang="en-GB" smtClean="0"/>
              <a:t>19</a:t>
            </a:fld>
            <a:endParaRPr lang="en-GB"/>
          </a:p>
        </p:txBody>
      </p:sp>
    </p:spTree>
    <p:extLst>
      <p:ext uri="{BB962C8B-B14F-4D97-AF65-F5344CB8AC3E}">
        <p14:creationId xmlns:p14="http://schemas.microsoft.com/office/powerpoint/2010/main" val="2446750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D21567-5B62-4645-8657-F572BD1CB592}" type="slidenum">
              <a:rPr lang="en-GB" smtClean="0"/>
              <a:t>2</a:t>
            </a:fld>
            <a:endParaRPr lang="en-GB"/>
          </a:p>
        </p:txBody>
      </p:sp>
    </p:spTree>
    <p:extLst>
      <p:ext uri="{BB962C8B-B14F-4D97-AF65-F5344CB8AC3E}">
        <p14:creationId xmlns:p14="http://schemas.microsoft.com/office/powerpoint/2010/main" val="2676645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Quick show of big picture to show where they are now and explain how can get to Level 6 degree from any pathway. </a:t>
            </a:r>
          </a:p>
        </p:txBody>
      </p:sp>
      <p:sp>
        <p:nvSpPr>
          <p:cNvPr id="4" name="Slide Number Placeholder 3"/>
          <p:cNvSpPr>
            <a:spLocks noGrp="1"/>
          </p:cNvSpPr>
          <p:nvPr>
            <p:ph type="sldNum" sz="quarter" idx="5"/>
          </p:nvPr>
        </p:nvSpPr>
        <p:spPr/>
        <p:txBody>
          <a:bodyPr/>
          <a:lstStyle/>
          <a:p>
            <a:fld id="{92D21567-5B62-4645-8657-F572BD1CB592}" type="slidenum">
              <a:rPr lang="en-GB" smtClean="0"/>
              <a:t>20</a:t>
            </a:fld>
            <a:endParaRPr lang="en-GB"/>
          </a:p>
        </p:txBody>
      </p:sp>
    </p:spTree>
    <p:extLst>
      <p:ext uri="{BB962C8B-B14F-4D97-AF65-F5344CB8AC3E}">
        <p14:creationId xmlns:p14="http://schemas.microsoft.com/office/powerpoint/2010/main" val="3738503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job profile, salary, grow by, pathways, </a:t>
            </a:r>
            <a:r>
              <a:rPr lang="en-GB"/>
              <a:t>and further </a:t>
            </a:r>
            <a:r>
              <a:rPr lang="en-GB" dirty="0"/>
              <a:t>down on pink background, skills</a:t>
            </a:r>
          </a:p>
        </p:txBody>
      </p:sp>
      <p:sp>
        <p:nvSpPr>
          <p:cNvPr id="4" name="Slide Number Placeholder 3"/>
          <p:cNvSpPr>
            <a:spLocks noGrp="1"/>
          </p:cNvSpPr>
          <p:nvPr>
            <p:ph type="sldNum" sz="quarter" idx="5"/>
          </p:nvPr>
        </p:nvSpPr>
        <p:spPr/>
        <p:txBody>
          <a:bodyPr/>
          <a:lstStyle/>
          <a:p>
            <a:fld id="{92D21567-5B62-4645-8657-F572BD1CB592}" type="slidenum">
              <a:rPr lang="en-GB" smtClean="0"/>
              <a:t>21</a:t>
            </a:fld>
            <a:endParaRPr lang="en-GB"/>
          </a:p>
        </p:txBody>
      </p:sp>
    </p:spTree>
    <p:extLst>
      <p:ext uri="{BB962C8B-B14F-4D97-AF65-F5344CB8AC3E}">
        <p14:creationId xmlns:p14="http://schemas.microsoft.com/office/powerpoint/2010/main" val="1028003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D21567-5B62-4645-8657-F572BD1CB592}" type="slidenum">
              <a:rPr lang="en-GB" smtClean="0"/>
              <a:t>22</a:t>
            </a:fld>
            <a:endParaRPr lang="en-GB"/>
          </a:p>
        </p:txBody>
      </p:sp>
    </p:spTree>
    <p:extLst>
      <p:ext uri="{BB962C8B-B14F-4D97-AF65-F5344CB8AC3E}">
        <p14:creationId xmlns:p14="http://schemas.microsoft.com/office/powerpoint/2010/main" val="1694890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1CE85-D1BB-9EB1-4BE7-1298FD4F2A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745FF3-65C9-5A0E-85E4-E6B289686F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3C0CD0-46A7-A626-11B5-64A025C1FCCC}"/>
              </a:ext>
            </a:extLst>
          </p:cNvPr>
          <p:cNvSpPr>
            <a:spLocks noGrp="1"/>
          </p:cNvSpPr>
          <p:nvPr>
            <p:ph type="body" idx="1"/>
          </p:nvPr>
        </p:nvSpPr>
        <p:spPr/>
        <p:txBody>
          <a:bodyPr/>
          <a:lstStyle/>
          <a:p>
            <a:r>
              <a:rPr lang="en-GB" dirty="0"/>
              <a:t>Three key things to be covered in this session </a:t>
            </a:r>
          </a:p>
        </p:txBody>
      </p:sp>
      <p:sp>
        <p:nvSpPr>
          <p:cNvPr id="4" name="Slide Number Placeholder 3">
            <a:extLst>
              <a:ext uri="{FF2B5EF4-FFF2-40B4-BE49-F238E27FC236}">
                <a16:creationId xmlns:a16="http://schemas.microsoft.com/office/drawing/2014/main" id="{4B4DF2C4-C01D-ED95-2459-3A2DB939245A}"/>
              </a:ext>
            </a:extLst>
          </p:cNvPr>
          <p:cNvSpPr>
            <a:spLocks noGrp="1"/>
          </p:cNvSpPr>
          <p:nvPr>
            <p:ph type="sldNum" sz="quarter" idx="5"/>
          </p:nvPr>
        </p:nvSpPr>
        <p:spPr/>
        <p:txBody>
          <a:bodyPr/>
          <a:lstStyle/>
          <a:p>
            <a:fld id="{92D21567-5B62-4645-8657-F572BD1CB592}" type="slidenum">
              <a:rPr lang="en-GB" smtClean="0"/>
              <a:t>23</a:t>
            </a:fld>
            <a:endParaRPr lang="en-GB"/>
          </a:p>
        </p:txBody>
      </p:sp>
    </p:spTree>
    <p:extLst>
      <p:ext uri="{BB962C8B-B14F-4D97-AF65-F5344CB8AC3E}">
        <p14:creationId xmlns:p14="http://schemas.microsoft.com/office/powerpoint/2010/main" val="15667255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212B5-EFB3-4406-A553-18655EC069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2C8691-0455-2615-CEAF-D499DE8E7C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DEF34E-D477-A4BD-1127-A7DBD54C594B}"/>
              </a:ext>
            </a:extLst>
          </p:cNvPr>
          <p:cNvSpPr>
            <a:spLocks noGrp="1"/>
          </p:cNvSpPr>
          <p:nvPr>
            <p:ph type="body" idx="1"/>
          </p:nvPr>
        </p:nvSpPr>
        <p:spPr/>
        <p:txBody>
          <a:bodyPr/>
          <a:lstStyle/>
          <a:p>
            <a:r>
              <a:rPr lang="en-GB" dirty="0"/>
              <a:t>Please send digital postcard to main link teacher and ask them to send to the students</a:t>
            </a:r>
          </a:p>
        </p:txBody>
      </p:sp>
      <p:sp>
        <p:nvSpPr>
          <p:cNvPr id="4" name="Slide Number Placeholder 3">
            <a:extLst>
              <a:ext uri="{FF2B5EF4-FFF2-40B4-BE49-F238E27FC236}">
                <a16:creationId xmlns:a16="http://schemas.microsoft.com/office/drawing/2014/main" id="{105FC896-F856-F116-47D9-5DADA501D540}"/>
              </a:ext>
            </a:extLst>
          </p:cNvPr>
          <p:cNvSpPr>
            <a:spLocks noGrp="1"/>
          </p:cNvSpPr>
          <p:nvPr>
            <p:ph type="sldNum" sz="quarter" idx="5"/>
          </p:nvPr>
        </p:nvSpPr>
        <p:spPr/>
        <p:txBody>
          <a:bodyPr/>
          <a:lstStyle/>
          <a:p>
            <a:fld id="{92D21567-5B62-4645-8657-F572BD1CB592}" type="slidenum">
              <a:rPr lang="en-GB" smtClean="0"/>
              <a:t>24</a:t>
            </a:fld>
            <a:endParaRPr lang="en-GB"/>
          </a:p>
        </p:txBody>
      </p:sp>
    </p:spTree>
    <p:extLst>
      <p:ext uri="{BB962C8B-B14F-4D97-AF65-F5344CB8AC3E}">
        <p14:creationId xmlns:p14="http://schemas.microsoft.com/office/powerpoint/2010/main" val="2050145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Three key things to be covered in this session </a:t>
            </a:r>
          </a:p>
        </p:txBody>
      </p:sp>
      <p:sp>
        <p:nvSpPr>
          <p:cNvPr id="4" name="Slide Number Placeholder 3"/>
          <p:cNvSpPr>
            <a:spLocks noGrp="1"/>
          </p:cNvSpPr>
          <p:nvPr>
            <p:ph type="sldNum" sz="quarter" idx="5"/>
          </p:nvPr>
        </p:nvSpPr>
        <p:spPr/>
        <p:txBody>
          <a:bodyPr/>
          <a:lstStyle/>
          <a:p>
            <a:fld id="{92D21567-5B62-4645-8657-F572BD1CB592}" type="slidenum">
              <a:rPr lang="en-GB" smtClean="0"/>
              <a:t>3</a:t>
            </a:fld>
            <a:endParaRPr lang="en-GB"/>
          </a:p>
        </p:txBody>
      </p:sp>
    </p:spTree>
    <p:extLst>
      <p:ext uri="{BB962C8B-B14F-4D97-AF65-F5344CB8AC3E}">
        <p14:creationId xmlns:p14="http://schemas.microsoft.com/office/powerpoint/2010/main" val="3287259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Just say ‘Have you thought about what you want to get from future life?’ they don’t have to say but just making point that we all have ambitions.</a:t>
            </a:r>
          </a:p>
        </p:txBody>
      </p:sp>
      <p:sp>
        <p:nvSpPr>
          <p:cNvPr id="4" name="Slide Number Placeholder 3"/>
          <p:cNvSpPr>
            <a:spLocks noGrp="1"/>
          </p:cNvSpPr>
          <p:nvPr>
            <p:ph type="sldNum" sz="quarter" idx="5"/>
          </p:nvPr>
        </p:nvSpPr>
        <p:spPr/>
        <p:txBody>
          <a:bodyPr/>
          <a:lstStyle/>
          <a:p>
            <a:fld id="{92D21567-5B62-4645-8657-F572BD1CB592}" type="slidenum">
              <a:rPr lang="en-GB" smtClean="0"/>
              <a:t>4</a:t>
            </a:fld>
            <a:endParaRPr lang="en-GB"/>
          </a:p>
        </p:txBody>
      </p:sp>
    </p:spTree>
    <p:extLst>
      <p:ext uri="{BB962C8B-B14F-4D97-AF65-F5344CB8AC3E}">
        <p14:creationId xmlns:p14="http://schemas.microsoft.com/office/powerpoint/2010/main" val="1499267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quote is a bit tongue in cheek as guess very unusual we love our jobs that much – so intended to be a bit of a joke – also attributed to Churchill but on Internet sometimes attributed to Ghandi, etc. Does make the point though that having a job we like is better than not!</a:t>
            </a:r>
          </a:p>
          <a:p>
            <a:r>
              <a:rPr lang="en-GB" dirty="0"/>
              <a:t>Explain that what we all need to be able to do the things we want is usually funds, and we get them from having a job. Loads of different types of jobs. But that is not the only thing we get from working. See if they can come up with some ideas like:</a:t>
            </a:r>
          </a:p>
          <a:p>
            <a:r>
              <a:rPr lang="en-GB" dirty="0"/>
              <a:t>Job satisfaction</a:t>
            </a:r>
          </a:p>
          <a:p>
            <a:r>
              <a:rPr lang="en-GB" dirty="0"/>
              <a:t>Meet new people</a:t>
            </a:r>
          </a:p>
          <a:p>
            <a:r>
              <a:rPr lang="en-GB" dirty="0"/>
              <a:t>Learn new things</a:t>
            </a:r>
          </a:p>
          <a:p>
            <a:r>
              <a:rPr lang="en-GB" dirty="0"/>
              <a:t>Gives us purpose</a:t>
            </a:r>
          </a:p>
          <a:p>
            <a:r>
              <a:rPr lang="en-GB" dirty="0"/>
              <a:t>Enjoy leisure time more as have contrast.</a:t>
            </a:r>
          </a:p>
          <a:p>
            <a:endParaRPr lang="en-GB" dirty="0"/>
          </a:p>
        </p:txBody>
      </p:sp>
      <p:sp>
        <p:nvSpPr>
          <p:cNvPr id="4" name="Slide Number Placeholder 3"/>
          <p:cNvSpPr>
            <a:spLocks noGrp="1"/>
          </p:cNvSpPr>
          <p:nvPr>
            <p:ph type="sldNum" sz="quarter" idx="5"/>
          </p:nvPr>
        </p:nvSpPr>
        <p:spPr/>
        <p:txBody>
          <a:bodyPr/>
          <a:lstStyle/>
          <a:p>
            <a:fld id="{92D21567-5B62-4645-8657-F572BD1CB592}" type="slidenum">
              <a:rPr lang="en-GB" smtClean="0"/>
              <a:t>5</a:t>
            </a:fld>
            <a:endParaRPr lang="en-GB"/>
          </a:p>
        </p:txBody>
      </p:sp>
    </p:spTree>
    <p:extLst>
      <p:ext uri="{BB962C8B-B14F-4D97-AF65-F5344CB8AC3E}">
        <p14:creationId xmlns:p14="http://schemas.microsoft.com/office/powerpoint/2010/main" val="72695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students to come up with </a:t>
            </a:r>
            <a:r>
              <a:rPr lang="en-GB" dirty="0" err="1"/>
              <a:t>differentworking</a:t>
            </a:r>
            <a:r>
              <a:rPr lang="en-GB" dirty="0"/>
              <a:t> contexts, maybe from the people they know, parents, etc.</a:t>
            </a:r>
          </a:p>
          <a:p>
            <a:r>
              <a:rPr lang="en-GB" dirty="0"/>
              <a:t>Office</a:t>
            </a:r>
          </a:p>
          <a:p>
            <a:r>
              <a:rPr lang="en-GB" dirty="0"/>
              <a:t>Home</a:t>
            </a:r>
          </a:p>
          <a:p>
            <a:r>
              <a:rPr lang="en-GB" dirty="0"/>
              <a:t>Workshop</a:t>
            </a:r>
          </a:p>
          <a:p>
            <a:r>
              <a:rPr lang="en-GB" dirty="0"/>
              <a:t>Outdoors</a:t>
            </a:r>
          </a:p>
          <a:p>
            <a:r>
              <a:rPr lang="en-GB" dirty="0"/>
              <a:t>Shop</a:t>
            </a:r>
          </a:p>
          <a:p>
            <a:r>
              <a:rPr lang="en-GB" dirty="0"/>
              <a:t>Digital nomad – working in a digital job in different locations</a:t>
            </a:r>
          </a:p>
          <a:p>
            <a:r>
              <a:rPr lang="en-GB" dirty="0"/>
              <a:t>Hospital</a:t>
            </a:r>
          </a:p>
          <a:p>
            <a:endParaRPr lang="en-GB" dirty="0"/>
          </a:p>
          <a:p>
            <a:r>
              <a:rPr lang="en-GB" dirty="0"/>
              <a:t>Make point about – full-time, part-time, shifts, etc.</a:t>
            </a:r>
          </a:p>
        </p:txBody>
      </p:sp>
      <p:sp>
        <p:nvSpPr>
          <p:cNvPr id="4" name="Slide Number Placeholder 3"/>
          <p:cNvSpPr>
            <a:spLocks noGrp="1"/>
          </p:cNvSpPr>
          <p:nvPr>
            <p:ph type="sldNum" sz="quarter" idx="5"/>
          </p:nvPr>
        </p:nvSpPr>
        <p:spPr/>
        <p:txBody>
          <a:bodyPr/>
          <a:lstStyle/>
          <a:p>
            <a:fld id="{92D21567-5B62-4645-8657-F572BD1CB592}" type="slidenum">
              <a:rPr lang="en-GB" smtClean="0"/>
              <a:t>6</a:t>
            </a:fld>
            <a:endParaRPr lang="en-GB"/>
          </a:p>
        </p:txBody>
      </p:sp>
    </p:spTree>
    <p:extLst>
      <p:ext uri="{BB962C8B-B14F-4D97-AF65-F5344CB8AC3E}">
        <p14:creationId xmlns:p14="http://schemas.microsoft.com/office/powerpoint/2010/main" val="795275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WEX first stage on career journey</a:t>
            </a:r>
          </a:p>
        </p:txBody>
      </p:sp>
      <p:sp>
        <p:nvSpPr>
          <p:cNvPr id="4" name="Slide Number Placeholder 3"/>
          <p:cNvSpPr>
            <a:spLocks noGrp="1"/>
          </p:cNvSpPr>
          <p:nvPr>
            <p:ph type="sldNum" sz="quarter" idx="5"/>
          </p:nvPr>
        </p:nvSpPr>
        <p:spPr/>
        <p:txBody>
          <a:bodyPr/>
          <a:lstStyle/>
          <a:p>
            <a:fld id="{92D21567-5B62-4645-8657-F572BD1CB592}" type="slidenum">
              <a:rPr lang="en-GB" smtClean="0"/>
              <a:t>7</a:t>
            </a:fld>
            <a:endParaRPr lang="en-GB"/>
          </a:p>
        </p:txBody>
      </p:sp>
    </p:spTree>
    <p:extLst>
      <p:ext uri="{BB962C8B-B14F-4D97-AF65-F5344CB8AC3E}">
        <p14:creationId xmlns:p14="http://schemas.microsoft.com/office/powerpoint/2010/main" val="1985492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Will be diving into more detail about WEX in session 2 but in summary WEX can help you with future choices about qualifications as well as jobs.</a:t>
            </a:r>
          </a:p>
        </p:txBody>
      </p:sp>
      <p:sp>
        <p:nvSpPr>
          <p:cNvPr id="4" name="Slide Number Placeholder 3"/>
          <p:cNvSpPr>
            <a:spLocks noGrp="1"/>
          </p:cNvSpPr>
          <p:nvPr>
            <p:ph type="sldNum" sz="quarter" idx="5"/>
          </p:nvPr>
        </p:nvSpPr>
        <p:spPr/>
        <p:txBody>
          <a:bodyPr/>
          <a:lstStyle/>
          <a:p>
            <a:fld id="{92D21567-5B62-4645-8657-F572BD1CB592}" type="slidenum">
              <a:rPr lang="en-GB" smtClean="0"/>
              <a:t>8</a:t>
            </a:fld>
            <a:endParaRPr lang="en-GB"/>
          </a:p>
        </p:txBody>
      </p:sp>
    </p:spTree>
    <p:extLst>
      <p:ext uri="{BB962C8B-B14F-4D97-AF65-F5344CB8AC3E}">
        <p14:creationId xmlns:p14="http://schemas.microsoft.com/office/powerpoint/2010/main" val="2753195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They should only set up new account of they do not have one already, otherwise they should ‘sign in’. They can do ‘forgotten password’ from the sign in screen. They must use the same email they used to register and go to that email address to pick up the new password link.</a:t>
            </a:r>
          </a:p>
        </p:txBody>
      </p:sp>
      <p:sp>
        <p:nvSpPr>
          <p:cNvPr id="4" name="Slide Number Placeholder 3"/>
          <p:cNvSpPr>
            <a:spLocks noGrp="1"/>
          </p:cNvSpPr>
          <p:nvPr>
            <p:ph type="sldNum" sz="quarter" idx="5"/>
          </p:nvPr>
        </p:nvSpPr>
        <p:spPr/>
        <p:txBody>
          <a:bodyPr/>
          <a:lstStyle/>
          <a:p>
            <a:fld id="{92D21567-5B62-4645-8657-F572BD1CB592}" type="slidenum">
              <a:rPr lang="en-GB" smtClean="0"/>
              <a:t>9</a:t>
            </a:fld>
            <a:endParaRPr lang="en-GB"/>
          </a:p>
        </p:txBody>
      </p:sp>
    </p:spTree>
    <p:extLst>
      <p:ext uri="{BB962C8B-B14F-4D97-AF65-F5344CB8AC3E}">
        <p14:creationId xmlns:p14="http://schemas.microsoft.com/office/powerpoint/2010/main" val="3182821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DA282-B394-F7FD-EED1-1D9DA1663E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B800A1B-DB30-CE24-269D-A57E9EE7FF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7E8572-F01B-0BCC-100B-19EFF73A98C5}"/>
              </a:ext>
            </a:extLst>
          </p:cNvPr>
          <p:cNvSpPr>
            <a:spLocks noGrp="1"/>
          </p:cNvSpPr>
          <p:nvPr>
            <p:ph type="dt" sz="half" idx="10"/>
          </p:nvPr>
        </p:nvSpPr>
        <p:spPr/>
        <p:txBody>
          <a:bodyPr/>
          <a:lstStyle/>
          <a:p>
            <a:fld id="{E687E92F-0674-4674-8C34-5EE43FAF96D4}" type="datetimeFigureOut">
              <a:rPr lang="en-GB" smtClean="0"/>
              <a:t>13/04/2026</a:t>
            </a:fld>
            <a:endParaRPr lang="en-GB"/>
          </a:p>
        </p:txBody>
      </p:sp>
      <p:sp>
        <p:nvSpPr>
          <p:cNvPr id="5" name="Footer Placeholder 4">
            <a:extLst>
              <a:ext uri="{FF2B5EF4-FFF2-40B4-BE49-F238E27FC236}">
                <a16:creationId xmlns:a16="http://schemas.microsoft.com/office/drawing/2014/main" id="{58D30990-5465-36CE-8E74-0959977808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DAA2E3-B3C7-F4D0-501D-6AC89E154076}"/>
              </a:ext>
            </a:extLst>
          </p:cNvPr>
          <p:cNvSpPr>
            <a:spLocks noGrp="1"/>
          </p:cNvSpPr>
          <p:nvPr>
            <p:ph type="sldNum" sz="quarter" idx="12"/>
          </p:nvPr>
        </p:nvSpPr>
        <p:spPr/>
        <p:txBody>
          <a:bodyPr/>
          <a:lstStyle/>
          <a:p>
            <a:fld id="{B94DD78C-50B0-45AF-BB04-D5B2765D6205}" type="slidenum">
              <a:rPr lang="en-GB" smtClean="0"/>
              <a:t>‹#›</a:t>
            </a:fld>
            <a:endParaRPr lang="en-GB"/>
          </a:p>
        </p:txBody>
      </p:sp>
    </p:spTree>
    <p:extLst>
      <p:ext uri="{BB962C8B-B14F-4D97-AF65-F5344CB8AC3E}">
        <p14:creationId xmlns:p14="http://schemas.microsoft.com/office/powerpoint/2010/main" val="2145968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0C12C-7445-1C83-CFAA-B80EC8102F1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9B5DA22-C3FF-219A-8211-23BF50631D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E0B977-4CAD-7EB7-1184-BF68D09CE96E}"/>
              </a:ext>
            </a:extLst>
          </p:cNvPr>
          <p:cNvSpPr>
            <a:spLocks noGrp="1"/>
          </p:cNvSpPr>
          <p:nvPr>
            <p:ph type="dt" sz="half" idx="10"/>
          </p:nvPr>
        </p:nvSpPr>
        <p:spPr/>
        <p:txBody>
          <a:bodyPr/>
          <a:lstStyle/>
          <a:p>
            <a:fld id="{E687E92F-0674-4674-8C34-5EE43FAF96D4}" type="datetimeFigureOut">
              <a:rPr lang="en-GB" smtClean="0"/>
              <a:t>13/04/2026</a:t>
            </a:fld>
            <a:endParaRPr lang="en-GB"/>
          </a:p>
        </p:txBody>
      </p:sp>
      <p:sp>
        <p:nvSpPr>
          <p:cNvPr id="5" name="Footer Placeholder 4">
            <a:extLst>
              <a:ext uri="{FF2B5EF4-FFF2-40B4-BE49-F238E27FC236}">
                <a16:creationId xmlns:a16="http://schemas.microsoft.com/office/drawing/2014/main" id="{954D47ED-4FC6-9126-A755-7FB18B130C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8BDFB4-CCB2-B266-902A-A6CB2E74BE41}"/>
              </a:ext>
            </a:extLst>
          </p:cNvPr>
          <p:cNvSpPr>
            <a:spLocks noGrp="1"/>
          </p:cNvSpPr>
          <p:nvPr>
            <p:ph type="sldNum" sz="quarter" idx="12"/>
          </p:nvPr>
        </p:nvSpPr>
        <p:spPr/>
        <p:txBody>
          <a:bodyPr/>
          <a:lstStyle/>
          <a:p>
            <a:fld id="{B94DD78C-50B0-45AF-BB04-D5B2765D6205}" type="slidenum">
              <a:rPr lang="en-GB" smtClean="0"/>
              <a:t>‹#›</a:t>
            </a:fld>
            <a:endParaRPr lang="en-GB"/>
          </a:p>
        </p:txBody>
      </p:sp>
    </p:spTree>
    <p:extLst>
      <p:ext uri="{BB962C8B-B14F-4D97-AF65-F5344CB8AC3E}">
        <p14:creationId xmlns:p14="http://schemas.microsoft.com/office/powerpoint/2010/main" val="1128924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6364EF-8108-C9D6-9364-EE679091DB8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D9DCCE8-6C4E-0CF6-696D-23C2077327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6A8148-FC94-6BA5-3D0B-1A99780A9556}"/>
              </a:ext>
            </a:extLst>
          </p:cNvPr>
          <p:cNvSpPr>
            <a:spLocks noGrp="1"/>
          </p:cNvSpPr>
          <p:nvPr>
            <p:ph type="dt" sz="half" idx="10"/>
          </p:nvPr>
        </p:nvSpPr>
        <p:spPr/>
        <p:txBody>
          <a:bodyPr/>
          <a:lstStyle/>
          <a:p>
            <a:fld id="{E687E92F-0674-4674-8C34-5EE43FAF96D4}" type="datetimeFigureOut">
              <a:rPr lang="en-GB" smtClean="0"/>
              <a:t>13/04/2026</a:t>
            </a:fld>
            <a:endParaRPr lang="en-GB"/>
          </a:p>
        </p:txBody>
      </p:sp>
      <p:sp>
        <p:nvSpPr>
          <p:cNvPr id="5" name="Footer Placeholder 4">
            <a:extLst>
              <a:ext uri="{FF2B5EF4-FFF2-40B4-BE49-F238E27FC236}">
                <a16:creationId xmlns:a16="http://schemas.microsoft.com/office/drawing/2014/main" id="{F9442800-59EE-8A00-E4F9-352834DABD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E3DFD2-AA8F-5382-BC6B-FE0A8D1C9028}"/>
              </a:ext>
            </a:extLst>
          </p:cNvPr>
          <p:cNvSpPr>
            <a:spLocks noGrp="1"/>
          </p:cNvSpPr>
          <p:nvPr>
            <p:ph type="sldNum" sz="quarter" idx="12"/>
          </p:nvPr>
        </p:nvSpPr>
        <p:spPr/>
        <p:txBody>
          <a:bodyPr/>
          <a:lstStyle/>
          <a:p>
            <a:fld id="{B94DD78C-50B0-45AF-BB04-D5B2765D6205}" type="slidenum">
              <a:rPr lang="en-GB" smtClean="0"/>
              <a:t>‹#›</a:t>
            </a:fld>
            <a:endParaRPr lang="en-GB"/>
          </a:p>
        </p:txBody>
      </p:sp>
    </p:spTree>
    <p:extLst>
      <p:ext uri="{BB962C8B-B14F-4D97-AF65-F5344CB8AC3E}">
        <p14:creationId xmlns:p14="http://schemas.microsoft.com/office/powerpoint/2010/main" val="670668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BC25A-75BD-2B87-8106-9E66B4FFC8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46C5A61-50A3-DBA0-942F-5F9F4A0E7E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B586D22-5517-0D1C-AF17-BF3A2A46F015}"/>
              </a:ext>
            </a:extLst>
          </p:cNvPr>
          <p:cNvSpPr>
            <a:spLocks noGrp="1"/>
          </p:cNvSpPr>
          <p:nvPr>
            <p:ph type="dt" sz="half" idx="10"/>
          </p:nvPr>
        </p:nvSpPr>
        <p:spPr/>
        <p:txBody>
          <a:bodyPr/>
          <a:lstStyle/>
          <a:p>
            <a:fld id="{E687E92F-0674-4674-8C34-5EE43FAF96D4}" type="datetimeFigureOut">
              <a:rPr lang="en-GB" smtClean="0"/>
              <a:t>13/04/2026</a:t>
            </a:fld>
            <a:endParaRPr lang="en-GB"/>
          </a:p>
        </p:txBody>
      </p:sp>
      <p:sp>
        <p:nvSpPr>
          <p:cNvPr id="5" name="Footer Placeholder 4">
            <a:extLst>
              <a:ext uri="{FF2B5EF4-FFF2-40B4-BE49-F238E27FC236}">
                <a16:creationId xmlns:a16="http://schemas.microsoft.com/office/drawing/2014/main" id="{A9BB4A65-30F6-39C5-FACC-E7906AC808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5B3329-D670-D4A9-5B53-676CD86F396E}"/>
              </a:ext>
            </a:extLst>
          </p:cNvPr>
          <p:cNvSpPr>
            <a:spLocks noGrp="1"/>
          </p:cNvSpPr>
          <p:nvPr>
            <p:ph type="sldNum" sz="quarter" idx="12"/>
          </p:nvPr>
        </p:nvSpPr>
        <p:spPr/>
        <p:txBody>
          <a:bodyPr/>
          <a:lstStyle/>
          <a:p>
            <a:fld id="{B94DD78C-50B0-45AF-BB04-D5B2765D6205}" type="slidenum">
              <a:rPr lang="en-GB" smtClean="0"/>
              <a:t>‹#›</a:t>
            </a:fld>
            <a:endParaRPr lang="en-GB"/>
          </a:p>
        </p:txBody>
      </p:sp>
    </p:spTree>
    <p:extLst>
      <p:ext uri="{BB962C8B-B14F-4D97-AF65-F5344CB8AC3E}">
        <p14:creationId xmlns:p14="http://schemas.microsoft.com/office/powerpoint/2010/main" val="761872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6B49C-0A6C-7E10-C674-67EC1AA47B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9EA4450-DE69-0C83-A763-CD12118333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71BC41-6963-1261-CE52-95A74ECF75B9}"/>
              </a:ext>
            </a:extLst>
          </p:cNvPr>
          <p:cNvSpPr>
            <a:spLocks noGrp="1"/>
          </p:cNvSpPr>
          <p:nvPr>
            <p:ph type="dt" sz="half" idx="10"/>
          </p:nvPr>
        </p:nvSpPr>
        <p:spPr/>
        <p:txBody>
          <a:bodyPr/>
          <a:lstStyle/>
          <a:p>
            <a:fld id="{E687E92F-0674-4674-8C34-5EE43FAF96D4}" type="datetimeFigureOut">
              <a:rPr lang="en-GB" smtClean="0"/>
              <a:t>13/04/2026</a:t>
            </a:fld>
            <a:endParaRPr lang="en-GB"/>
          </a:p>
        </p:txBody>
      </p:sp>
      <p:sp>
        <p:nvSpPr>
          <p:cNvPr id="5" name="Footer Placeholder 4">
            <a:extLst>
              <a:ext uri="{FF2B5EF4-FFF2-40B4-BE49-F238E27FC236}">
                <a16:creationId xmlns:a16="http://schemas.microsoft.com/office/drawing/2014/main" id="{C92BA369-6CC6-4BA6-9C0B-8558955080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6C46FA-5BD0-EE81-0E43-1BA430C83EB5}"/>
              </a:ext>
            </a:extLst>
          </p:cNvPr>
          <p:cNvSpPr>
            <a:spLocks noGrp="1"/>
          </p:cNvSpPr>
          <p:nvPr>
            <p:ph type="sldNum" sz="quarter" idx="12"/>
          </p:nvPr>
        </p:nvSpPr>
        <p:spPr/>
        <p:txBody>
          <a:bodyPr/>
          <a:lstStyle/>
          <a:p>
            <a:fld id="{B94DD78C-50B0-45AF-BB04-D5B2765D6205}" type="slidenum">
              <a:rPr lang="en-GB" smtClean="0"/>
              <a:t>‹#›</a:t>
            </a:fld>
            <a:endParaRPr lang="en-GB"/>
          </a:p>
        </p:txBody>
      </p:sp>
    </p:spTree>
    <p:extLst>
      <p:ext uri="{BB962C8B-B14F-4D97-AF65-F5344CB8AC3E}">
        <p14:creationId xmlns:p14="http://schemas.microsoft.com/office/powerpoint/2010/main" val="2184453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F5C9B-EACF-33EB-2E3B-CEB032D887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A140444-FC31-4DB0-E628-6AF52DE65C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91DCC6C-970C-993E-5A35-A5192CD484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8FC935F-B973-8D30-E54B-45850865EDD8}"/>
              </a:ext>
            </a:extLst>
          </p:cNvPr>
          <p:cNvSpPr>
            <a:spLocks noGrp="1"/>
          </p:cNvSpPr>
          <p:nvPr>
            <p:ph type="dt" sz="half" idx="10"/>
          </p:nvPr>
        </p:nvSpPr>
        <p:spPr/>
        <p:txBody>
          <a:bodyPr/>
          <a:lstStyle/>
          <a:p>
            <a:fld id="{E687E92F-0674-4674-8C34-5EE43FAF96D4}" type="datetimeFigureOut">
              <a:rPr lang="en-GB" smtClean="0"/>
              <a:t>13/04/2026</a:t>
            </a:fld>
            <a:endParaRPr lang="en-GB"/>
          </a:p>
        </p:txBody>
      </p:sp>
      <p:sp>
        <p:nvSpPr>
          <p:cNvPr id="6" name="Footer Placeholder 5">
            <a:extLst>
              <a:ext uri="{FF2B5EF4-FFF2-40B4-BE49-F238E27FC236}">
                <a16:creationId xmlns:a16="http://schemas.microsoft.com/office/drawing/2014/main" id="{7738B408-CAED-641D-342D-3D63F84547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3F52F6-9884-53BE-2B4E-5FB69E3AFDF7}"/>
              </a:ext>
            </a:extLst>
          </p:cNvPr>
          <p:cNvSpPr>
            <a:spLocks noGrp="1"/>
          </p:cNvSpPr>
          <p:nvPr>
            <p:ph type="sldNum" sz="quarter" idx="12"/>
          </p:nvPr>
        </p:nvSpPr>
        <p:spPr/>
        <p:txBody>
          <a:bodyPr/>
          <a:lstStyle/>
          <a:p>
            <a:fld id="{B94DD78C-50B0-45AF-BB04-D5B2765D6205}" type="slidenum">
              <a:rPr lang="en-GB" smtClean="0"/>
              <a:t>‹#›</a:t>
            </a:fld>
            <a:endParaRPr lang="en-GB"/>
          </a:p>
        </p:txBody>
      </p:sp>
    </p:spTree>
    <p:extLst>
      <p:ext uri="{BB962C8B-B14F-4D97-AF65-F5344CB8AC3E}">
        <p14:creationId xmlns:p14="http://schemas.microsoft.com/office/powerpoint/2010/main" val="75133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16B47-45FC-68A8-2717-ED84A27E272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6E6B09E-72BC-FD49-D5A7-90B912F5FE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FFDDEE-D63B-50BF-0CDB-6DBFA86C7D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F28579B-AD2A-F643-098D-C66068EE7E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91115C-46C1-DFE1-9FFE-8F596950EA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AB53ED9-21BF-B26E-FA48-C94DCF3539F1}"/>
              </a:ext>
            </a:extLst>
          </p:cNvPr>
          <p:cNvSpPr>
            <a:spLocks noGrp="1"/>
          </p:cNvSpPr>
          <p:nvPr>
            <p:ph type="dt" sz="half" idx="10"/>
          </p:nvPr>
        </p:nvSpPr>
        <p:spPr/>
        <p:txBody>
          <a:bodyPr/>
          <a:lstStyle/>
          <a:p>
            <a:fld id="{E687E92F-0674-4674-8C34-5EE43FAF96D4}" type="datetimeFigureOut">
              <a:rPr lang="en-GB" smtClean="0"/>
              <a:t>13/04/2026</a:t>
            </a:fld>
            <a:endParaRPr lang="en-GB"/>
          </a:p>
        </p:txBody>
      </p:sp>
      <p:sp>
        <p:nvSpPr>
          <p:cNvPr id="8" name="Footer Placeholder 7">
            <a:extLst>
              <a:ext uri="{FF2B5EF4-FFF2-40B4-BE49-F238E27FC236}">
                <a16:creationId xmlns:a16="http://schemas.microsoft.com/office/drawing/2014/main" id="{CA3793B1-C8C8-8907-3D3A-ED0355C683E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EE9C70E-E814-B8FA-5355-6529C575DA77}"/>
              </a:ext>
            </a:extLst>
          </p:cNvPr>
          <p:cNvSpPr>
            <a:spLocks noGrp="1"/>
          </p:cNvSpPr>
          <p:nvPr>
            <p:ph type="sldNum" sz="quarter" idx="12"/>
          </p:nvPr>
        </p:nvSpPr>
        <p:spPr/>
        <p:txBody>
          <a:bodyPr/>
          <a:lstStyle/>
          <a:p>
            <a:fld id="{B94DD78C-50B0-45AF-BB04-D5B2765D6205}" type="slidenum">
              <a:rPr lang="en-GB" smtClean="0"/>
              <a:t>‹#›</a:t>
            </a:fld>
            <a:endParaRPr lang="en-GB"/>
          </a:p>
        </p:txBody>
      </p:sp>
    </p:spTree>
    <p:extLst>
      <p:ext uri="{BB962C8B-B14F-4D97-AF65-F5344CB8AC3E}">
        <p14:creationId xmlns:p14="http://schemas.microsoft.com/office/powerpoint/2010/main" val="2280039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03E5B-8B66-8FD2-2721-B9EE3BAE8CE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35FFE03-8BCE-7D0D-EF24-96B0ADD84C83}"/>
              </a:ext>
            </a:extLst>
          </p:cNvPr>
          <p:cNvSpPr>
            <a:spLocks noGrp="1"/>
          </p:cNvSpPr>
          <p:nvPr>
            <p:ph type="dt" sz="half" idx="10"/>
          </p:nvPr>
        </p:nvSpPr>
        <p:spPr/>
        <p:txBody>
          <a:bodyPr/>
          <a:lstStyle/>
          <a:p>
            <a:fld id="{E687E92F-0674-4674-8C34-5EE43FAF96D4}" type="datetimeFigureOut">
              <a:rPr lang="en-GB" smtClean="0"/>
              <a:t>13/04/2026</a:t>
            </a:fld>
            <a:endParaRPr lang="en-GB"/>
          </a:p>
        </p:txBody>
      </p:sp>
      <p:sp>
        <p:nvSpPr>
          <p:cNvPr id="4" name="Footer Placeholder 3">
            <a:extLst>
              <a:ext uri="{FF2B5EF4-FFF2-40B4-BE49-F238E27FC236}">
                <a16:creationId xmlns:a16="http://schemas.microsoft.com/office/drawing/2014/main" id="{A7FA8928-4700-DC73-5456-BB7A94F5B35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E691F06-BD04-8D83-C258-49030E671451}"/>
              </a:ext>
            </a:extLst>
          </p:cNvPr>
          <p:cNvSpPr>
            <a:spLocks noGrp="1"/>
          </p:cNvSpPr>
          <p:nvPr>
            <p:ph type="sldNum" sz="quarter" idx="12"/>
          </p:nvPr>
        </p:nvSpPr>
        <p:spPr/>
        <p:txBody>
          <a:bodyPr/>
          <a:lstStyle/>
          <a:p>
            <a:fld id="{B94DD78C-50B0-45AF-BB04-D5B2765D6205}" type="slidenum">
              <a:rPr lang="en-GB" smtClean="0"/>
              <a:t>‹#›</a:t>
            </a:fld>
            <a:endParaRPr lang="en-GB"/>
          </a:p>
        </p:txBody>
      </p:sp>
    </p:spTree>
    <p:extLst>
      <p:ext uri="{BB962C8B-B14F-4D97-AF65-F5344CB8AC3E}">
        <p14:creationId xmlns:p14="http://schemas.microsoft.com/office/powerpoint/2010/main" val="4014517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E73D76-56A8-1909-17C3-29ECC15227C6}"/>
              </a:ext>
            </a:extLst>
          </p:cNvPr>
          <p:cNvSpPr>
            <a:spLocks noGrp="1"/>
          </p:cNvSpPr>
          <p:nvPr>
            <p:ph type="dt" sz="half" idx="10"/>
          </p:nvPr>
        </p:nvSpPr>
        <p:spPr/>
        <p:txBody>
          <a:bodyPr/>
          <a:lstStyle/>
          <a:p>
            <a:fld id="{E687E92F-0674-4674-8C34-5EE43FAF96D4}" type="datetimeFigureOut">
              <a:rPr lang="en-GB" smtClean="0"/>
              <a:t>13/04/2026</a:t>
            </a:fld>
            <a:endParaRPr lang="en-GB"/>
          </a:p>
        </p:txBody>
      </p:sp>
      <p:sp>
        <p:nvSpPr>
          <p:cNvPr id="3" name="Footer Placeholder 2">
            <a:extLst>
              <a:ext uri="{FF2B5EF4-FFF2-40B4-BE49-F238E27FC236}">
                <a16:creationId xmlns:a16="http://schemas.microsoft.com/office/drawing/2014/main" id="{BBE13BE7-8BD7-62C1-FE85-FD411EE0C4A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17E96-2E17-BDAD-A878-23F920DFEB83}"/>
              </a:ext>
            </a:extLst>
          </p:cNvPr>
          <p:cNvSpPr>
            <a:spLocks noGrp="1"/>
          </p:cNvSpPr>
          <p:nvPr>
            <p:ph type="sldNum" sz="quarter" idx="12"/>
          </p:nvPr>
        </p:nvSpPr>
        <p:spPr/>
        <p:txBody>
          <a:bodyPr/>
          <a:lstStyle/>
          <a:p>
            <a:fld id="{B94DD78C-50B0-45AF-BB04-D5B2765D6205}" type="slidenum">
              <a:rPr lang="en-GB" smtClean="0"/>
              <a:t>‹#›</a:t>
            </a:fld>
            <a:endParaRPr lang="en-GB"/>
          </a:p>
        </p:txBody>
      </p:sp>
    </p:spTree>
    <p:extLst>
      <p:ext uri="{BB962C8B-B14F-4D97-AF65-F5344CB8AC3E}">
        <p14:creationId xmlns:p14="http://schemas.microsoft.com/office/powerpoint/2010/main" val="1684447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172E5-0021-2595-2403-8F492D9B2E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FC0C192-8703-2119-DE6A-C1F0C0EC97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F397376-6A1A-72ED-F5F1-FB2C5A1E91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A75F9C-92D2-55E8-21D8-FFB028E05021}"/>
              </a:ext>
            </a:extLst>
          </p:cNvPr>
          <p:cNvSpPr>
            <a:spLocks noGrp="1"/>
          </p:cNvSpPr>
          <p:nvPr>
            <p:ph type="dt" sz="half" idx="10"/>
          </p:nvPr>
        </p:nvSpPr>
        <p:spPr/>
        <p:txBody>
          <a:bodyPr/>
          <a:lstStyle/>
          <a:p>
            <a:fld id="{E687E92F-0674-4674-8C34-5EE43FAF96D4}" type="datetimeFigureOut">
              <a:rPr lang="en-GB" smtClean="0"/>
              <a:t>13/04/2026</a:t>
            </a:fld>
            <a:endParaRPr lang="en-GB"/>
          </a:p>
        </p:txBody>
      </p:sp>
      <p:sp>
        <p:nvSpPr>
          <p:cNvPr id="6" name="Footer Placeholder 5">
            <a:extLst>
              <a:ext uri="{FF2B5EF4-FFF2-40B4-BE49-F238E27FC236}">
                <a16:creationId xmlns:a16="http://schemas.microsoft.com/office/drawing/2014/main" id="{916E0CE8-05D5-C82C-8448-7FC920FD0FF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9C20C6-DEE4-A414-B56C-DAB49D7AE59A}"/>
              </a:ext>
            </a:extLst>
          </p:cNvPr>
          <p:cNvSpPr>
            <a:spLocks noGrp="1"/>
          </p:cNvSpPr>
          <p:nvPr>
            <p:ph type="sldNum" sz="quarter" idx="12"/>
          </p:nvPr>
        </p:nvSpPr>
        <p:spPr/>
        <p:txBody>
          <a:bodyPr/>
          <a:lstStyle/>
          <a:p>
            <a:fld id="{B94DD78C-50B0-45AF-BB04-D5B2765D6205}" type="slidenum">
              <a:rPr lang="en-GB" smtClean="0"/>
              <a:t>‹#›</a:t>
            </a:fld>
            <a:endParaRPr lang="en-GB"/>
          </a:p>
        </p:txBody>
      </p:sp>
    </p:spTree>
    <p:extLst>
      <p:ext uri="{BB962C8B-B14F-4D97-AF65-F5344CB8AC3E}">
        <p14:creationId xmlns:p14="http://schemas.microsoft.com/office/powerpoint/2010/main" val="717449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40D58-B49C-69D2-AC86-C4E5A53758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0E44CBA-BFE8-18C1-55E0-3A5F239145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4921DAF-AA2E-C2AA-BBF7-0957D7C48C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7E1472-2204-E164-D604-93CE2CCFCC30}"/>
              </a:ext>
            </a:extLst>
          </p:cNvPr>
          <p:cNvSpPr>
            <a:spLocks noGrp="1"/>
          </p:cNvSpPr>
          <p:nvPr>
            <p:ph type="dt" sz="half" idx="10"/>
          </p:nvPr>
        </p:nvSpPr>
        <p:spPr/>
        <p:txBody>
          <a:bodyPr/>
          <a:lstStyle/>
          <a:p>
            <a:fld id="{E687E92F-0674-4674-8C34-5EE43FAF96D4}" type="datetimeFigureOut">
              <a:rPr lang="en-GB" smtClean="0"/>
              <a:t>13/04/2026</a:t>
            </a:fld>
            <a:endParaRPr lang="en-GB"/>
          </a:p>
        </p:txBody>
      </p:sp>
      <p:sp>
        <p:nvSpPr>
          <p:cNvPr id="6" name="Footer Placeholder 5">
            <a:extLst>
              <a:ext uri="{FF2B5EF4-FFF2-40B4-BE49-F238E27FC236}">
                <a16:creationId xmlns:a16="http://schemas.microsoft.com/office/drawing/2014/main" id="{F33923CA-67BD-9230-646B-018E5358BF1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6F56D24-CE11-08F6-AF9B-DCCF3FF31ECD}"/>
              </a:ext>
            </a:extLst>
          </p:cNvPr>
          <p:cNvSpPr>
            <a:spLocks noGrp="1"/>
          </p:cNvSpPr>
          <p:nvPr>
            <p:ph type="sldNum" sz="quarter" idx="12"/>
          </p:nvPr>
        </p:nvSpPr>
        <p:spPr/>
        <p:txBody>
          <a:bodyPr/>
          <a:lstStyle/>
          <a:p>
            <a:fld id="{B94DD78C-50B0-45AF-BB04-D5B2765D6205}" type="slidenum">
              <a:rPr lang="en-GB" smtClean="0"/>
              <a:t>‹#›</a:t>
            </a:fld>
            <a:endParaRPr lang="en-GB"/>
          </a:p>
        </p:txBody>
      </p:sp>
    </p:spTree>
    <p:extLst>
      <p:ext uri="{BB962C8B-B14F-4D97-AF65-F5344CB8AC3E}">
        <p14:creationId xmlns:p14="http://schemas.microsoft.com/office/powerpoint/2010/main" val="4062832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91024C-57A1-E902-E499-9954EF5729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92C35FA-45FE-DE94-A89E-FA44FECF7E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6939E8-94BA-3F49-6FCE-A414F63821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87E92F-0674-4674-8C34-5EE43FAF96D4}" type="datetimeFigureOut">
              <a:rPr lang="en-GB" smtClean="0"/>
              <a:t>13/04/2026</a:t>
            </a:fld>
            <a:endParaRPr lang="en-GB"/>
          </a:p>
        </p:txBody>
      </p:sp>
      <p:sp>
        <p:nvSpPr>
          <p:cNvPr id="5" name="Footer Placeholder 4">
            <a:extLst>
              <a:ext uri="{FF2B5EF4-FFF2-40B4-BE49-F238E27FC236}">
                <a16:creationId xmlns:a16="http://schemas.microsoft.com/office/drawing/2014/main" id="{0B16778A-83E4-5BCB-E579-57284A6972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19C3457-FE3E-D3F8-CE79-1A166F3773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DD78C-50B0-45AF-BB04-D5B2765D6205}" type="slidenum">
              <a:rPr lang="en-GB" smtClean="0"/>
              <a:t>‹#›</a:t>
            </a:fld>
            <a:endParaRPr lang="en-GB"/>
          </a:p>
        </p:txBody>
      </p:sp>
    </p:spTree>
    <p:extLst>
      <p:ext uri="{BB962C8B-B14F-4D97-AF65-F5344CB8AC3E}">
        <p14:creationId xmlns:p14="http://schemas.microsoft.com/office/powerpoint/2010/main" val="1758627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png"/><Relationship Id="rId7" Type="http://schemas.openxmlformats.org/officeDocument/2006/relationships/image" Target="../media/image19.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8.png"/><Relationship Id="rId4" Type="http://schemas.openxmlformats.org/officeDocument/2006/relationships/image" Target="../media/image41.png"/><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3.png"/><Relationship Id="rId4" Type="http://schemas.openxmlformats.org/officeDocument/2006/relationships/image" Target="../media/image43.png"/><Relationship Id="rId9" Type="http://schemas.openxmlformats.org/officeDocument/2006/relationships/image" Target="../media/image19.svg"/></Relationships>
</file>

<file path=ppt/slides/_rels/slide1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1.png"/><Relationship Id="rId4" Type="http://schemas.openxmlformats.org/officeDocument/2006/relationships/image" Target="../media/image46.png"/><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9.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4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png"/><Relationship Id="rId7" Type="http://schemas.openxmlformats.org/officeDocument/2006/relationships/image" Target="../media/image19.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3.png"/><Relationship Id="rId5" Type="http://schemas.openxmlformats.org/officeDocument/2006/relationships/image" Target="../media/image16.png"/><Relationship Id="rId10" Type="http://schemas.openxmlformats.org/officeDocument/2006/relationships/image" Target="../media/image38.png"/><Relationship Id="rId4" Type="http://schemas.openxmlformats.org/officeDocument/2006/relationships/image" Target="../media/image48.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png"/><Relationship Id="rId7" Type="http://schemas.openxmlformats.org/officeDocument/2006/relationships/image" Target="../media/image19.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38.png"/><Relationship Id="rId4" Type="http://schemas.openxmlformats.org/officeDocument/2006/relationships/image" Target="../media/image45.png"/><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9.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png"/><Relationship Id="rId7" Type="http://schemas.openxmlformats.org/officeDocument/2006/relationships/image" Target="../media/image60.png"/><Relationship Id="rId12"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19.svg"/><Relationship Id="rId5" Type="http://schemas.openxmlformats.org/officeDocument/2006/relationships/image" Target="../media/image58.png"/><Relationship Id="rId10" Type="http://schemas.openxmlformats.org/officeDocument/2006/relationships/image" Target="../media/image18.png"/><Relationship Id="rId4" Type="http://schemas.openxmlformats.org/officeDocument/2006/relationships/image" Target="../media/image57.png"/><Relationship Id="rId9" Type="http://schemas.openxmlformats.org/officeDocument/2006/relationships/image" Target="../media/image62.png"/></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1.png"/><Relationship Id="rId7"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65.png"/><Relationship Id="rId5" Type="http://schemas.openxmlformats.org/officeDocument/2006/relationships/image" Target="../media/image18.png"/><Relationship Id="rId10" Type="http://schemas.openxmlformats.org/officeDocument/2006/relationships/image" Target="../media/image49.png"/><Relationship Id="rId4" Type="http://schemas.openxmlformats.org/officeDocument/2006/relationships/image" Target="../media/image1.png"/><Relationship Id="rId9"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38.png"/><Relationship Id="rId10" Type="http://schemas.openxmlformats.org/officeDocument/2006/relationships/image" Target="../media/image3.png"/><Relationship Id="rId4" Type="http://schemas.openxmlformats.org/officeDocument/2006/relationships/image" Target="../media/image66.png"/><Relationship Id="rId9"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15.png"/><Relationship Id="rId12"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9.sv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hyperlink" Target="http://www.careerpilot.org.uk/" TargetMode="External"/><Relationship Id="rId9" Type="http://schemas.openxmlformats.org/officeDocument/2006/relationships/image" Target="../media/image17.png"/></Relationships>
</file>

<file path=ppt/slides/_rels/slide2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72.png"/><Relationship Id="rId5" Type="http://schemas.openxmlformats.org/officeDocument/2006/relationships/image" Target="../media/image69.png"/><Relationship Id="rId10" Type="http://schemas.openxmlformats.org/officeDocument/2006/relationships/image" Target="../media/image71.png"/><Relationship Id="rId4" Type="http://schemas.openxmlformats.org/officeDocument/2006/relationships/hyperlink" Target="http://www.careerpilot.org.uk/" TargetMode="Externa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15.png"/><Relationship Id="rId12"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9.sv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hyperlink" Target="http://www.careerpilot.org.uk/" TargetMode="External"/><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22.png"/><Relationship Id="rId12" Type="http://schemas.openxmlformats.org/officeDocument/2006/relationships/image" Target="../media/image19.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8.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2.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9.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9.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0.sv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19.svg"/><Relationship Id="rId5" Type="http://schemas.openxmlformats.org/officeDocument/2006/relationships/image" Target="../media/image32.png"/><Relationship Id="rId10"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image" Target="../media/image19.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8.png"/><Relationship Id="rId10" Type="http://schemas.openxmlformats.org/officeDocument/2006/relationships/image" Target="../media/image3.png"/><Relationship Id="rId4" Type="http://schemas.openxmlformats.org/officeDocument/2006/relationships/image" Target="../media/image37.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28F25-5AE2-1D03-FA9C-865FA841B54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8E57EC6-7E86-AAC4-1BCD-841B50849C93}"/>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771E77D0-6963-3E1E-CB22-C43C9BE3B2B2}"/>
              </a:ext>
            </a:extLst>
          </p:cNvPr>
          <p:cNvSpPr/>
          <p:nvPr/>
        </p:nvSpPr>
        <p:spPr>
          <a:xfrm>
            <a:off x="182531" y="6460690"/>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32C3856E-6C98-8289-50BB-E2D22A6E6CC2}"/>
              </a:ext>
            </a:extLst>
          </p:cNvPr>
          <p:cNvSpPr/>
          <p:nvPr/>
        </p:nvSpPr>
        <p:spPr>
          <a:xfrm>
            <a:off x="182531" y="150831"/>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9F9E4EE8-C543-6D0B-ACFC-0CB673E943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005" y="221091"/>
            <a:ext cx="886349" cy="886349"/>
          </a:xfrm>
          <a:prstGeom prst="rect">
            <a:avLst/>
          </a:prstGeom>
          <a:ln w="28575">
            <a:solidFill>
              <a:srgbClr val="57DDDD"/>
            </a:solidFill>
          </a:ln>
        </p:spPr>
      </p:pic>
      <p:pic>
        <p:nvPicPr>
          <p:cNvPr id="30" name="Picture 29" descr="A blue text on a black background&#10;&#10;AI-generated content may be incorrect.">
            <a:extLst>
              <a:ext uri="{FF2B5EF4-FFF2-40B4-BE49-F238E27FC236}">
                <a16:creationId xmlns:a16="http://schemas.microsoft.com/office/drawing/2014/main" id="{64B23FDB-3960-D4CE-D534-D348A35D58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54640" y="6248992"/>
            <a:ext cx="1737360" cy="662533"/>
          </a:xfrm>
          <a:prstGeom prst="rect">
            <a:avLst/>
          </a:prstGeom>
        </p:spPr>
      </p:pic>
      <p:pic>
        <p:nvPicPr>
          <p:cNvPr id="43" name="Picture 42">
            <a:extLst>
              <a:ext uri="{FF2B5EF4-FFF2-40B4-BE49-F238E27FC236}">
                <a16:creationId xmlns:a16="http://schemas.microsoft.com/office/drawing/2014/main" id="{88D33050-FD05-9F53-72C3-610EEC2D6C73}"/>
              </a:ext>
            </a:extLst>
          </p:cNvPr>
          <p:cNvPicPr>
            <a:picLocks noChangeAspect="1"/>
          </p:cNvPicPr>
          <p:nvPr/>
        </p:nvPicPr>
        <p:blipFill>
          <a:blip r:embed="rId6"/>
          <a:stretch>
            <a:fillRect/>
          </a:stretch>
        </p:blipFill>
        <p:spPr>
          <a:xfrm>
            <a:off x="1370575" y="221091"/>
            <a:ext cx="5634646" cy="886349"/>
          </a:xfrm>
          <a:prstGeom prst="rect">
            <a:avLst/>
          </a:prstGeom>
        </p:spPr>
      </p:pic>
      <p:sp>
        <p:nvSpPr>
          <p:cNvPr id="42" name="Rectangle 41">
            <a:extLst>
              <a:ext uri="{FF2B5EF4-FFF2-40B4-BE49-F238E27FC236}">
                <a16:creationId xmlns:a16="http://schemas.microsoft.com/office/drawing/2014/main" id="{13D3A8F7-C8D7-DEA8-5FAA-10AFD69E56CC}"/>
              </a:ext>
            </a:extLst>
          </p:cNvPr>
          <p:cNvSpPr/>
          <p:nvPr/>
        </p:nvSpPr>
        <p:spPr>
          <a:xfrm>
            <a:off x="7162800" y="221091"/>
            <a:ext cx="4741195" cy="886349"/>
          </a:xfrm>
          <a:prstGeom prst="rect">
            <a:avLst/>
          </a:prstGeom>
          <a:solidFill>
            <a:srgbClr val="1EAA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Delivery Notes</a:t>
            </a:r>
          </a:p>
        </p:txBody>
      </p:sp>
      <p:graphicFrame>
        <p:nvGraphicFramePr>
          <p:cNvPr id="44" name="Table 43">
            <a:extLst>
              <a:ext uri="{FF2B5EF4-FFF2-40B4-BE49-F238E27FC236}">
                <a16:creationId xmlns:a16="http://schemas.microsoft.com/office/drawing/2014/main" id="{C06F0879-9C4C-82A0-2C73-979A04E3AFC4}"/>
              </a:ext>
            </a:extLst>
          </p:cNvPr>
          <p:cNvGraphicFramePr>
            <a:graphicFrameLocks noGrp="1"/>
          </p:cNvGraphicFramePr>
          <p:nvPr>
            <p:extLst>
              <p:ext uri="{D42A27DB-BD31-4B8C-83A1-F6EECF244321}">
                <p14:modId xmlns:p14="http://schemas.microsoft.com/office/powerpoint/2010/main" val="930509072"/>
              </p:ext>
            </p:extLst>
          </p:nvPr>
        </p:nvGraphicFramePr>
        <p:xfrm>
          <a:off x="374572" y="2293082"/>
          <a:ext cx="11413475" cy="2862905"/>
        </p:xfrm>
        <a:graphic>
          <a:graphicData uri="http://schemas.openxmlformats.org/drawingml/2006/table">
            <a:tbl>
              <a:tblPr firstRow="1" bandRow="1">
                <a:tableStyleId>{5C22544A-7EE6-4342-B048-85BDC9FD1C3A}</a:tableStyleId>
              </a:tblPr>
              <a:tblGrid>
                <a:gridCol w="1436079">
                  <a:extLst>
                    <a:ext uri="{9D8B030D-6E8A-4147-A177-3AD203B41FA5}">
                      <a16:colId xmlns:a16="http://schemas.microsoft.com/office/drawing/2014/main" val="1713712011"/>
                    </a:ext>
                  </a:extLst>
                </a:gridCol>
                <a:gridCol w="1449542">
                  <a:extLst>
                    <a:ext uri="{9D8B030D-6E8A-4147-A177-3AD203B41FA5}">
                      <a16:colId xmlns:a16="http://schemas.microsoft.com/office/drawing/2014/main" val="2083162537"/>
                    </a:ext>
                  </a:extLst>
                </a:gridCol>
                <a:gridCol w="5531267">
                  <a:extLst>
                    <a:ext uri="{9D8B030D-6E8A-4147-A177-3AD203B41FA5}">
                      <a16:colId xmlns:a16="http://schemas.microsoft.com/office/drawing/2014/main" val="3642786991"/>
                    </a:ext>
                  </a:extLst>
                </a:gridCol>
                <a:gridCol w="1641513">
                  <a:extLst>
                    <a:ext uri="{9D8B030D-6E8A-4147-A177-3AD203B41FA5}">
                      <a16:colId xmlns:a16="http://schemas.microsoft.com/office/drawing/2014/main" val="3789936262"/>
                    </a:ext>
                  </a:extLst>
                </a:gridCol>
                <a:gridCol w="1355074">
                  <a:extLst>
                    <a:ext uri="{9D8B030D-6E8A-4147-A177-3AD203B41FA5}">
                      <a16:colId xmlns:a16="http://schemas.microsoft.com/office/drawing/2014/main" val="4151357495"/>
                    </a:ext>
                  </a:extLst>
                </a:gridCol>
              </a:tblGrid>
              <a:tr h="572581">
                <a:tc>
                  <a:txBody>
                    <a:bodyPr/>
                    <a:lstStyle/>
                    <a:p>
                      <a:r>
                        <a:rPr lang="en-GB" dirty="0"/>
                        <a:t>Timings</a:t>
                      </a:r>
                    </a:p>
                  </a:txBody>
                  <a:tcPr>
                    <a:solidFill>
                      <a:srgbClr val="29629C"/>
                    </a:solidFill>
                  </a:tcPr>
                </a:tc>
                <a:tc>
                  <a:txBody>
                    <a:bodyPr/>
                    <a:lstStyle/>
                    <a:p>
                      <a:r>
                        <a:rPr lang="en-GB" dirty="0"/>
                        <a:t>Slides</a:t>
                      </a:r>
                    </a:p>
                  </a:txBody>
                  <a:tcPr>
                    <a:solidFill>
                      <a:srgbClr val="29629C"/>
                    </a:solidFill>
                  </a:tcPr>
                </a:tc>
                <a:tc>
                  <a:txBody>
                    <a:bodyPr/>
                    <a:lstStyle/>
                    <a:p>
                      <a:r>
                        <a:rPr lang="en-GB" dirty="0"/>
                        <a:t>Activity</a:t>
                      </a:r>
                    </a:p>
                  </a:txBody>
                  <a:tcPr>
                    <a:solidFill>
                      <a:srgbClr val="29629C"/>
                    </a:solidFill>
                  </a:tcPr>
                </a:tc>
                <a:tc>
                  <a:txBody>
                    <a:bodyPr/>
                    <a:lstStyle/>
                    <a:p>
                      <a:r>
                        <a:rPr lang="en-GB" dirty="0"/>
                        <a:t>Notes</a:t>
                      </a:r>
                    </a:p>
                  </a:txBody>
                  <a:tcPr>
                    <a:solidFill>
                      <a:srgbClr val="29629C"/>
                    </a:solidFill>
                  </a:tcPr>
                </a:tc>
                <a:tc>
                  <a:txBody>
                    <a:bodyPr/>
                    <a:lstStyle/>
                    <a:p>
                      <a:r>
                        <a:rPr lang="en-GB" dirty="0"/>
                        <a:t>Key tasks</a:t>
                      </a:r>
                    </a:p>
                  </a:txBody>
                  <a:tcPr>
                    <a:solidFill>
                      <a:srgbClr val="29629C"/>
                    </a:solidFill>
                  </a:tcPr>
                </a:tc>
                <a:extLst>
                  <a:ext uri="{0D108BD9-81ED-4DB2-BD59-A6C34878D82A}">
                    <a16:rowId xmlns:a16="http://schemas.microsoft.com/office/drawing/2014/main" val="215290139"/>
                  </a:ext>
                </a:extLst>
              </a:tr>
              <a:tr h="572581">
                <a:tc>
                  <a:txBody>
                    <a:bodyPr/>
                    <a:lstStyle/>
                    <a:p>
                      <a:r>
                        <a:rPr lang="en-GB" dirty="0"/>
                        <a:t>15 mins</a:t>
                      </a:r>
                    </a:p>
                  </a:txBody>
                  <a:tcPr/>
                </a:tc>
                <a:tc>
                  <a:txBody>
                    <a:bodyPr/>
                    <a:lstStyle/>
                    <a:p>
                      <a:r>
                        <a:rPr lang="en-GB" dirty="0"/>
                        <a:t>1 - 8</a:t>
                      </a:r>
                    </a:p>
                  </a:txBody>
                  <a:tcPr/>
                </a:tc>
                <a:tc>
                  <a:txBody>
                    <a:bodyPr/>
                    <a:lstStyle/>
                    <a:p>
                      <a:r>
                        <a:rPr lang="en-GB" dirty="0"/>
                        <a:t>Setting the scene </a:t>
                      </a:r>
                    </a:p>
                  </a:txBody>
                  <a:tcPr/>
                </a:tc>
                <a:tc>
                  <a:txBody>
                    <a:bodyPr/>
                    <a:lstStyle/>
                    <a:p>
                      <a:endParaRPr lang="en-GB" dirty="0"/>
                    </a:p>
                  </a:txBody>
                  <a:tcPr/>
                </a:tc>
                <a:tc>
                  <a:txBody>
                    <a:bodyPr/>
                    <a:lstStyle/>
                    <a:p>
                      <a:r>
                        <a:rPr lang="en-GB" b="1" dirty="0">
                          <a:solidFill>
                            <a:srgbClr val="F0616C"/>
                          </a:solidFill>
                        </a:rPr>
                        <a:t>Yes</a:t>
                      </a:r>
                    </a:p>
                  </a:txBody>
                  <a:tcPr/>
                </a:tc>
                <a:extLst>
                  <a:ext uri="{0D108BD9-81ED-4DB2-BD59-A6C34878D82A}">
                    <a16:rowId xmlns:a16="http://schemas.microsoft.com/office/drawing/2014/main" val="778723276"/>
                  </a:ext>
                </a:extLst>
              </a:tr>
              <a:tr h="572581">
                <a:tc>
                  <a:txBody>
                    <a:bodyPr/>
                    <a:lstStyle/>
                    <a:p>
                      <a:r>
                        <a:rPr lang="en-GB" dirty="0"/>
                        <a:t>20 mins</a:t>
                      </a:r>
                    </a:p>
                  </a:txBody>
                  <a:tcPr/>
                </a:tc>
                <a:tc>
                  <a:txBody>
                    <a:bodyPr/>
                    <a:lstStyle/>
                    <a:p>
                      <a:r>
                        <a:rPr lang="en-GB" dirty="0"/>
                        <a:t>9 - 16</a:t>
                      </a:r>
                    </a:p>
                  </a:txBody>
                  <a:tcPr/>
                </a:tc>
                <a:tc>
                  <a:txBody>
                    <a:bodyPr/>
                    <a:lstStyle/>
                    <a:p>
                      <a:r>
                        <a:rPr lang="en-GB" dirty="0"/>
                        <a:t>Thinking about you - quizzes</a:t>
                      </a:r>
                    </a:p>
                  </a:txBody>
                  <a:tcPr/>
                </a:tc>
                <a:tc>
                  <a:txBody>
                    <a:bodyPr/>
                    <a:lstStyle/>
                    <a:p>
                      <a:r>
                        <a:rPr lang="en-GB" dirty="0"/>
                        <a:t>Workbook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0616C"/>
                          </a:solidFill>
                          <a:effectLst/>
                          <a:uLnTx/>
                          <a:uFillTx/>
                          <a:latin typeface="Calibri" panose="020F0502020204030204"/>
                          <a:ea typeface="+mn-ea"/>
                          <a:cs typeface="+mn-cs"/>
                        </a:rPr>
                        <a:t>Yes</a:t>
                      </a:r>
                    </a:p>
                  </a:txBody>
                  <a:tcPr/>
                </a:tc>
                <a:extLst>
                  <a:ext uri="{0D108BD9-81ED-4DB2-BD59-A6C34878D82A}">
                    <a16:rowId xmlns:a16="http://schemas.microsoft.com/office/drawing/2014/main" val="729904762"/>
                  </a:ext>
                </a:extLst>
              </a:tr>
              <a:tr h="572581">
                <a:tc>
                  <a:txBody>
                    <a:bodyPr/>
                    <a:lstStyle/>
                    <a:p>
                      <a:r>
                        <a:rPr lang="en-GB" dirty="0"/>
                        <a:t>20 mins</a:t>
                      </a:r>
                    </a:p>
                  </a:txBody>
                  <a:tcPr/>
                </a:tc>
                <a:tc>
                  <a:txBody>
                    <a:bodyPr/>
                    <a:lstStyle/>
                    <a:p>
                      <a:r>
                        <a:rPr lang="en-GB" dirty="0"/>
                        <a:t>17 - 21</a:t>
                      </a:r>
                    </a:p>
                  </a:txBody>
                  <a:tcPr/>
                </a:tc>
                <a:tc>
                  <a:txBody>
                    <a:bodyPr/>
                    <a:lstStyle/>
                    <a:p>
                      <a:r>
                        <a:rPr lang="en-GB" dirty="0"/>
                        <a:t>Exploring jobs </a:t>
                      </a:r>
                    </a:p>
                  </a:txBody>
                  <a:tcPr/>
                </a:tc>
                <a:tc>
                  <a:txBody>
                    <a:bodyPr/>
                    <a:lstStyle/>
                    <a:p>
                      <a:r>
                        <a:rPr lang="en-GB" dirty="0"/>
                        <a:t>Workbook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0616C"/>
                          </a:solidFill>
                          <a:effectLst/>
                          <a:uLnTx/>
                          <a:uFillTx/>
                          <a:latin typeface="Calibri" panose="020F0502020204030204"/>
                          <a:ea typeface="+mn-ea"/>
                          <a:cs typeface="+mn-cs"/>
                        </a:rPr>
                        <a:t>Yes</a:t>
                      </a:r>
                    </a:p>
                  </a:txBody>
                  <a:tcPr/>
                </a:tc>
                <a:extLst>
                  <a:ext uri="{0D108BD9-81ED-4DB2-BD59-A6C34878D82A}">
                    <a16:rowId xmlns:a16="http://schemas.microsoft.com/office/drawing/2014/main" val="2594997991"/>
                  </a:ext>
                </a:extLst>
              </a:tr>
              <a:tr h="572581">
                <a:tc>
                  <a:txBody>
                    <a:bodyPr/>
                    <a:lstStyle/>
                    <a:p>
                      <a:r>
                        <a:rPr lang="en-GB" dirty="0"/>
                        <a:t>5 mins</a:t>
                      </a:r>
                    </a:p>
                  </a:txBody>
                  <a:tcPr/>
                </a:tc>
                <a:tc>
                  <a:txBody>
                    <a:bodyPr/>
                    <a:lstStyle/>
                    <a:p>
                      <a:r>
                        <a:rPr lang="en-GB" dirty="0"/>
                        <a:t>22 - 24</a:t>
                      </a:r>
                    </a:p>
                  </a:txBody>
                  <a:tcPr/>
                </a:tc>
                <a:tc>
                  <a:txBody>
                    <a:bodyPr/>
                    <a:lstStyle/>
                    <a:p>
                      <a:r>
                        <a:rPr lang="en-GB" dirty="0"/>
                        <a:t>Wrap-up</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4138130153"/>
                  </a:ext>
                </a:extLst>
              </a:tr>
            </a:tbl>
          </a:graphicData>
        </a:graphic>
      </p:graphicFrame>
      <p:sp>
        <p:nvSpPr>
          <p:cNvPr id="45" name="TextBox 44">
            <a:extLst>
              <a:ext uri="{FF2B5EF4-FFF2-40B4-BE49-F238E27FC236}">
                <a16:creationId xmlns:a16="http://schemas.microsoft.com/office/drawing/2014/main" id="{3A765CA7-E559-79EF-5FA6-064CA5CC58BA}"/>
              </a:ext>
            </a:extLst>
          </p:cNvPr>
          <p:cNvSpPr txBox="1"/>
          <p:nvPr/>
        </p:nvSpPr>
        <p:spPr>
          <a:xfrm>
            <a:off x="288005" y="1232496"/>
            <a:ext cx="11615990" cy="923330"/>
          </a:xfrm>
          <a:prstGeom prst="rect">
            <a:avLst/>
          </a:prstGeom>
          <a:noFill/>
        </p:spPr>
        <p:txBody>
          <a:bodyPr wrap="square" rtlCol="0">
            <a:spAutoFit/>
          </a:bodyPr>
          <a:lstStyle/>
          <a:p>
            <a:r>
              <a:rPr lang="en-GB" dirty="0"/>
              <a:t>Before session 1, ask school to ‘whitelist’ careerpilot.org.uk </a:t>
            </a:r>
          </a:p>
          <a:p>
            <a:r>
              <a:rPr lang="en-GB" dirty="0"/>
              <a:t>All students to have own computer with Internet access.</a:t>
            </a:r>
          </a:p>
          <a:p>
            <a:r>
              <a:rPr lang="en-GB" dirty="0"/>
              <a:t>Deliverer to have whiteboard for presentation.</a:t>
            </a:r>
          </a:p>
        </p:txBody>
      </p:sp>
      <p:sp>
        <p:nvSpPr>
          <p:cNvPr id="46" name="TextBox 45">
            <a:extLst>
              <a:ext uri="{FF2B5EF4-FFF2-40B4-BE49-F238E27FC236}">
                <a16:creationId xmlns:a16="http://schemas.microsoft.com/office/drawing/2014/main" id="{DDF8DAF0-2E67-A9C4-098A-843288DA3EB8}"/>
              </a:ext>
            </a:extLst>
          </p:cNvPr>
          <p:cNvSpPr txBox="1"/>
          <p:nvPr/>
        </p:nvSpPr>
        <p:spPr>
          <a:xfrm>
            <a:off x="288005" y="5326200"/>
            <a:ext cx="11615990" cy="646331"/>
          </a:xfrm>
          <a:prstGeom prst="rect">
            <a:avLst/>
          </a:prstGeom>
          <a:noFill/>
        </p:spPr>
        <p:txBody>
          <a:bodyPr wrap="square" rtlCol="0">
            <a:spAutoFit/>
          </a:bodyPr>
          <a:lstStyle/>
          <a:p>
            <a:r>
              <a:rPr lang="en-GB" dirty="0"/>
              <a:t>After session 1, send school summary of what covered and Digital Postcard for session 1 to send to each students. Remind the school of what you need for session 2 – each students to be able to access Google Maps and Google searches.</a:t>
            </a:r>
          </a:p>
        </p:txBody>
      </p:sp>
    </p:spTree>
    <p:extLst>
      <p:ext uri="{BB962C8B-B14F-4D97-AF65-F5344CB8AC3E}">
        <p14:creationId xmlns:p14="http://schemas.microsoft.com/office/powerpoint/2010/main" val="3779637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24F44-BEDE-90BC-B4C5-606CBE65A1F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A679C7D-34D0-98D8-6D00-ACA6E6926CB9}"/>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88135567-5674-ACF0-9582-9D0474E7DA52}"/>
              </a:ext>
            </a:extLst>
          </p:cNvPr>
          <p:cNvSpPr/>
          <p:nvPr/>
        </p:nvSpPr>
        <p:spPr>
          <a:xfrm>
            <a:off x="47466" y="6454990"/>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C48DD243-B368-1A93-400A-207DD2745CE8}"/>
              </a:ext>
            </a:extLst>
          </p:cNvPr>
          <p:cNvSpPr/>
          <p:nvPr/>
        </p:nvSpPr>
        <p:spPr>
          <a:xfrm>
            <a:off x="161862" y="81299"/>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4049AE92-BAFA-8A01-6E92-CD07451BFBFA}"/>
              </a:ext>
            </a:extLst>
          </p:cNvPr>
          <p:cNvSpPr/>
          <p:nvPr/>
        </p:nvSpPr>
        <p:spPr>
          <a:xfrm>
            <a:off x="-13690" y="0"/>
            <a:ext cx="12205690" cy="791830"/>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But what might suit you?</a:t>
            </a:r>
          </a:p>
        </p:txBody>
      </p:sp>
      <p:sp>
        <p:nvSpPr>
          <p:cNvPr id="41" name="Rectangle 1">
            <a:extLst>
              <a:ext uri="{FF2B5EF4-FFF2-40B4-BE49-F238E27FC236}">
                <a16:creationId xmlns:a16="http://schemas.microsoft.com/office/drawing/2014/main" id="{76466DD8-F4C9-06A8-983E-B668BDEBC76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3" name="Picture 22">
            <a:extLst>
              <a:ext uri="{FF2B5EF4-FFF2-40B4-BE49-F238E27FC236}">
                <a16:creationId xmlns:a16="http://schemas.microsoft.com/office/drawing/2014/main" id="{6A41E9A3-28F7-5AF8-486F-6EDF8A049410}"/>
              </a:ext>
            </a:extLst>
          </p:cNvPr>
          <p:cNvPicPr>
            <a:picLocks noChangeAspect="1"/>
          </p:cNvPicPr>
          <p:nvPr/>
        </p:nvPicPr>
        <p:blipFill>
          <a:blip r:embed="rId4"/>
          <a:stretch>
            <a:fillRect/>
          </a:stretch>
        </p:blipFill>
        <p:spPr>
          <a:xfrm>
            <a:off x="5533167" y="1684463"/>
            <a:ext cx="6076950" cy="3735675"/>
          </a:xfrm>
          <a:prstGeom prst="rect">
            <a:avLst/>
          </a:prstGeom>
          <a:effectLst>
            <a:outerShdw blurRad="63500" sx="102000" sy="102000" algn="ctr" rotWithShape="0">
              <a:prstClr val="black">
                <a:alpha val="40000"/>
              </a:prstClr>
            </a:outerShdw>
          </a:effectLst>
        </p:spPr>
      </p:pic>
      <p:pic>
        <p:nvPicPr>
          <p:cNvPr id="24" name="Picture 10" descr="Loop">
            <a:extLst>
              <a:ext uri="{FF2B5EF4-FFF2-40B4-BE49-F238E27FC236}">
                <a16:creationId xmlns:a16="http://schemas.microsoft.com/office/drawing/2014/main" id="{BE92B92B-85A4-6CC6-C020-16243E22A1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0585" y="3675758"/>
            <a:ext cx="1948873" cy="1968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phic 6" descr="Badge 1 with solid fill">
            <a:extLst>
              <a:ext uri="{FF2B5EF4-FFF2-40B4-BE49-F238E27FC236}">
                <a16:creationId xmlns:a16="http://schemas.microsoft.com/office/drawing/2014/main" id="{D39E0D54-1F2B-63A8-FBFF-5CCAA6BFA6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91" y="65030"/>
            <a:ext cx="646331" cy="646331"/>
          </a:xfrm>
          <a:prstGeom prst="rect">
            <a:avLst/>
          </a:prstGeom>
        </p:spPr>
      </p:pic>
      <p:pic>
        <p:nvPicPr>
          <p:cNvPr id="10" name="Picture 9">
            <a:extLst>
              <a:ext uri="{FF2B5EF4-FFF2-40B4-BE49-F238E27FC236}">
                <a16:creationId xmlns:a16="http://schemas.microsoft.com/office/drawing/2014/main" id="{AD2854EA-FE1B-AC85-914D-115AB1E4DEFE}"/>
              </a:ext>
            </a:extLst>
          </p:cNvPr>
          <p:cNvPicPr>
            <a:picLocks noChangeAspect="1"/>
          </p:cNvPicPr>
          <p:nvPr/>
        </p:nvPicPr>
        <p:blipFill>
          <a:blip r:embed="rId8"/>
          <a:stretch>
            <a:fillRect/>
          </a:stretch>
        </p:blipFill>
        <p:spPr>
          <a:xfrm>
            <a:off x="318701" y="946211"/>
            <a:ext cx="4915450" cy="3181520"/>
          </a:xfrm>
          <a:prstGeom prst="rect">
            <a:avLst/>
          </a:prstGeom>
          <a:effectLst>
            <a:outerShdw blurRad="63500" sx="102000" sy="102000" algn="ctr" rotWithShape="0">
              <a:prstClr val="black">
                <a:alpha val="40000"/>
              </a:prstClr>
            </a:outerShdw>
          </a:effectLst>
        </p:spPr>
      </p:pic>
      <p:sp>
        <p:nvSpPr>
          <p:cNvPr id="22" name="Rectangle 21">
            <a:extLst>
              <a:ext uri="{FF2B5EF4-FFF2-40B4-BE49-F238E27FC236}">
                <a16:creationId xmlns:a16="http://schemas.microsoft.com/office/drawing/2014/main" id="{8649D791-7E77-49FD-5F87-983F3894BC09}"/>
              </a:ext>
            </a:extLst>
          </p:cNvPr>
          <p:cNvSpPr/>
          <p:nvPr/>
        </p:nvSpPr>
        <p:spPr>
          <a:xfrm>
            <a:off x="521659" y="2635171"/>
            <a:ext cx="1730627" cy="4415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descr="A blue text on a black background&#10;&#10;AI-generated content may be incorrect.">
            <a:extLst>
              <a:ext uri="{FF2B5EF4-FFF2-40B4-BE49-F238E27FC236}">
                <a16:creationId xmlns:a16="http://schemas.microsoft.com/office/drawing/2014/main" id="{BE0AB771-935F-820E-3192-035A5C9EEA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54640" y="6246962"/>
            <a:ext cx="1737360" cy="662533"/>
          </a:xfrm>
          <a:prstGeom prst="rect">
            <a:avLst/>
          </a:prstGeom>
        </p:spPr>
      </p:pic>
    </p:spTree>
    <p:extLst>
      <p:ext uri="{BB962C8B-B14F-4D97-AF65-F5344CB8AC3E}">
        <p14:creationId xmlns:p14="http://schemas.microsoft.com/office/powerpoint/2010/main" val="191639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40A8C-5B10-0ABE-5E57-6D15C2EB970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E522E16-0CB5-4F5C-52F4-CC535C941D40}"/>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49F9C873-2A77-5055-888F-C9C86EC5E26A}"/>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1B36F673-F778-A77F-4AD2-2F7AF4FB59A3}"/>
              </a:ext>
            </a:extLst>
          </p:cNvPr>
          <p:cNvSpPr/>
          <p:nvPr/>
        </p:nvSpPr>
        <p:spPr>
          <a:xfrm>
            <a:off x="175686" y="210327"/>
            <a:ext cx="11826938" cy="594990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8840524-278F-2D5F-1D76-DAAC03D19071}"/>
              </a:ext>
            </a:extLst>
          </p:cNvPr>
          <p:cNvSpPr/>
          <p:nvPr/>
        </p:nvSpPr>
        <p:spPr>
          <a:xfrm>
            <a:off x="-13690" y="0"/>
            <a:ext cx="12205690" cy="791830"/>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rPr>
              <a:t>We all have different types of personality traits, what are yours?</a:t>
            </a:r>
          </a:p>
        </p:txBody>
      </p:sp>
      <p:sp>
        <p:nvSpPr>
          <p:cNvPr id="41" name="Rectangle 1">
            <a:extLst>
              <a:ext uri="{FF2B5EF4-FFF2-40B4-BE49-F238E27FC236}">
                <a16:creationId xmlns:a16="http://schemas.microsoft.com/office/drawing/2014/main" id="{6CF51B59-32D6-A337-D11F-BED508D72B5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6" name="Picture 15">
            <a:extLst>
              <a:ext uri="{FF2B5EF4-FFF2-40B4-BE49-F238E27FC236}">
                <a16:creationId xmlns:a16="http://schemas.microsoft.com/office/drawing/2014/main" id="{B3171C92-92FC-57CC-886E-C5CD3F62EBC8}"/>
              </a:ext>
            </a:extLst>
          </p:cNvPr>
          <p:cNvPicPr>
            <a:picLocks noChangeAspect="1"/>
          </p:cNvPicPr>
          <p:nvPr/>
        </p:nvPicPr>
        <p:blipFill>
          <a:blip r:embed="rId4"/>
          <a:stretch>
            <a:fillRect/>
          </a:stretch>
        </p:blipFill>
        <p:spPr>
          <a:xfrm>
            <a:off x="308964" y="952351"/>
            <a:ext cx="5164088" cy="2828043"/>
          </a:xfrm>
          <a:prstGeom prst="rect">
            <a:avLst/>
          </a:prstGeom>
          <a:ln w="38100">
            <a:noFill/>
          </a:ln>
          <a:effectLst>
            <a:outerShdw blurRad="63500" sx="102000" sy="102000" algn="ctr" rotWithShape="0">
              <a:prstClr val="black">
                <a:alpha val="40000"/>
              </a:prstClr>
            </a:outerShdw>
          </a:effectLst>
        </p:spPr>
      </p:pic>
      <p:sp>
        <p:nvSpPr>
          <p:cNvPr id="10" name="Rectangle: Rounded Corners 9">
            <a:extLst>
              <a:ext uri="{FF2B5EF4-FFF2-40B4-BE49-F238E27FC236}">
                <a16:creationId xmlns:a16="http://schemas.microsoft.com/office/drawing/2014/main" id="{824811B5-891E-1BDE-3BF3-E6FE5B5DB101}"/>
              </a:ext>
            </a:extLst>
          </p:cNvPr>
          <p:cNvSpPr/>
          <p:nvPr/>
        </p:nvSpPr>
        <p:spPr>
          <a:xfrm>
            <a:off x="271221" y="2199192"/>
            <a:ext cx="5286843" cy="43823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2B5299CE-36DD-1AFC-28C0-964BD5790903}"/>
              </a:ext>
            </a:extLst>
          </p:cNvPr>
          <p:cNvPicPr>
            <a:picLocks noChangeAspect="1"/>
          </p:cNvPicPr>
          <p:nvPr/>
        </p:nvPicPr>
        <p:blipFill>
          <a:blip r:embed="rId5"/>
          <a:stretch>
            <a:fillRect/>
          </a:stretch>
        </p:blipFill>
        <p:spPr>
          <a:xfrm>
            <a:off x="2790697" y="2017599"/>
            <a:ext cx="5610219" cy="3846632"/>
          </a:xfrm>
          <a:prstGeom prst="rect">
            <a:avLst/>
          </a:prstGeom>
          <a:ln w="28575">
            <a:noFill/>
          </a:ln>
          <a:effectLst>
            <a:outerShdw blurRad="63500" sx="102000" sy="102000" algn="ctr" rotWithShape="0">
              <a:prstClr val="black">
                <a:alpha val="40000"/>
              </a:prstClr>
            </a:outerShdw>
          </a:effectLst>
        </p:spPr>
      </p:pic>
      <p:sp>
        <p:nvSpPr>
          <p:cNvPr id="12" name="Rectangle: Rounded Corners 3">
            <a:extLst>
              <a:ext uri="{FF2B5EF4-FFF2-40B4-BE49-F238E27FC236}">
                <a16:creationId xmlns:a16="http://schemas.microsoft.com/office/drawing/2014/main" id="{428C8CAB-0EB8-8ECB-70EB-C1EE7B026C39}"/>
              </a:ext>
            </a:extLst>
          </p:cNvPr>
          <p:cNvSpPr/>
          <p:nvPr/>
        </p:nvSpPr>
        <p:spPr>
          <a:xfrm>
            <a:off x="4239865" y="2024961"/>
            <a:ext cx="2791418" cy="68282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FE1F06A3-F141-A049-7917-1217BE34E3A7}"/>
              </a:ext>
            </a:extLst>
          </p:cNvPr>
          <p:cNvPicPr>
            <a:picLocks noChangeAspect="1"/>
          </p:cNvPicPr>
          <p:nvPr/>
        </p:nvPicPr>
        <p:blipFill>
          <a:blip r:embed="rId6"/>
          <a:stretch>
            <a:fillRect/>
          </a:stretch>
        </p:blipFill>
        <p:spPr>
          <a:xfrm>
            <a:off x="7678552" y="863001"/>
            <a:ext cx="4204484" cy="5217202"/>
          </a:xfrm>
          <a:prstGeom prst="rect">
            <a:avLst/>
          </a:prstGeom>
          <a:ln w="38100">
            <a:noFill/>
          </a:ln>
          <a:effectLst>
            <a:outerShdw blurRad="63500" sx="102000" sy="102000" algn="ctr" rotWithShape="0">
              <a:prstClr val="black">
                <a:alpha val="40000"/>
              </a:prstClr>
            </a:outerShdw>
          </a:effectLst>
        </p:spPr>
      </p:pic>
      <p:pic>
        <p:nvPicPr>
          <p:cNvPr id="15" name="Picture 10" descr="Loop">
            <a:extLst>
              <a:ext uri="{FF2B5EF4-FFF2-40B4-BE49-F238E27FC236}">
                <a16:creationId xmlns:a16="http://schemas.microsoft.com/office/drawing/2014/main" id="{8F55201F-098E-CFBD-C29A-0F72383292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14992" y="4124555"/>
            <a:ext cx="1472051" cy="130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Rounded Corners 3">
            <a:extLst>
              <a:ext uri="{FF2B5EF4-FFF2-40B4-BE49-F238E27FC236}">
                <a16:creationId xmlns:a16="http://schemas.microsoft.com/office/drawing/2014/main" id="{03A5DC68-7655-55D6-4A25-248DFF979749}"/>
              </a:ext>
            </a:extLst>
          </p:cNvPr>
          <p:cNvSpPr/>
          <p:nvPr/>
        </p:nvSpPr>
        <p:spPr>
          <a:xfrm>
            <a:off x="7678552" y="3970255"/>
            <a:ext cx="4376241" cy="27538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Badge 1 with solid fill">
            <a:extLst>
              <a:ext uri="{FF2B5EF4-FFF2-40B4-BE49-F238E27FC236}">
                <a16:creationId xmlns:a16="http://schemas.microsoft.com/office/drawing/2014/main" id="{E7E99331-C8D1-E5B5-3A5B-42CCE51901A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691" y="65030"/>
            <a:ext cx="646331" cy="646331"/>
          </a:xfrm>
          <a:prstGeom prst="rect">
            <a:avLst/>
          </a:prstGeom>
        </p:spPr>
      </p:pic>
      <p:pic>
        <p:nvPicPr>
          <p:cNvPr id="8" name="Picture 7" descr="A blue text on a black background&#10;&#10;AI-generated content may be incorrect.">
            <a:extLst>
              <a:ext uri="{FF2B5EF4-FFF2-40B4-BE49-F238E27FC236}">
                <a16:creationId xmlns:a16="http://schemas.microsoft.com/office/drawing/2014/main" id="{ABCB4AAB-FD15-FB33-37D0-022ABF208A7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47795" y="6240704"/>
            <a:ext cx="1737360" cy="662533"/>
          </a:xfrm>
          <a:prstGeom prst="rect">
            <a:avLst/>
          </a:prstGeom>
        </p:spPr>
      </p:pic>
    </p:spTree>
    <p:extLst>
      <p:ext uri="{BB962C8B-B14F-4D97-AF65-F5344CB8AC3E}">
        <p14:creationId xmlns:p14="http://schemas.microsoft.com/office/powerpoint/2010/main" val="42032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273CD-9273-D010-1E06-3218757E5B1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CBCBE88-C212-D013-9D9F-3EFE68F579A3}"/>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7F410301-5C4E-C768-1293-7A6D13F9B05D}"/>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CBABE27A-C8F3-05E3-C16A-590FBF7DE1AE}"/>
              </a:ext>
            </a:extLst>
          </p:cNvPr>
          <p:cNvSpPr/>
          <p:nvPr/>
        </p:nvSpPr>
        <p:spPr>
          <a:xfrm>
            <a:off x="161862" y="203986"/>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8DBE612-B10C-305E-A108-14D44C9EA123}"/>
              </a:ext>
            </a:extLst>
          </p:cNvPr>
          <p:cNvSpPr/>
          <p:nvPr/>
        </p:nvSpPr>
        <p:spPr>
          <a:xfrm>
            <a:off x="-13690" y="0"/>
            <a:ext cx="12205690" cy="791830"/>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What would you like from a future job?</a:t>
            </a:r>
          </a:p>
        </p:txBody>
      </p:sp>
      <p:sp>
        <p:nvSpPr>
          <p:cNvPr id="41" name="Rectangle 1">
            <a:extLst>
              <a:ext uri="{FF2B5EF4-FFF2-40B4-BE49-F238E27FC236}">
                <a16:creationId xmlns:a16="http://schemas.microsoft.com/office/drawing/2014/main" id="{BB1FF65B-0B9D-46D1-664B-A0AB34DC770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1" name="Picture 20">
            <a:extLst>
              <a:ext uri="{FF2B5EF4-FFF2-40B4-BE49-F238E27FC236}">
                <a16:creationId xmlns:a16="http://schemas.microsoft.com/office/drawing/2014/main" id="{A93AFE5A-50DC-1CF4-EFCF-1A3516786341}"/>
              </a:ext>
            </a:extLst>
          </p:cNvPr>
          <p:cNvPicPr>
            <a:picLocks noChangeAspect="1"/>
          </p:cNvPicPr>
          <p:nvPr/>
        </p:nvPicPr>
        <p:blipFill>
          <a:blip r:embed="rId4"/>
          <a:stretch>
            <a:fillRect/>
          </a:stretch>
        </p:blipFill>
        <p:spPr>
          <a:xfrm>
            <a:off x="332955" y="994684"/>
            <a:ext cx="4821529" cy="2410764"/>
          </a:xfrm>
          <a:prstGeom prst="rect">
            <a:avLst/>
          </a:prstGeom>
          <a:ln>
            <a:solidFill>
              <a:srgbClr val="00AF61"/>
            </a:solidFill>
          </a:ln>
          <a:effectLst>
            <a:outerShdw blurRad="63500" sx="102000" sy="102000" algn="ctr" rotWithShape="0">
              <a:prstClr val="black">
                <a:alpha val="40000"/>
              </a:prstClr>
            </a:outerShdw>
          </a:effectLst>
        </p:spPr>
      </p:pic>
      <p:sp>
        <p:nvSpPr>
          <p:cNvPr id="22" name="Rectangle 21">
            <a:extLst>
              <a:ext uri="{FF2B5EF4-FFF2-40B4-BE49-F238E27FC236}">
                <a16:creationId xmlns:a16="http://schemas.microsoft.com/office/drawing/2014/main" id="{C366A120-A736-E77D-8835-A6C81CC2624B}"/>
              </a:ext>
            </a:extLst>
          </p:cNvPr>
          <p:cNvSpPr/>
          <p:nvPr/>
        </p:nvSpPr>
        <p:spPr>
          <a:xfrm>
            <a:off x="332955" y="2316194"/>
            <a:ext cx="1730627" cy="4415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3" name="Picture 22">
            <a:extLst>
              <a:ext uri="{FF2B5EF4-FFF2-40B4-BE49-F238E27FC236}">
                <a16:creationId xmlns:a16="http://schemas.microsoft.com/office/drawing/2014/main" id="{CD48A80D-ACDD-B7A2-ED31-7B9005F46AC0}"/>
              </a:ext>
            </a:extLst>
          </p:cNvPr>
          <p:cNvPicPr>
            <a:picLocks noChangeAspect="1"/>
          </p:cNvPicPr>
          <p:nvPr/>
        </p:nvPicPr>
        <p:blipFill>
          <a:blip r:embed="rId5"/>
          <a:stretch>
            <a:fillRect/>
          </a:stretch>
        </p:blipFill>
        <p:spPr>
          <a:xfrm>
            <a:off x="5533167" y="1684463"/>
            <a:ext cx="6076950" cy="3735675"/>
          </a:xfrm>
          <a:prstGeom prst="rect">
            <a:avLst/>
          </a:prstGeom>
          <a:effectLst>
            <a:outerShdw blurRad="63500" sx="102000" sy="102000" algn="ctr" rotWithShape="0">
              <a:prstClr val="black">
                <a:alpha val="40000"/>
              </a:prstClr>
            </a:outerShdw>
          </a:effectLst>
        </p:spPr>
      </p:pic>
      <p:pic>
        <p:nvPicPr>
          <p:cNvPr id="24" name="Picture 10" descr="Loop">
            <a:extLst>
              <a:ext uri="{FF2B5EF4-FFF2-40B4-BE49-F238E27FC236}">
                <a16:creationId xmlns:a16="http://schemas.microsoft.com/office/drawing/2014/main" id="{EEB17733-AAB3-DB08-5EB9-E53006BD60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8149" y="1948558"/>
            <a:ext cx="1948873" cy="1968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phic 6" descr="Badge 1 with solid fill">
            <a:extLst>
              <a:ext uri="{FF2B5EF4-FFF2-40B4-BE49-F238E27FC236}">
                <a16:creationId xmlns:a16="http://schemas.microsoft.com/office/drawing/2014/main" id="{70353402-ABB4-A6C4-A1E6-BF82F501B8B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691" y="65030"/>
            <a:ext cx="646331" cy="646331"/>
          </a:xfrm>
          <a:prstGeom prst="rect">
            <a:avLst/>
          </a:prstGeom>
        </p:spPr>
      </p:pic>
      <p:pic>
        <p:nvPicPr>
          <p:cNvPr id="8" name="Picture 7" descr="A blue text on a black background&#10;&#10;AI-generated content may be incorrect.">
            <a:extLst>
              <a:ext uri="{FF2B5EF4-FFF2-40B4-BE49-F238E27FC236}">
                <a16:creationId xmlns:a16="http://schemas.microsoft.com/office/drawing/2014/main" id="{2F342E58-584B-0C93-2AF1-4443897268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54640" y="6243603"/>
            <a:ext cx="1737360" cy="662533"/>
          </a:xfrm>
          <a:prstGeom prst="rect">
            <a:avLst/>
          </a:prstGeom>
        </p:spPr>
      </p:pic>
    </p:spTree>
    <p:extLst>
      <p:ext uri="{BB962C8B-B14F-4D97-AF65-F5344CB8AC3E}">
        <p14:creationId xmlns:p14="http://schemas.microsoft.com/office/powerpoint/2010/main" val="338404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07702-D368-E8D9-0875-777D5EB4178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E4706EC-268A-93E6-2E75-30B45FD2E2DD}"/>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26DB6EF3-C7D1-3498-AD2D-D3A7D402DD4F}"/>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B425CB4E-C894-CB4E-C9EE-79CE1CA387A4}"/>
              </a:ext>
            </a:extLst>
          </p:cNvPr>
          <p:cNvSpPr/>
          <p:nvPr/>
        </p:nvSpPr>
        <p:spPr>
          <a:xfrm>
            <a:off x="161862" y="203986"/>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5854B8A-7124-B772-AD1D-A36789B1E697}"/>
              </a:ext>
            </a:extLst>
          </p:cNvPr>
          <p:cNvSpPr/>
          <p:nvPr/>
        </p:nvSpPr>
        <p:spPr>
          <a:xfrm>
            <a:off x="-13690" y="0"/>
            <a:ext cx="12205690" cy="791830"/>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Click on any pictures that match what you want</a:t>
            </a:r>
          </a:p>
        </p:txBody>
      </p:sp>
      <p:sp>
        <p:nvSpPr>
          <p:cNvPr id="41" name="Rectangle 1">
            <a:extLst>
              <a:ext uri="{FF2B5EF4-FFF2-40B4-BE49-F238E27FC236}">
                <a16:creationId xmlns:a16="http://schemas.microsoft.com/office/drawing/2014/main" id="{920F62FC-AB2F-9BC4-FB73-833B1AC4925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7" name="Picture 6">
            <a:extLst>
              <a:ext uri="{FF2B5EF4-FFF2-40B4-BE49-F238E27FC236}">
                <a16:creationId xmlns:a16="http://schemas.microsoft.com/office/drawing/2014/main" id="{9CAD56D2-D455-54A4-D6F5-4FB6379729AB}"/>
              </a:ext>
            </a:extLst>
          </p:cNvPr>
          <p:cNvPicPr>
            <a:picLocks noChangeAspect="1"/>
          </p:cNvPicPr>
          <p:nvPr/>
        </p:nvPicPr>
        <p:blipFill>
          <a:blip r:embed="rId4"/>
          <a:stretch>
            <a:fillRect/>
          </a:stretch>
        </p:blipFill>
        <p:spPr>
          <a:xfrm>
            <a:off x="338534" y="973046"/>
            <a:ext cx="6640117" cy="4452731"/>
          </a:xfrm>
          <a:prstGeom prst="rect">
            <a:avLst/>
          </a:prstGeom>
          <a:ln>
            <a:solidFill>
              <a:schemeClr val="accent5">
                <a:lumMod val="75000"/>
              </a:schemeClr>
            </a:solidFill>
          </a:ln>
          <a:effectLst>
            <a:outerShdw blurRad="63500" sx="102000" sy="102000" algn="ctr" rotWithShape="0">
              <a:prstClr val="black">
                <a:alpha val="40000"/>
              </a:prstClr>
            </a:outerShdw>
          </a:effectLst>
        </p:spPr>
      </p:pic>
      <p:pic>
        <p:nvPicPr>
          <p:cNvPr id="8" name="Picture 2" descr="C:\Users\sl200\AppData\Local\Temp\SNAGHTMLa49d3b.PNG">
            <a:extLst>
              <a:ext uri="{FF2B5EF4-FFF2-40B4-BE49-F238E27FC236}">
                <a16:creationId xmlns:a16="http://schemas.microsoft.com/office/drawing/2014/main" id="{466096D2-B6B8-F88A-1D85-53BE293289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9336" y="1514481"/>
            <a:ext cx="5434130" cy="4521080"/>
          </a:xfrm>
          <a:prstGeom prst="rect">
            <a:avLst/>
          </a:prstGeom>
          <a:noFill/>
          <a:ln>
            <a:solidFill>
              <a:schemeClr val="accent5">
                <a:lumMod val="75000"/>
              </a:schemeClr>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Graphic 9" descr="Badge 1 with solid fill">
            <a:extLst>
              <a:ext uri="{FF2B5EF4-FFF2-40B4-BE49-F238E27FC236}">
                <a16:creationId xmlns:a16="http://schemas.microsoft.com/office/drawing/2014/main" id="{DFE4B0C2-B7C2-849E-CBA2-95F5C2A228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91" y="65030"/>
            <a:ext cx="646331" cy="646331"/>
          </a:xfrm>
          <a:prstGeom prst="rect">
            <a:avLst/>
          </a:prstGeom>
        </p:spPr>
      </p:pic>
      <p:pic>
        <p:nvPicPr>
          <p:cNvPr id="9" name="Picture 8" descr="A blue text on a black background&#10;&#10;AI-generated content may be incorrect.">
            <a:extLst>
              <a:ext uri="{FF2B5EF4-FFF2-40B4-BE49-F238E27FC236}">
                <a16:creationId xmlns:a16="http://schemas.microsoft.com/office/drawing/2014/main" id="{AC26F6E7-5B48-D97E-7B40-4A9C9E145C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4640" y="6254957"/>
            <a:ext cx="1737360" cy="662533"/>
          </a:xfrm>
          <a:prstGeom prst="rect">
            <a:avLst/>
          </a:prstGeom>
        </p:spPr>
      </p:pic>
    </p:spTree>
    <p:extLst>
      <p:ext uri="{BB962C8B-B14F-4D97-AF65-F5344CB8AC3E}">
        <p14:creationId xmlns:p14="http://schemas.microsoft.com/office/powerpoint/2010/main" val="9855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3CCF8-6EDE-A010-D133-6A313CBF922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046FC28-5670-CCF5-88E0-CCFDC9659D25}"/>
              </a:ext>
            </a:extLst>
          </p:cNvPr>
          <p:cNvSpPr/>
          <p:nvPr/>
        </p:nvSpPr>
        <p:spPr>
          <a:xfrm>
            <a:off x="0" y="22286"/>
            <a:ext cx="12178309" cy="6212642"/>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9239F01A-0E5F-97F1-8FD3-ED4229C30AC4}"/>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18887E9F-3DBC-0072-4FAF-18352DF6FEE1}"/>
              </a:ext>
            </a:extLst>
          </p:cNvPr>
          <p:cNvSpPr/>
          <p:nvPr/>
        </p:nvSpPr>
        <p:spPr>
          <a:xfrm>
            <a:off x="161862" y="203987"/>
            <a:ext cx="11826938" cy="584057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582FE6C-5BAC-648D-BC6D-BA6106C98DE7}"/>
              </a:ext>
            </a:extLst>
          </p:cNvPr>
          <p:cNvSpPr/>
          <p:nvPr/>
        </p:nvSpPr>
        <p:spPr>
          <a:xfrm>
            <a:off x="-13690" y="0"/>
            <a:ext cx="12205690" cy="791830"/>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Task</a:t>
            </a:r>
          </a:p>
        </p:txBody>
      </p:sp>
      <p:sp>
        <p:nvSpPr>
          <p:cNvPr id="41" name="Rectangle 1">
            <a:extLst>
              <a:ext uri="{FF2B5EF4-FFF2-40B4-BE49-F238E27FC236}">
                <a16:creationId xmlns:a16="http://schemas.microsoft.com/office/drawing/2014/main" id="{D032819D-1C0E-AEA1-601C-0AFD37476B1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6">
            <a:extLst>
              <a:ext uri="{FF2B5EF4-FFF2-40B4-BE49-F238E27FC236}">
                <a16:creationId xmlns:a16="http://schemas.microsoft.com/office/drawing/2014/main" id="{2DB547FA-AFF3-D752-1DEE-017520D9CCB5}"/>
              </a:ext>
            </a:extLst>
          </p:cNvPr>
          <p:cNvSpPr/>
          <p:nvPr/>
        </p:nvSpPr>
        <p:spPr>
          <a:xfrm>
            <a:off x="395944" y="1375113"/>
            <a:ext cx="7541456" cy="830997"/>
          </a:xfrm>
          <a:prstGeom prst="rect">
            <a:avLst/>
          </a:prstGeom>
          <a:solidFill>
            <a:schemeClr val="bg1"/>
          </a:solidFill>
        </p:spPr>
        <p:txBody>
          <a:bodyPr wrap="square">
            <a:spAutoFit/>
          </a:bodyPr>
          <a:lstStyle/>
          <a:p>
            <a:pPr marL="457200" indent="-457200">
              <a:buFont typeface="+mj-lt"/>
              <a:buAutoNum type="arabicPeriod"/>
            </a:pPr>
            <a:r>
              <a:rPr lang="en-GB" altLang="en-US" sz="2400" dirty="0">
                <a:latin typeface="Calibri" panose="020F0502020204030204" pitchFamily="34" charset="0"/>
              </a:rPr>
              <a:t>Register/sign in to Careerpilot</a:t>
            </a:r>
          </a:p>
          <a:p>
            <a:pPr marL="457200" indent="-457200">
              <a:buFont typeface="+mj-lt"/>
              <a:buAutoNum type="arabicPeriod"/>
            </a:pPr>
            <a:endParaRPr lang="en-GB" altLang="en-US" sz="2400" b="1" dirty="0">
              <a:solidFill>
                <a:srgbClr val="002060"/>
              </a:solidFill>
              <a:latin typeface="Calibri" panose="020F0502020204030204" pitchFamily="34" charset="0"/>
            </a:endParaRPr>
          </a:p>
        </p:txBody>
      </p:sp>
      <p:sp>
        <p:nvSpPr>
          <p:cNvPr id="16" name="Star: 32 Points 15">
            <a:extLst>
              <a:ext uri="{FF2B5EF4-FFF2-40B4-BE49-F238E27FC236}">
                <a16:creationId xmlns:a16="http://schemas.microsoft.com/office/drawing/2014/main" id="{487E3E89-442F-532D-D9F0-7668FAB32283}"/>
              </a:ext>
            </a:extLst>
          </p:cNvPr>
          <p:cNvSpPr/>
          <p:nvPr/>
        </p:nvSpPr>
        <p:spPr>
          <a:xfrm>
            <a:off x="10028444" y="4061197"/>
            <a:ext cx="1767612" cy="1767965"/>
          </a:xfrm>
          <a:prstGeom prst="star32">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10 mins</a:t>
            </a:r>
          </a:p>
        </p:txBody>
      </p:sp>
      <p:pic>
        <p:nvPicPr>
          <p:cNvPr id="17" name="Picture 16" descr="A screenshot of a computer&#10;&#10;Description automatically generated">
            <a:extLst>
              <a:ext uri="{FF2B5EF4-FFF2-40B4-BE49-F238E27FC236}">
                <a16:creationId xmlns:a16="http://schemas.microsoft.com/office/drawing/2014/main" id="{9615BEF3-87D2-525A-DEB9-75A7C5D304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187" t="2521" r="10186" b="4904"/>
          <a:stretch/>
        </p:blipFill>
        <p:spPr>
          <a:xfrm>
            <a:off x="4747950" y="978431"/>
            <a:ext cx="2696099" cy="1808569"/>
          </a:xfrm>
          <a:prstGeom prst="rect">
            <a:avLst/>
          </a:prstGeom>
          <a:effectLst>
            <a:glow rad="63500">
              <a:schemeClr val="accent1">
                <a:satMod val="175000"/>
                <a:alpha val="40000"/>
              </a:schemeClr>
            </a:glow>
          </a:effectLst>
        </p:spPr>
      </p:pic>
      <p:grpSp>
        <p:nvGrpSpPr>
          <p:cNvPr id="19" name="Group 18">
            <a:extLst>
              <a:ext uri="{FF2B5EF4-FFF2-40B4-BE49-F238E27FC236}">
                <a16:creationId xmlns:a16="http://schemas.microsoft.com/office/drawing/2014/main" id="{7D26FFC2-6E42-C5F1-E9CC-04171954DD25}"/>
              </a:ext>
            </a:extLst>
          </p:cNvPr>
          <p:cNvGrpSpPr/>
          <p:nvPr/>
        </p:nvGrpSpPr>
        <p:grpSpPr>
          <a:xfrm>
            <a:off x="395944" y="4270776"/>
            <a:ext cx="7797895" cy="1662402"/>
            <a:chOff x="395944" y="4332368"/>
            <a:chExt cx="7797895" cy="1662402"/>
          </a:xfrm>
        </p:grpSpPr>
        <p:sp>
          <p:nvSpPr>
            <p:cNvPr id="13" name="Rectangle 12">
              <a:extLst>
                <a:ext uri="{FF2B5EF4-FFF2-40B4-BE49-F238E27FC236}">
                  <a16:creationId xmlns:a16="http://schemas.microsoft.com/office/drawing/2014/main" id="{4E83CE3A-9F10-7DAC-EC1F-9C4FFB764FF2}"/>
                </a:ext>
              </a:extLst>
            </p:cNvPr>
            <p:cNvSpPr/>
            <p:nvPr/>
          </p:nvSpPr>
          <p:spPr>
            <a:xfrm>
              <a:off x="395944" y="4845440"/>
              <a:ext cx="7797895" cy="830997"/>
            </a:xfrm>
            <a:prstGeom prst="rect">
              <a:avLst/>
            </a:prstGeom>
            <a:solidFill>
              <a:schemeClr val="bg1"/>
            </a:solidFill>
          </p:spPr>
          <p:txBody>
            <a:bodyPr wrap="square">
              <a:spAutoFit/>
            </a:bodyPr>
            <a:lstStyle/>
            <a:p>
              <a:r>
                <a:rPr lang="en-GB" altLang="en-US" sz="2400" dirty="0">
                  <a:latin typeface="Calibri" panose="020F0502020204030204" pitchFamily="34" charset="0"/>
                </a:rPr>
                <a:t>3. Complete the Job Quiz</a:t>
              </a:r>
            </a:p>
            <a:p>
              <a:endParaRPr lang="en-GB" altLang="en-US" sz="2400" b="1" dirty="0">
                <a:solidFill>
                  <a:srgbClr val="002060"/>
                </a:solidFill>
                <a:latin typeface="Calibri" panose="020F0502020204030204" pitchFamily="34" charset="0"/>
              </a:endParaRPr>
            </a:p>
          </p:txBody>
        </p:sp>
        <p:pic>
          <p:nvPicPr>
            <p:cNvPr id="18" name="Picture 17">
              <a:extLst>
                <a:ext uri="{FF2B5EF4-FFF2-40B4-BE49-F238E27FC236}">
                  <a16:creationId xmlns:a16="http://schemas.microsoft.com/office/drawing/2014/main" id="{677F77E1-B70E-23FF-1285-81F8EBC46D57}"/>
                </a:ext>
              </a:extLst>
            </p:cNvPr>
            <p:cNvPicPr>
              <a:picLocks noChangeAspect="1"/>
            </p:cNvPicPr>
            <p:nvPr/>
          </p:nvPicPr>
          <p:blipFill>
            <a:blip r:embed="rId5"/>
            <a:stretch>
              <a:fillRect/>
            </a:stretch>
          </p:blipFill>
          <p:spPr>
            <a:xfrm>
              <a:off x="4747950" y="4332368"/>
              <a:ext cx="2479051" cy="1662402"/>
            </a:xfrm>
            <a:prstGeom prst="rect">
              <a:avLst/>
            </a:prstGeom>
            <a:ln>
              <a:solidFill>
                <a:schemeClr val="accent5">
                  <a:lumMod val="75000"/>
                </a:schemeClr>
              </a:solidFill>
            </a:ln>
            <a:effectLst>
              <a:outerShdw blurRad="63500" sx="102000" sy="102000" algn="ctr" rotWithShape="0">
                <a:prstClr val="black">
                  <a:alpha val="40000"/>
                </a:prstClr>
              </a:outerShdw>
            </a:effectLst>
          </p:spPr>
        </p:pic>
      </p:grpSp>
      <p:pic>
        <p:nvPicPr>
          <p:cNvPr id="12" name="Graphic 11" descr="Badge 1 with solid fill">
            <a:extLst>
              <a:ext uri="{FF2B5EF4-FFF2-40B4-BE49-F238E27FC236}">
                <a16:creationId xmlns:a16="http://schemas.microsoft.com/office/drawing/2014/main" id="{A1E8CD61-980E-15C2-5FA9-14348D900AD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91" y="65030"/>
            <a:ext cx="646331" cy="646331"/>
          </a:xfrm>
          <a:prstGeom prst="rect">
            <a:avLst/>
          </a:prstGeom>
        </p:spPr>
      </p:pic>
      <p:grpSp>
        <p:nvGrpSpPr>
          <p:cNvPr id="14" name="Group 13">
            <a:extLst>
              <a:ext uri="{FF2B5EF4-FFF2-40B4-BE49-F238E27FC236}">
                <a16:creationId xmlns:a16="http://schemas.microsoft.com/office/drawing/2014/main" id="{64829F8B-1575-21A6-06E7-36363762A4C1}"/>
              </a:ext>
            </a:extLst>
          </p:cNvPr>
          <p:cNvGrpSpPr/>
          <p:nvPr/>
        </p:nvGrpSpPr>
        <p:grpSpPr>
          <a:xfrm>
            <a:off x="336856" y="3028550"/>
            <a:ext cx="8764815" cy="1103749"/>
            <a:chOff x="395944" y="2990985"/>
            <a:chExt cx="8764815" cy="1103749"/>
          </a:xfrm>
        </p:grpSpPr>
        <p:sp>
          <p:nvSpPr>
            <p:cNvPr id="10" name="Rectangle 9">
              <a:extLst>
                <a:ext uri="{FF2B5EF4-FFF2-40B4-BE49-F238E27FC236}">
                  <a16:creationId xmlns:a16="http://schemas.microsoft.com/office/drawing/2014/main" id="{FBABDD8E-0E92-0DEB-0A24-E8BD6D1B311F}"/>
                </a:ext>
              </a:extLst>
            </p:cNvPr>
            <p:cNvSpPr/>
            <p:nvPr/>
          </p:nvSpPr>
          <p:spPr>
            <a:xfrm>
              <a:off x="395944" y="3081653"/>
              <a:ext cx="6930210" cy="830997"/>
            </a:xfrm>
            <a:prstGeom prst="rect">
              <a:avLst/>
            </a:prstGeom>
            <a:solidFill>
              <a:schemeClr val="bg1"/>
            </a:solidFill>
          </p:spPr>
          <p:txBody>
            <a:bodyPr wrap="square">
              <a:spAutoFit/>
            </a:bodyPr>
            <a:lstStyle/>
            <a:p>
              <a:r>
                <a:rPr lang="en-GB" altLang="en-US" sz="2400" dirty="0">
                  <a:latin typeface="Calibri" panose="020F0502020204030204" pitchFamily="34" charset="0"/>
                </a:rPr>
                <a:t>2.  Complete the Buzz Personality Quiz to discover your personality type. Make a note of your animal.</a:t>
              </a:r>
            </a:p>
          </p:txBody>
        </p:sp>
        <p:pic>
          <p:nvPicPr>
            <p:cNvPr id="9" name="Picture 8">
              <a:extLst>
                <a:ext uri="{FF2B5EF4-FFF2-40B4-BE49-F238E27FC236}">
                  <a16:creationId xmlns:a16="http://schemas.microsoft.com/office/drawing/2014/main" id="{B43D7619-5DDF-C69D-F28F-D7D68D81E85B}"/>
                </a:ext>
              </a:extLst>
            </p:cNvPr>
            <p:cNvPicPr>
              <a:picLocks noChangeAspect="1"/>
            </p:cNvPicPr>
            <p:nvPr/>
          </p:nvPicPr>
          <p:blipFill>
            <a:blip r:embed="rId8"/>
            <a:stretch>
              <a:fillRect/>
            </a:stretch>
          </p:blipFill>
          <p:spPr>
            <a:xfrm>
              <a:off x="7145282" y="2990985"/>
              <a:ext cx="2015477" cy="1103749"/>
            </a:xfrm>
            <a:prstGeom prst="rect">
              <a:avLst/>
            </a:prstGeom>
            <a:ln w="38100">
              <a:noFill/>
            </a:ln>
            <a:effectLst>
              <a:outerShdw blurRad="63500" sx="102000" sy="102000" algn="ctr" rotWithShape="0">
                <a:prstClr val="black">
                  <a:alpha val="40000"/>
                </a:prstClr>
              </a:outerShdw>
            </a:effectLst>
          </p:spPr>
        </p:pic>
      </p:grpSp>
      <p:grpSp>
        <p:nvGrpSpPr>
          <p:cNvPr id="8" name="Group 7">
            <a:extLst>
              <a:ext uri="{FF2B5EF4-FFF2-40B4-BE49-F238E27FC236}">
                <a16:creationId xmlns:a16="http://schemas.microsoft.com/office/drawing/2014/main" id="{526722A8-7E6E-CCE7-46E0-E3759498FD34}"/>
              </a:ext>
            </a:extLst>
          </p:cNvPr>
          <p:cNvGrpSpPr/>
          <p:nvPr/>
        </p:nvGrpSpPr>
        <p:grpSpPr>
          <a:xfrm>
            <a:off x="7758268" y="897497"/>
            <a:ext cx="3780140" cy="1992576"/>
            <a:chOff x="10709849" y="-5480172"/>
            <a:chExt cx="6515499" cy="4451233"/>
          </a:xfrm>
        </p:grpSpPr>
        <p:pic>
          <p:nvPicPr>
            <p:cNvPr id="11" name="Picture 10">
              <a:extLst>
                <a:ext uri="{FF2B5EF4-FFF2-40B4-BE49-F238E27FC236}">
                  <a16:creationId xmlns:a16="http://schemas.microsoft.com/office/drawing/2014/main" id="{AF98F766-3635-4E1D-04B1-A959820D19D2}"/>
                </a:ext>
              </a:extLst>
            </p:cNvPr>
            <p:cNvPicPr>
              <a:picLocks noChangeAspect="1"/>
            </p:cNvPicPr>
            <p:nvPr/>
          </p:nvPicPr>
          <p:blipFill>
            <a:blip r:embed="rId9"/>
            <a:srcRect l="3908" r="3871"/>
            <a:stretch>
              <a:fillRect/>
            </a:stretch>
          </p:blipFill>
          <p:spPr>
            <a:xfrm>
              <a:off x="10709849" y="-5480172"/>
              <a:ext cx="6515499" cy="4451233"/>
            </a:xfrm>
            <a:prstGeom prst="rect">
              <a:avLst/>
            </a:prstGeom>
            <a:effectLst>
              <a:outerShdw blurRad="63500" sx="102000" sy="102000" algn="ctr" rotWithShape="0">
                <a:prstClr val="black">
                  <a:alpha val="40000"/>
                </a:prstClr>
              </a:outerShdw>
            </a:effectLst>
          </p:spPr>
        </p:pic>
        <p:sp>
          <p:nvSpPr>
            <p:cNvPr id="15" name="Rectangle 14">
              <a:extLst>
                <a:ext uri="{FF2B5EF4-FFF2-40B4-BE49-F238E27FC236}">
                  <a16:creationId xmlns:a16="http://schemas.microsoft.com/office/drawing/2014/main" id="{4E1FFD64-F60A-F2FD-8B05-5C923D478D26}"/>
                </a:ext>
              </a:extLst>
            </p:cNvPr>
            <p:cNvSpPr/>
            <p:nvPr/>
          </p:nvSpPr>
          <p:spPr>
            <a:xfrm>
              <a:off x="11422068" y="-4039211"/>
              <a:ext cx="5608301" cy="939175"/>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FF0000"/>
                  </a:solidFill>
                </a:rPr>
                <a:t>This has to be the email you used to register</a:t>
              </a:r>
            </a:p>
          </p:txBody>
        </p:sp>
      </p:grpSp>
      <p:pic>
        <p:nvPicPr>
          <p:cNvPr id="20" name="Picture 10" descr="Loop">
            <a:extLst>
              <a:ext uri="{FF2B5EF4-FFF2-40B4-BE49-F238E27FC236}">
                <a16:creationId xmlns:a16="http://schemas.microsoft.com/office/drawing/2014/main" id="{31090EFE-3E00-C945-0FBC-D8BE710A3DE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84629" y="2531611"/>
            <a:ext cx="1401950" cy="35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blue text on a black background&#10;&#10;AI-generated content may be incorrect.">
            <a:extLst>
              <a:ext uri="{FF2B5EF4-FFF2-40B4-BE49-F238E27FC236}">
                <a16:creationId xmlns:a16="http://schemas.microsoft.com/office/drawing/2014/main" id="{8F6006C9-C7D9-22D7-2592-8A9BF246B91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54640" y="6234927"/>
            <a:ext cx="1737360" cy="662533"/>
          </a:xfrm>
          <a:prstGeom prst="rect">
            <a:avLst/>
          </a:prstGeom>
        </p:spPr>
      </p:pic>
    </p:spTree>
    <p:extLst>
      <p:ext uri="{BB962C8B-B14F-4D97-AF65-F5344CB8AC3E}">
        <p14:creationId xmlns:p14="http://schemas.microsoft.com/office/powerpoint/2010/main" val="20403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heel(1)">
                                      <p:cBhvr>
                                        <p:cTn id="31" dur="20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7" presetClass="emph" presetSubtype="0" fill="remove" grpId="1" nodeType="clickEffect">
                                  <p:stCondLst>
                                    <p:cond delay="0"/>
                                  </p:stCondLst>
                                  <p:childTnLst>
                                    <p:animClr clrSpc="rgb" dir="cw">
                                      <p:cBhvr override="childStyle">
                                        <p:cTn id="35" dur="250" autoRev="1" fill="remove"/>
                                        <p:tgtEl>
                                          <p:spTgt spid="16"/>
                                        </p:tgtEl>
                                        <p:attrNameLst>
                                          <p:attrName>style.color</p:attrName>
                                        </p:attrNameLst>
                                      </p:cBhvr>
                                      <p:to>
                                        <a:schemeClr val="bg1"/>
                                      </p:to>
                                    </p:animClr>
                                    <p:animClr clrSpc="rgb" dir="cw">
                                      <p:cBhvr>
                                        <p:cTn id="36" dur="250" autoRev="1" fill="remove"/>
                                        <p:tgtEl>
                                          <p:spTgt spid="16"/>
                                        </p:tgtEl>
                                        <p:attrNameLst>
                                          <p:attrName>fillcolor</p:attrName>
                                        </p:attrNameLst>
                                      </p:cBhvr>
                                      <p:to>
                                        <a:schemeClr val="bg1"/>
                                      </p:to>
                                    </p:animClr>
                                    <p:set>
                                      <p:cBhvr>
                                        <p:cTn id="37" dur="250" autoRev="1" fill="remove"/>
                                        <p:tgtEl>
                                          <p:spTgt spid="16"/>
                                        </p:tgtEl>
                                        <p:attrNameLst>
                                          <p:attrName>fill.type</p:attrName>
                                        </p:attrNameLst>
                                      </p:cBhvr>
                                      <p:to>
                                        <p:strVal val="solid"/>
                                      </p:to>
                                    </p:set>
                                    <p:set>
                                      <p:cBhvr>
                                        <p:cTn id="38" dur="250" autoRev="1" fill="remove"/>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DCFFF-E366-1E7D-4E2A-4E6EAB1C00A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3560D29-C328-B504-F574-90C428F5650A}"/>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ADAF08D8-87A2-77AE-3D62-98E5CFAEA2E7}"/>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764DE49B-07F6-18C4-CD08-4DE7A5039ABA}"/>
              </a:ext>
            </a:extLst>
          </p:cNvPr>
          <p:cNvSpPr/>
          <p:nvPr/>
        </p:nvSpPr>
        <p:spPr>
          <a:xfrm>
            <a:off x="175686" y="160522"/>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1BA8A85-E938-71BF-B4E4-565477FA977D}"/>
              </a:ext>
            </a:extLst>
          </p:cNvPr>
          <p:cNvSpPr/>
          <p:nvPr/>
        </p:nvSpPr>
        <p:spPr>
          <a:xfrm>
            <a:off x="-13690" y="0"/>
            <a:ext cx="12205690" cy="791830"/>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Workbook</a:t>
            </a:r>
          </a:p>
        </p:txBody>
      </p:sp>
      <p:sp>
        <p:nvSpPr>
          <p:cNvPr id="41" name="Rectangle 1">
            <a:extLst>
              <a:ext uri="{FF2B5EF4-FFF2-40B4-BE49-F238E27FC236}">
                <a16:creationId xmlns:a16="http://schemas.microsoft.com/office/drawing/2014/main" id="{1F831A55-AD57-514C-CDB8-F92BFE66CAE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2" name="Graphic 11" descr="Badge 1 with solid fill">
            <a:extLst>
              <a:ext uri="{FF2B5EF4-FFF2-40B4-BE49-F238E27FC236}">
                <a16:creationId xmlns:a16="http://schemas.microsoft.com/office/drawing/2014/main" id="{99C97B4A-3DC4-53CB-B616-0FE1CDACA2A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691" y="65030"/>
            <a:ext cx="646331" cy="646331"/>
          </a:xfrm>
          <a:prstGeom prst="rect">
            <a:avLst/>
          </a:prstGeom>
        </p:spPr>
      </p:pic>
      <p:pic>
        <p:nvPicPr>
          <p:cNvPr id="23" name="Picture 22">
            <a:extLst>
              <a:ext uri="{FF2B5EF4-FFF2-40B4-BE49-F238E27FC236}">
                <a16:creationId xmlns:a16="http://schemas.microsoft.com/office/drawing/2014/main" id="{F5425F47-85AC-3D11-88B7-1CD466097A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6689" y="913024"/>
            <a:ext cx="1342557" cy="1448747"/>
          </a:xfrm>
          <a:prstGeom prst="rect">
            <a:avLst/>
          </a:prstGeom>
        </p:spPr>
      </p:pic>
      <p:pic>
        <p:nvPicPr>
          <p:cNvPr id="7" name="Picture 6" descr="A blue text on a black background&#10;&#10;AI-generated content may be incorrect.">
            <a:extLst>
              <a:ext uri="{FF2B5EF4-FFF2-40B4-BE49-F238E27FC236}">
                <a16:creationId xmlns:a16="http://schemas.microsoft.com/office/drawing/2014/main" id="{0EE0131E-031E-9D30-6F97-D5B492B969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40949" y="6217269"/>
            <a:ext cx="1737360" cy="662533"/>
          </a:xfrm>
          <a:prstGeom prst="rect">
            <a:avLst/>
          </a:prstGeom>
        </p:spPr>
      </p:pic>
      <p:pic>
        <p:nvPicPr>
          <p:cNvPr id="9" name="Picture 8">
            <a:extLst>
              <a:ext uri="{FF2B5EF4-FFF2-40B4-BE49-F238E27FC236}">
                <a16:creationId xmlns:a16="http://schemas.microsoft.com/office/drawing/2014/main" id="{5D6E9910-0B24-65D9-FAD2-E14816E13E6F}"/>
              </a:ext>
            </a:extLst>
          </p:cNvPr>
          <p:cNvPicPr>
            <a:picLocks noChangeAspect="1"/>
          </p:cNvPicPr>
          <p:nvPr/>
        </p:nvPicPr>
        <p:blipFill>
          <a:blip r:embed="rId8"/>
          <a:stretch>
            <a:fillRect/>
          </a:stretch>
        </p:blipFill>
        <p:spPr>
          <a:xfrm>
            <a:off x="1602504" y="898499"/>
            <a:ext cx="3898453" cy="5186397"/>
          </a:xfrm>
          <a:prstGeom prst="rect">
            <a:avLst/>
          </a:prstGeom>
          <a:ln>
            <a:solidFill>
              <a:srgbClr val="29629C"/>
            </a:solidFill>
          </a:ln>
        </p:spPr>
      </p:pic>
      <p:sp>
        <p:nvSpPr>
          <p:cNvPr id="24" name="Rectangle 23">
            <a:extLst>
              <a:ext uri="{FF2B5EF4-FFF2-40B4-BE49-F238E27FC236}">
                <a16:creationId xmlns:a16="http://schemas.microsoft.com/office/drawing/2014/main" id="{340F4F85-758F-184F-FBC8-AD063FB1E11C}"/>
              </a:ext>
            </a:extLst>
          </p:cNvPr>
          <p:cNvSpPr/>
          <p:nvPr/>
        </p:nvSpPr>
        <p:spPr>
          <a:xfrm>
            <a:off x="2706455" y="941282"/>
            <a:ext cx="2794502" cy="177181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12">
            <a:extLst>
              <a:ext uri="{FF2B5EF4-FFF2-40B4-BE49-F238E27FC236}">
                <a16:creationId xmlns:a16="http://schemas.microsoft.com/office/drawing/2014/main" id="{987AB5AA-380D-FAEB-D805-2123C1143D20}"/>
              </a:ext>
            </a:extLst>
          </p:cNvPr>
          <p:cNvPicPr>
            <a:picLocks noChangeAspect="1"/>
          </p:cNvPicPr>
          <p:nvPr/>
        </p:nvPicPr>
        <p:blipFill>
          <a:blip r:embed="rId9"/>
          <a:stretch>
            <a:fillRect/>
          </a:stretch>
        </p:blipFill>
        <p:spPr>
          <a:xfrm>
            <a:off x="6046080" y="898500"/>
            <a:ext cx="3907339" cy="5212099"/>
          </a:xfrm>
          <a:prstGeom prst="rect">
            <a:avLst/>
          </a:prstGeom>
        </p:spPr>
      </p:pic>
      <p:sp>
        <p:nvSpPr>
          <p:cNvPr id="25" name="Rectangle 24">
            <a:extLst>
              <a:ext uri="{FF2B5EF4-FFF2-40B4-BE49-F238E27FC236}">
                <a16:creationId xmlns:a16="http://schemas.microsoft.com/office/drawing/2014/main" id="{D9F559DC-DDB5-B5F3-F8AD-34C6E32A9D85}"/>
              </a:ext>
            </a:extLst>
          </p:cNvPr>
          <p:cNvSpPr/>
          <p:nvPr/>
        </p:nvSpPr>
        <p:spPr>
          <a:xfrm>
            <a:off x="6024227" y="898499"/>
            <a:ext cx="3898453" cy="32011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70852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B5289-8BFA-FFD8-C8A8-314089A8BEC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C9E9A05-5B5E-BC0E-7D1E-91351B47A6B9}"/>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3E982B1D-1FD5-4BFE-1599-148D54D8C324}"/>
              </a:ext>
            </a:extLst>
          </p:cNvPr>
          <p:cNvSpPr/>
          <p:nvPr/>
        </p:nvSpPr>
        <p:spPr>
          <a:xfrm>
            <a:off x="369844" y="6435333"/>
            <a:ext cx="1087598" cy="193027"/>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F952C564-1C1C-7348-A160-AD7B5947B848}"/>
              </a:ext>
            </a:extLst>
          </p:cNvPr>
          <p:cNvSpPr/>
          <p:nvPr/>
        </p:nvSpPr>
        <p:spPr>
          <a:xfrm>
            <a:off x="168840" y="161768"/>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2B527C9A-2D94-6F1C-7D3C-ECEE20147B49}"/>
              </a:ext>
            </a:extLst>
          </p:cNvPr>
          <p:cNvSpPr/>
          <p:nvPr/>
        </p:nvSpPr>
        <p:spPr>
          <a:xfrm>
            <a:off x="-13690" y="0"/>
            <a:ext cx="12205690" cy="791830"/>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Feedback on your results</a:t>
            </a:r>
          </a:p>
        </p:txBody>
      </p:sp>
      <p:sp>
        <p:nvSpPr>
          <p:cNvPr id="41" name="Rectangle 1">
            <a:extLst>
              <a:ext uri="{FF2B5EF4-FFF2-40B4-BE49-F238E27FC236}">
                <a16:creationId xmlns:a16="http://schemas.microsoft.com/office/drawing/2014/main" id="{3105EAA5-FCF5-E577-3440-8EB301F5CC6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2" name="Picture 11">
            <a:extLst>
              <a:ext uri="{FF2B5EF4-FFF2-40B4-BE49-F238E27FC236}">
                <a16:creationId xmlns:a16="http://schemas.microsoft.com/office/drawing/2014/main" id="{D4F618A1-24A3-F991-1100-FAF0CDF5247D}"/>
              </a:ext>
            </a:extLst>
          </p:cNvPr>
          <p:cNvPicPr>
            <a:picLocks noChangeAspect="1"/>
          </p:cNvPicPr>
          <p:nvPr/>
        </p:nvPicPr>
        <p:blipFill>
          <a:blip r:embed="rId4"/>
          <a:srcRect b="14558"/>
          <a:stretch>
            <a:fillRect/>
          </a:stretch>
        </p:blipFill>
        <p:spPr>
          <a:xfrm>
            <a:off x="340820" y="909166"/>
            <a:ext cx="3524761" cy="5201910"/>
          </a:xfrm>
          <a:prstGeom prst="rect">
            <a:avLst/>
          </a:prstGeom>
          <a:ln>
            <a:solidFill>
              <a:schemeClr val="accent5">
                <a:lumMod val="50000"/>
              </a:schemeClr>
            </a:solidFill>
          </a:ln>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1C890894-4E88-7A3A-CC9D-5F105C956A10}"/>
              </a:ext>
            </a:extLst>
          </p:cNvPr>
          <p:cNvPicPr>
            <a:picLocks noChangeAspect="1"/>
          </p:cNvPicPr>
          <p:nvPr/>
        </p:nvPicPr>
        <p:blipFill>
          <a:blip r:embed="rId5"/>
          <a:srcRect r="24960"/>
          <a:stretch>
            <a:fillRect/>
          </a:stretch>
        </p:blipFill>
        <p:spPr>
          <a:xfrm>
            <a:off x="4433168" y="953597"/>
            <a:ext cx="4861145" cy="3153782"/>
          </a:xfrm>
          <a:prstGeom prst="rect">
            <a:avLst/>
          </a:prstGeom>
          <a:effectLst>
            <a:outerShdw blurRad="63500" sx="102000" sy="102000" algn="ctr" rotWithShape="0">
              <a:prstClr val="black">
                <a:alpha val="40000"/>
              </a:prstClr>
            </a:outerShdw>
          </a:effectLst>
        </p:spPr>
      </p:pic>
      <p:sp>
        <p:nvSpPr>
          <p:cNvPr id="21" name="Speech Bubble: Rectangle with Corners Rounded 20">
            <a:extLst>
              <a:ext uri="{FF2B5EF4-FFF2-40B4-BE49-F238E27FC236}">
                <a16:creationId xmlns:a16="http://schemas.microsoft.com/office/drawing/2014/main" id="{8D22E174-3A86-6308-8710-6F3D1C0D1446}"/>
              </a:ext>
            </a:extLst>
          </p:cNvPr>
          <p:cNvSpPr/>
          <p:nvPr/>
        </p:nvSpPr>
        <p:spPr>
          <a:xfrm>
            <a:off x="4360668" y="4236155"/>
            <a:ext cx="7351041" cy="1668248"/>
          </a:xfrm>
          <a:prstGeom prst="wedgeRoundRectCallout">
            <a:avLst>
              <a:gd name="adj1" fmla="val -5127"/>
              <a:gd name="adj2" fmla="val 59732"/>
              <a:gd name="adj3" fmla="val 16667"/>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Your community/country/the world needs people of all types and people interested in all job sectors.</a:t>
            </a:r>
          </a:p>
        </p:txBody>
      </p:sp>
      <p:pic>
        <p:nvPicPr>
          <p:cNvPr id="7" name="Graphic 6" descr="Badge 1 with solid fill">
            <a:extLst>
              <a:ext uri="{FF2B5EF4-FFF2-40B4-BE49-F238E27FC236}">
                <a16:creationId xmlns:a16="http://schemas.microsoft.com/office/drawing/2014/main" id="{602A5992-6617-BF7A-201E-D521F4D31B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91" y="65030"/>
            <a:ext cx="646331" cy="646331"/>
          </a:xfrm>
          <a:prstGeom prst="rect">
            <a:avLst/>
          </a:prstGeom>
        </p:spPr>
      </p:pic>
      <p:pic>
        <p:nvPicPr>
          <p:cNvPr id="9" name="Picture 8">
            <a:extLst>
              <a:ext uri="{FF2B5EF4-FFF2-40B4-BE49-F238E27FC236}">
                <a16:creationId xmlns:a16="http://schemas.microsoft.com/office/drawing/2014/main" id="{92EE7C1D-3693-BFF3-B396-B0151E4253F7}"/>
              </a:ext>
            </a:extLst>
          </p:cNvPr>
          <p:cNvPicPr>
            <a:picLocks noChangeAspect="1"/>
          </p:cNvPicPr>
          <p:nvPr/>
        </p:nvPicPr>
        <p:blipFill>
          <a:blip r:embed="rId8"/>
          <a:stretch>
            <a:fillRect/>
          </a:stretch>
        </p:blipFill>
        <p:spPr>
          <a:xfrm>
            <a:off x="9714925" y="841286"/>
            <a:ext cx="2162175" cy="1104900"/>
          </a:xfrm>
          <a:prstGeom prst="rect">
            <a:avLst/>
          </a:prstGeom>
        </p:spPr>
      </p:pic>
      <p:pic>
        <p:nvPicPr>
          <p:cNvPr id="8" name="Picture 7" descr="A blue text on a black background&#10;&#10;AI-generated content may be incorrect.">
            <a:extLst>
              <a:ext uri="{FF2B5EF4-FFF2-40B4-BE49-F238E27FC236}">
                <a16:creationId xmlns:a16="http://schemas.microsoft.com/office/drawing/2014/main" id="{CD9EC464-9DFE-3CD2-1602-3D179CDEB88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54640" y="6238380"/>
            <a:ext cx="1737360" cy="662533"/>
          </a:xfrm>
          <a:prstGeom prst="rect">
            <a:avLst/>
          </a:prstGeom>
        </p:spPr>
      </p:pic>
    </p:spTree>
    <p:extLst>
      <p:ext uri="{BB962C8B-B14F-4D97-AF65-F5344CB8AC3E}">
        <p14:creationId xmlns:p14="http://schemas.microsoft.com/office/powerpoint/2010/main" val="324734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C8266-238C-112F-70AE-CAB001B5B78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F4BD81B-114B-C1D7-59DE-1E1B4F18EF5B}"/>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14BAF23F-1D88-A52E-18A4-BDD1D05E8133}"/>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483DDC69-652E-9705-7DF8-BB5FB0644700}"/>
              </a:ext>
            </a:extLst>
          </p:cNvPr>
          <p:cNvSpPr/>
          <p:nvPr/>
        </p:nvSpPr>
        <p:spPr>
          <a:xfrm>
            <a:off x="161862" y="203986"/>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81E411AC-6C5A-7B4A-31E8-692D70A9C805}"/>
              </a:ext>
            </a:extLst>
          </p:cNvPr>
          <p:cNvSpPr/>
          <p:nvPr/>
        </p:nvSpPr>
        <p:spPr>
          <a:xfrm>
            <a:off x="-13690" y="0"/>
            <a:ext cx="12205690" cy="756065"/>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Use your results to start exploring</a:t>
            </a:r>
          </a:p>
        </p:txBody>
      </p:sp>
      <p:sp>
        <p:nvSpPr>
          <p:cNvPr id="41" name="Rectangle 1">
            <a:extLst>
              <a:ext uri="{FF2B5EF4-FFF2-40B4-BE49-F238E27FC236}">
                <a16:creationId xmlns:a16="http://schemas.microsoft.com/office/drawing/2014/main" id="{C4F5324D-FBD6-9449-C5B7-5B632BD9452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3" name="Picture 12">
            <a:extLst>
              <a:ext uri="{FF2B5EF4-FFF2-40B4-BE49-F238E27FC236}">
                <a16:creationId xmlns:a16="http://schemas.microsoft.com/office/drawing/2014/main" id="{637F16C4-C2B7-6782-ED47-28EE7241E969}"/>
              </a:ext>
            </a:extLst>
          </p:cNvPr>
          <p:cNvPicPr>
            <a:picLocks noChangeAspect="1"/>
          </p:cNvPicPr>
          <p:nvPr/>
        </p:nvPicPr>
        <p:blipFill>
          <a:blip r:embed="rId4"/>
          <a:stretch>
            <a:fillRect/>
          </a:stretch>
        </p:blipFill>
        <p:spPr>
          <a:xfrm>
            <a:off x="859851" y="884733"/>
            <a:ext cx="4204484" cy="5217202"/>
          </a:xfrm>
          <a:prstGeom prst="rect">
            <a:avLst/>
          </a:prstGeom>
          <a:ln w="38100">
            <a:noFill/>
          </a:ln>
          <a:effectLst>
            <a:outerShdw blurRad="63500" sx="102000" sy="102000" algn="ctr" rotWithShape="0">
              <a:prstClr val="black">
                <a:alpha val="40000"/>
              </a:prstClr>
            </a:outerShdw>
          </a:effectLst>
        </p:spPr>
      </p:pic>
      <p:pic>
        <p:nvPicPr>
          <p:cNvPr id="14" name="Picture 10" descr="Loop">
            <a:extLst>
              <a:ext uri="{FF2B5EF4-FFF2-40B4-BE49-F238E27FC236}">
                <a16:creationId xmlns:a16="http://schemas.microsoft.com/office/drawing/2014/main" id="{677D3BE7-2E55-F6B6-8F94-0586E03E5D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6291" y="4146287"/>
            <a:ext cx="1472051" cy="130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C:\Users\sl200\AppData\Local\Temp\SNAGHTMLa49d3b.PNG">
            <a:extLst>
              <a:ext uri="{FF2B5EF4-FFF2-40B4-BE49-F238E27FC236}">
                <a16:creationId xmlns:a16="http://schemas.microsoft.com/office/drawing/2014/main" id="{F034308E-884F-152A-F588-93B158EE0AA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7858" y="1119366"/>
            <a:ext cx="5097999" cy="4241426"/>
          </a:xfrm>
          <a:prstGeom prst="rect">
            <a:avLst/>
          </a:prstGeom>
          <a:noFill/>
          <a:ln>
            <a:solidFill>
              <a:schemeClr val="accent5">
                <a:lumMod val="75000"/>
              </a:schemeClr>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10" descr="Loop">
            <a:extLst>
              <a:ext uri="{FF2B5EF4-FFF2-40B4-BE49-F238E27FC236}">
                <a16:creationId xmlns:a16="http://schemas.microsoft.com/office/drawing/2014/main" id="{E180624F-4D6C-B40B-6A2D-01E8704F6E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50238" y="3092459"/>
            <a:ext cx="1430471" cy="62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phic 6" descr="Badge 1 with solid fill">
            <a:extLst>
              <a:ext uri="{FF2B5EF4-FFF2-40B4-BE49-F238E27FC236}">
                <a16:creationId xmlns:a16="http://schemas.microsoft.com/office/drawing/2014/main" id="{0881CCD6-CFC4-651F-D77E-2E64438A2F2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691" y="65030"/>
            <a:ext cx="646331" cy="646331"/>
          </a:xfrm>
          <a:prstGeom prst="rect">
            <a:avLst/>
          </a:prstGeom>
        </p:spPr>
      </p:pic>
      <p:pic>
        <p:nvPicPr>
          <p:cNvPr id="8" name="Picture 7" descr="A blue text on a black background&#10;&#10;AI-generated content may be incorrect.">
            <a:extLst>
              <a:ext uri="{FF2B5EF4-FFF2-40B4-BE49-F238E27FC236}">
                <a16:creationId xmlns:a16="http://schemas.microsoft.com/office/drawing/2014/main" id="{ABCFB779-DF12-3960-901D-4C02F61F34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47795" y="6217269"/>
            <a:ext cx="1737360" cy="662533"/>
          </a:xfrm>
          <a:prstGeom prst="rect">
            <a:avLst/>
          </a:prstGeom>
        </p:spPr>
      </p:pic>
    </p:spTree>
    <p:extLst>
      <p:ext uri="{BB962C8B-B14F-4D97-AF65-F5344CB8AC3E}">
        <p14:creationId xmlns:p14="http://schemas.microsoft.com/office/powerpoint/2010/main" val="138365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CC46E-1927-EBD0-7B0A-01E55EEE0CA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779171D-1041-3C87-2392-6F0BA048C7D8}"/>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9AC60A0A-538A-B108-F0CC-64552B9BB595}"/>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840306FB-FA76-929E-5C6C-75EBEC62D02D}"/>
              </a:ext>
            </a:extLst>
          </p:cNvPr>
          <p:cNvSpPr/>
          <p:nvPr/>
        </p:nvSpPr>
        <p:spPr>
          <a:xfrm>
            <a:off x="161862" y="213696"/>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B4F97D7-0ABC-B293-91AC-BADACAA185F5}"/>
              </a:ext>
            </a:extLst>
          </p:cNvPr>
          <p:cNvSpPr/>
          <p:nvPr/>
        </p:nvSpPr>
        <p:spPr>
          <a:xfrm>
            <a:off x="-13690" y="0"/>
            <a:ext cx="12205690" cy="701527"/>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Exploring Jobs</a:t>
            </a:r>
          </a:p>
        </p:txBody>
      </p:sp>
      <p:sp>
        <p:nvSpPr>
          <p:cNvPr id="41" name="Rectangle 1">
            <a:extLst>
              <a:ext uri="{FF2B5EF4-FFF2-40B4-BE49-F238E27FC236}">
                <a16:creationId xmlns:a16="http://schemas.microsoft.com/office/drawing/2014/main" id="{2C780400-3FBB-FB56-B7E5-7CCD319A599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 name="Picture 9">
            <a:extLst>
              <a:ext uri="{FF2B5EF4-FFF2-40B4-BE49-F238E27FC236}">
                <a16:creationId xmlns:a16="http://schemas.microsoft.com/office/drawing/2014/main" id="{A2530B86-C2D8-786C-801E-EAA942CAEDAF}"/>
              </a:ext>
            </a:extLst>
          </p:cNvPr>
          <p:cNvPicPr>
            <a:picLocks noChangeAspect="1"/>
          </p:cNvPicPr>
          <p:nvPr/>
        </p:nvPicPr>
        <p:blipFill>
          <a:blip r:embed="rId4"/>
          <a:stretch>
            <a:fillRect/>
          </a:stretch>
        </p:blipFill>
        <p:spPr>
          <a:xfrm>
            <a:off x="350777" y="915223"/>
            <a:ext cx="5473542" cy="2656104"/>
          </a:xfrm>
          <a:prstGeom prst="rect">
            <a:avLst/>
          </a:prstGeom>
          <a:ln w="38100">
            <a:noFill/>
          </a:ln>
          <a:effectLst>
            <a:outerShdw blurRad="63500" sx="102000" sy="102000" algn="ctr" rotWithShape="0">
              <a:prstClr val="black">
                <a:alpha val="40000"/>
              </a:prstClr>
            </a:outerShdw>
          </a:effectLst>
        </p:spPr>
      </p:pic>
      <p:sp>
        <p:nvSpPr>
          <p:cNvPr id="11" name="Rectangle 10">
            <a:extLst>
              <a:ext uri="{FF2B5EF4-FFF2-40B4-BE49-F238E27FC236}">
                <a16:creationId xmlns:a16="http://schemas.microsoft.com/office/drawing/2014/main" id="{85566670-AD19-9381-76EA-013999F27627}"/>
              </a:ext>
            </a:extLst>
          </p:cNvPr>
          <p:cNvSpPr/>
          <p:nvPr/>
        </p:nvSpPr>
        <p:spPr>
          <a:xfrm>
            <a:off x="4001241" y="2125122"/>
            <a:ext cx="1823078" cy="14267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117A2CB4-0FF6-AAC9-20A2-7C9991232A7C}"/>
              </a:ext>
            </a:extLst>
          </p:cNvPr>
          <p:cNvPicPr>
            <a:picLocks noChangeAspect="1"/>
          </p:cNvPicPr>
          <p:nvPr/>
        </p:nvPicPr>
        <p:blipFill>
          <a:blip r:embed="rId5"/>
          <a:stretch>
            <a:fillRect/>
          </a:stretch>
        </p:blipFill>
        <p:spPr>
          <a:xfrm>
            <a:off x="3087548" y="843832"/>
            <a:ext cx="8778386" cy="5256787"/>
          </a:xfrm>
          <a:prstGeom prst="rect">
            <a:avLst/>
          </a:prstGeom>
          <a:ln w="38100">
            <a:noFill/>
          </a:ln>
          <a:effectLst>
            <a:outerShdw blurRad="63500" sx="102000" sy="102000" algn="ctr" rotWithShape="0">
              <a:prstClr val="black">
                <a:alpha val="40000"/>
              </a:prstClr>
            </a:outerShdw>
          </a:effectLst>
        </p:spPr>
      </p:pic>
      <p:sp>
        <p:nvSpPr>
          <p:cNvPr id="13" name="Rectangle 12">
            <a:extLst>
              <a:ext uri="{FF2B5EF4-FFF2-40B4-BE49-F238E27FC236}">
                <a16:creationId xmlns:a16="http://schemas.microsoft.com/office/drawing/2014/main" id="{B3365CEC-11F4-D313-0613-08E4EA5041E0}"/>
              </a:ext>
            </a:extLst>
          </p:cNvPr>
          <p:cNvSpPr/>
          <p:nvPr/>
        </p:nvSpPr>
        <p:spPr>
          <a:xfrm>
            <a:off x="3067618" y="3823555"/>
            <a:ext cx="2994661" cy="23611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Graphic 6" descr="Badge 1 with solid fill">
            <a:extLst>
              <a:ext uri="{FF2B5EF4-FFF2-40B4-BE49-F238E27FC236}">
                <a16:creationId xmlns:a16="http://schemas.microsoft.com/office/drawing/2014/main" id="{C749929A-AEF2-69BC-F56A-2C31D05583F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611" y="0"/>
            <a:ext cx="646331" cy="646331"/>
          </a:xfrm>
          <a:prstGeom prst="rect">
            <a:avLst/>
          </a:prstGeom>
        </p:spPr>
      </p:pic>
      <p:pic>
        <p:nvPicPr>
          <p:cNvPr id="8" name="Picture 7" descr="A blue text on a black background&#10;&#10;AI-generated content may be incorrect.">
            <a:extLst>
              <a:ext uri="{FF2B5EF4-FFF2-40B4-BE49-F238E27FC236}">
                <a16:creationId xmlns:a16="http://schemas.microsoft.com/office/drawing/2014/main" id="{315D9560-3DF5-BF13-21E6-7112161F2F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40949" y="6256551"/>
            <a:ext cx="1737360" cy="662533"/>
          </a:xfrm>
          <a:prstGeom prst="rect">
            <a:avLst/>
          </a:prstGeom>
        </p:spPr>
      </p:pic>
    </p:spTree>
    <p:extLst>
      <p:ext uri="{BB962C8B-B14F-4D97-AF65-F5344CB8AC3E}">
        <p14:creationId xmlns:p14="http://schemas.microsoft.com/office/powerpoint/2010/main" val="280602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CB203-AFC7-02DD-841F-25B77082922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FE20B70-D0C0-532E-984F-760A1A7A3287}"/>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862C59A5-6B50-526D-3A5C-A871DF923053}"/>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pic>
        <p:nvPicPr>
          <p:cNvPr id="9" name="Picture 8">
            <a:extLst>
              <a:ext uri="{FF2B5EF4-FFF2-40B4-BE49-F238E27FC236}">
                <a16:creationId xmlns:a16="http://schemas.microsoft.com/office/drawing/2014/main" id="{98E867D0-EF8A-5E0F-A447-445BC62536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8348" y="-639851"/>
            <a:ext cx="801619" cy="801619"/>
          </a:xfrm>
          <a:prstGeom prst="rect">
            <a:avLst/>
          </a:prstGeom>
          <a:ln w="28575">
            <a:solidFill>
              <a:srgbClr val="57DDDD"/>
            </a:solidFill>
          </a:ln>
        </p:spPr>
      </p:pic>
      <p:sp>
        <p:nvSpPr>
          <p:cNvPr id="5" name="Rectangle 4">
            <a:extLst>
              <a:ext uri="{FF2B5EF4-FFF2-40B4-BE49-F238E27FC236}">
                <a16:creationId xmlns:a16="http://schemas.microsoft.com/office/drawing/2014/main" id="{69BF0F58-2BAB-0C30-B15A-B538AA21E50B}"/>
              </a:ext>
            </a:extLst>
          </p:cNvPr>
          <p:cNvSpPr/>
          <p:nvPr/>
        </p:nvSpPr>
        <p:spPr>
          <a:xfrm>
            <a:off x="161862" y="203986"/>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801915E5-CDA7-3D7B-C7EE-97A0C9F76E4F}"/>
              </a:ext>
            </a:extLst>
          </p:cNvPr>
          <p:cNvSpPr/>
          <p:nvPr/>
        </p:nvSpPr>
        <p:spPr>
          <a:xfrm>
            <a:off x="-13690" y="0"/>
            <a:ext cx="12205690" cy="791830"/>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What are the routes into jobs?</a:t>
            </a:r>
          </a:p>
        </p:txBody>
      </p:sp>
      <p:sp>
        <p:nvSpPr>
          <p:cNvPr id="41" name="Rectangle 1">
            <a:extLst>
              <a:ext uri="{FF2B5EF4-FFF2-40B4-BE49-F238E27FC236}">
                <a16:creationId xmlns:a16="http://schemas.microsoft.com/office/drawing/2014/main" id="{BED5F4EA-FAE0-A9D0-BCC6-345715C3075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Speech Bubble: Oval 6">
            <a:extLst>
              <a:ext uri="{FF2B5EF4-FFF2-40B4-BE49-F238E27FC236}">
                <a16:creationId xmlns:a16="http://schemas.microsoft.com/office/drawing/2014/main" id="{9FE51507-2D77-EAC7-D472-E57FC0046068}"/>
              </a:ext>
            </a:extLst>
          </p:cNvPr>
          <p:cNvSpPr/>
          <p:nvPr/>
        </p:nvSpPr>
        <p:spPr>
          <a:xfrm>
            <a:off x="1941830" y="1036766"/>
            <a:ext cx="8308340" cy="1042468"/>
          </a:xfrm>
          <a:prstGeom prst="wedgeEllipseCallout">
            <a:avLst>
              <a:gd name="adj1" fmla="val -49389"/>
              <a:gd name="adj2" fmla="val 56786"/>
            </a:avLst>
          </a:prstGeom>
          <a:solidFill>
            <a:srgbClr val="C5D3FF"/>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GB" sz="2400" dirty="0">
                <a:solidFill>
                  <a:schemeClr val="tx1"/>
                </a:solidFill>
              </a:rPr>
              <a:t>What pathways can you choose at the end of Y11?</a:t>
            </a:r>
          </a:p>
        </p:txBody>
      </p:sp>
      <p:sp>
        <p:nvSpPr>
          <p:cNvPr id="8" name="Rectangle: Rounded Corners 7">
            <a:extLst>
              <a:ext uri="{FF2B5EF4-FFF2-40B4-BE49-F238E27FC236}">
                <a16:creationId xmlns:a16="http://schemas.microsoft.com/office/drawing/2014/main" id="{5B1D2725-8A21-6063-6D82-A42A3E5BDC66}"/>
              </a:ext>
            </a:extLst>
          </p:cNvPr>
          <p:cNvSpPr/>
          <p:nvPr/>
        </p:nvSpPr>
        <p:spPr>
          <a:xfrm>
            <a:off x="2087543" y="2371818"/>
            <a:ext cx="2515276" cy="1381760"/>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10" name="Rectangle: Rounded Corners 9">
            <a:extLst>
              <a:ext uri="{FF2B5EF4-FFF2-40B4-BE49-F238E27FC236}">
                <a16:creationId xmlns:a16="http://schemas.microsoft.com/office/drawing/2014/main" id="{A741B698-DC4E-7BB8-D156-DF5711028BA3}"/>
              </a:ext>
            </a:extLst>
          </p:cNvPr>
          <p:cNvSpPr/>
          <p:nvPr/>
        </p:nvSpPr>
        <p:spPr>
          <a:xfrm>
            <a:off x="4850342" y="2371818"/>
            <a:ext cx="2515276" cy="138176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11" name="Rectangle: Rounded Corners 10">
            <a:extLst>
              <a:ext uri="{FF2B5EF4-FFF2-40B4-BE49-F238E27FC236}">
                <a16:creationId xmlns:a16="http://schemas.microsoft.com/office/drawing/2014/main" id="{191EA60A-0808-2DCB-6B13-6390895BE1E1}"/>
              </a:ext>
            </a:extLst>
          </p:cNvPr>
          <p:cNvSpPr/>
          <p:nvPr/>
        </p:nvSpPr>
        <p:spPr>
          <a:xfrm>
            <a:off x="7613141" y="2371818"/>
            <a:ext cx="2515276" cy="1381760"/>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12" name="Rectangle: Rounded Corners 11">
            <a:extLst>
              <a:ext uri="{FF2B5EF4-FFF2-40B4-BE49-F238E27FC236}">
                <a16:creationId xmlns:a16="http://schemas.microsoft.com/office/drawing/2014/main" id="{9CD95210-6C90-38D9-C460-60AF77F27620}"/>
              </a:ext>
            </a:extLst>
          </p:cNvPr>
          <p:cNvSpPr/>
          <p:nvPr/>
        </p:nvSpPr>
        <p:spPr>
          <a:xfrm>
            <a:off x="2087543" y="2371817"/>
            <a:ext cx="2515276" cy="138176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Academic</a:t>
            </a:r>
          </a:p>
        </p:txBody>
      </p:sp>
      <p:sp>
        <p:nvSpPr>
          <p:cNvPr id="13" name="Rectangle: Rounded Corners 12">
            <a:extLst>
              <a:ext uri="{FF2B5EF4-FFF2-40B4-BE49-F238E27FC236}">
                <a16:creationId xmlns:a16="http://schemas.microsoft.com/office/drawing/2014/main" id="{00998A2F-CCED-2C02-2BE7-36D7133218A6}"/>
              </a:ext>
            </a:extLst>
          </p:cNvPr>
          <p:cNvSpPr/>
          <p:nvPr/>
        </p:nvSpPr>
        <p:spPr>
          <a:xfrm>
            <a:off x="4850342" y="2371817"/>
            <a:ext cx="2515276" cy="1381760"/>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Vocational/Technical</a:t>
            </a:r>
          </a:p>
        </p:txBody>
      </p:sp>
      <p:sp>
        <p:nvSpPr>
          <p:cNvPr id="14" name="Rectangle: Rounded Corners 13">
            <a:extLst>
              <a:ext uri="{FF2B5EF4-FFF2-40B4-BE49-F238E27FC236}">
                <a16:creationId xmlns:a16="http://schemas.microsoft.com/office/drawing/2014/main" id="{01A8B71E-D69F-CB1C-C990-2F7A0F3F34B2}"/>
              </a:ext>
            </a:extLst>
          </p:cNvPr>
          <p:cNvSpPr/>
          <p:nvPr/>
        </p:nvSpPr>
        <p:spPr>
          <a:xfrm>
            <a:off x="7613141" y="2371817"/>
            <a:ext cx="2515276" cy="1381760"/>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Apprenticeship</a:t>
            </a:r>
          </a:p>
        </p:txBody>
      </p:sp>
      <p:sp>
        <p:nvSpPr>
          <p:cNvPr id="15" name="Callout: Up Arrow 14">
            <a:extLst>
              <a:ext uri="{FF2B5EF4-FFF2-40B4-BE49-F238E27FC236}">
                <a16:creationId xmlns:a16="http://schemas.microsoft.com/office/drawing/2014/main" id="{AB303CDB-DF6A-D124-97D0-CAB630B795D3}"/>
              </a:ext>
            </a:extLst>
          </p:cNvPr>
          <p:cNvSpPr/>
          <p:nvPr/>
        </p:nvSpPr>
        <p:spPr>
          <a:xfrm>
            <a:off x="2201959" y="3740904"/>
            <a:ext cx="2286444" cy="2166781"/>
          </a:xfrm>
          <a:prstGeom prst="upArrowCallout">
            <a:avLst/>
          </a:prstGeom>
          <a:solidFill>
            <a:srgbClr val="C0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2000" dirty="0"/>
              <a:t>Mostly in a 6</a:t>
            </a:r>
            <a:r>
              <a:rPr lang="en-GB" sz="2000" baseline="30000" dirty="0"/>
              <a:t>th</a:t>
            </a:r>
            <a:r>
              <a:rPr lang="en-GB" sz="2000" dirty="0"/>
              <a:t> Form or 6</a:t>
            </a:r>
            <a:r>
              <a:rPr lang="en-GB" sz="2000" baseline="30000" dirty="0"/>
              <a:t>th</a:t>
            </a:r>
            <a:r>
              <a:rPr lang="en-GB" sz="2000" dirty="0"/>
              <a:t> Form College</a:t>
            </a:r>
          </a:p>
        </p:txBody>
      </p:sp>
      <p:sp>
        <p:nvSpPr>
          <p:cNvPr id="16" name="Callout: Up Arrow 15">
            <a:extLst>
              <a:ext uri="{FF2B5EF4-FFF2-40B4-BE49-F238E27FC236}">
                <a16:creationId xmlns:a16="http://schemas.microsoft.com/office/drawing/2014/main" id="{6E11F8CB-3FDA-3DD9-E66E-69B17345B75D}"/>
              </a:ext>
            </a:extLst>
          </p:cNvPr>
          <p:cNvSpPr/>
          <p:nvPr/>
        </p:nvSpPr>
        <p:spPr>
          <a:xfrm>
            <a:off x="4964758" y="3753576"/>
            <a:ext cx="2286444" cy="2154109"/>
          </a:xfrm>
          <a:prstGeom prst="upArrowCallout">
            <a:avLst/>
          </a:prstGeom>
          <a:solidFill>
            <a:srgbClr val="00B05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2000" dirty="0">
                <a:solidFill>
                  <a:schemeClr val="tx1"/>
                </a:solidFill>
              </a:rPr>
              <a:t>Mostly in a </a:t>
            </a:r>
          </a:p>
          <a:p>
            <a:pPr algn="ctr"/>
            <a:r>
              <a:rPr lang="en-GB" sz="2000" dirty="0">
                <a:solidFill>
                  <a:schemeClr val="tx1"/>
                </a:solidFill>
              </a:rPr>
              <a:t>local college but some also in schools</a:t>
            </a:r>
          </a:p>
        </p:txBody>
      </p:sp>
      <p:sp>
        <p:nvSpPr>
          <p:cNvPr id="17" name="Callout: Up Arrow 16">
            <a:extLst>
              <a:ext uri="{FF2B5EF4-FFF2-40B4-BE49-F238E27FC236}">
                <a16:creationId xmlns:a16="http://schemas.microsoft.com/office/drawing/2014/main" id="{4DAE9F9C-8D5E-ADFD-B6D2-DCFB32265E24}"/>
              </a:ext>
            </a:extLst>
          </p:cNvPr>
          <p:cNvSpPr/>
          <p:nvPr/>
        </p:nvSpPr>
        <p:spPr>
          <a:xfrm>
            <a:off x="7697077" y="3793934"/>
            <a:ext cx="2286444" cy="2113751"/>
          </a:xfrm>
          <a:prstGeom prst="upArrowCallout">
            <a:avLst/>
          </a:prstGeom>
          <a:solidFill>
            <a:srgbClr val="00206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2000" dirty="0"/>
              <a:t>Mostly in a workplace</a:t>
            </a:r>
          </a:p>
        </p:txBody>
      </p:sp>
      <p:pic>
        <p:nvPicPr>
          <p:cNvPr id="18" name="Picture 17" descr="A blue text on a black background&#10;&#10;AI-generated content may be incorrect.">
            <a:extLst>
              <a:ext uri="{FF2B5EF4-FFF2-40B4-BE49-F238E27FC236}">
                <a16:creationId xmlns:a16="http://schemas.microsoft.com/office/drawing/2014/main" id="{52DF7E99-A3B5-E9A8-7AF2-E9AA67C5D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54640" y="6217269"/>
            <a:ext cx="1737360" cy="662533"/>
          </a:xfrm>
          <a:prstGeom prst="rect">
            <a:avLst/>
          </a:prstGeom>
        </p:spPr>
      </p:pic>
    </p:spTree>
    <p:extLst>
      <p:ext uri="{BB962C8B-B14F-4D97-AF65-F5344CB8AC3E}">
        <p14:creationId xmlns:p14="http://schemas.microsoft.com/office/powerpoint/2010/main" val="373186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77585A-D4F1-C700-2AE3-D322F3506F76}"/>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D782C8BD-6350-0AD5-1DEE-CDD54FE24D59}"/>
              </a:ext>
            </a:extLst>
          </p:cNvPr>
          <p:cNvSpPr/>
          <p:nvPr/>
        </p:nvSpPr>
        <p:spPr>
          <a:xfrm>
            <a:off x="182531" y="6460690"/>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E9AB809E-4020-9CC6-3101-6EC3BA0162E2}"/>
              </a:ext>
            </a:extLst>
          </p:cNvPr>
          <p:cNvSpPr/>
          <p:nvPr/>
        </p:nvSpPr>
        <p:spPr>
          <a:xfrm>
            <a:off x="182531" y="138663"/>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12F25E31-5B6E-9C90-22EC-72923D8F63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485" y="346409"/>
            <a:ext cx="1366293" cy="1366293"/>
          </a:xfrm>
          <a:prstGeom prst="rect">
            <a:avLst/>
          </a:prstGeom>
          <a:ln w="28575">
            <a:solidFill>
              <a:srgbClr val="57DDDD"/>
            </a:solidFill>
          </a:ln>
        </p:spPr>
      </p:pic>
      <p:pic>
        <p:nvPicPr>
          <p:cNvPr id="27" name="Picture 26">
            <a:extLst>
              <a:ext uri="{FF2B5EF4-FFF2-40B4-BE49-F238E27FC236}">
                <a16:creationId xmlns:a16="http://schemas.microsoft.com/office/drawing/2014/main" id="{C7BCB450-02DD-6EE2-82D3-DE8DB20E21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1951" y="1661780"/>
            <a:ext cx="1479362" cy="4237022"/>
          </a:xfrm>
          <a:prstGeom prst="rect">
            <a:avLst/>
          </a:prstGeom>
        </p:spPr>
      </p:pic>
      <p:grpSp>
        <p:nvGrpSpPr>
          <p:cNvPr id="41" name="Group 40">
            <a:extLst>
              <a:ext uri="{FF2B5EF4-FFF2-40B4-BE49-F238E27FC236}">
                <a16:creationId xmlns:a16="http://schemas.microsoft.com/office/drawing/2014/main" id="{EA9B3526-1182-00ED-460D-86002C884564}"/>
              </a:ext>
            </a:extLst>
          </p:cNvPr>
          <p:cNvGrpSpPr/>
          <p:nvPr/>
        </p:nvGrpSpPr>
        <p:grpSpPr>
          <a:xfrm>
            <a:off x="1941022" y="346409"/>
            <a:ext cx="9887993" cy="1152306"/>
            <a:chOff x="1930400" y="419636"/>
            <a:chExt cx="9887993" cy="1152306"/>
          </a:xfrm>
        </p:grpSpPr>
        <p:sp>
          <p:nvSpPr>
            <p:cNvPr id="12" name="TextBox 8">
              <a:extLst>
                <a:ext uri="{FF2B5EF4-FFF2-40B4-BE49-F238E27FC236}">
                  <a16:creationId xmlns:a16="http://schemas.microsoft.com/office/drawing/2014/main" id="{DBF0DCDD-9C35-1FA5-1E13-9532504D892F}"/>
                </a:ext>
              </a:extLst>
            </p:cNvPr>
            <p:cNvSpPr txBox="1"/>
            <p:nvPr/>
          </p:nvSpPr>
          <p:spPr>
            <a:xfrm>
              <a:off x="2019399" y="560904"/>
              <a:ext cx="9709993" cy="861774"/>
            </a:xfrm>
            <a:prstGeom prst="rect">
              <a:avLst/>
            </a:prstGeom>
          </p:spPr>
          <p:txBody>
            <a:bodyPr wrap="square" lIns="0" tIns="0" rIns="0" bIns="0" rtlCol="0" anchor="t">
              <a:spAutoFit/>
            </a:bodyPr>
            <a:lstStyle/>
            <a:p>
              <a:pPr algn="ctr"/>
              <a:r>
                <a:rPr lang="en-US" sz="2800" b="1" dirty="0"/>
                <a:t>Specially designed to help you develop your skills and explore and plan your future work experience placement</a:t>
              </a:r>
            </a:p>
          </p:txBody>
        </p:sp>
        <p:sp>
          <p:nvSpPr>
            <p:cNvPr id="38" name="Rectangle: Rounded Corners 37">
              <a:extLst>
                <a:ext uri="{FF2B5EF4-FFF2-40B4-BE49-F238E27FC236}">
                  <a16:creationId xmlns:a16="http://schemas.microsoft.com/office/drawing/2014/main" id="{84FD799B-B66A-62F1-0A03-E3DD869B0DE7}"/>
                </a:ext>
              </a:extLst>
            </p:cNvPr>
            <p:cNvSpPr/>
            <p:nvPr/>
          </p:nvSpPr>
          <p:spPr>
            <a:xfrm>
              <a:off x="1930400" y="419636"/>
              <a:ext cx="9887993" cy="1152306"/>
            </a:xfrm>
            <a:prstGeom prst="roundRect">
              <a:avLst/>
            </a:prstGeom>
            <a:noFill/>
            <a:ln w="28575">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 name="Group 25">
            <a:extLst>
              <a:ext uri="{FF2B5EF4-FFF2-40B4-BE49-F238E27FC236}">
                <a16:creationId xmlns:a16="http://schemas.microsoft.com/office/drawing/2014/main" id="{2EBB01D2-115C-747D-E0AC-7FEFA4565756}"/>
              </a:ext>
            </a:extLst>
          </p:cNvPr>
          <p:cNvGrpSpPr/>
          <p:nvPr/>
        </p:nvGrpSpPr>
        <p:grpSpPr>
          <a:xfrm>
            <a:off x="3088650" y="1679074"/>
            <a:ext cx="7645625" cy="1335539"/>
            <a:chOff x="3088650" y="1679074"/>
            <a:chExt cx="7645625" cy="1335539"/>
          </a:xfrm>
        </p:grpSpPr>
        <p:sp>
          <p:nvSpPr>
            <p:cNvPr id="6" name="Rectangle: Rounded Corners 5">
              <a:extLst>
                <a:ext uri="{FF2B5EF4-FFF2-40B4-BE49-F238E27FC236}">
                  <a16:creationId xmlns:a16="http://schemas.microsoft.com/office/drawing/2014/main" id="{1259DF09-F712-8968-344A-D0E95D66CEAB}"/>
                </a:ext>
              </a:extLst>
            </p:cNvPr>
            <p:cNvSpPr/>
            <p:nvPr/>
          </p:nvSpPr>
          <p:spPr>
            <a:xfrm>
              <a:off x="3088650" y="1679074"/>
              <a:ext cx="2247900" cy="1328317"/>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3" name="Group 32">
              <a:extLst>
                <a:ext uri="{FF2B5EF4-FFF2-40B4-BE49-F238E27FC236}">
                  <a16:creationId xmlns:a16="http://schemas.microsoft.com/office/drawing/2014/main" id="{E87B9CC4-73A0-0499-4DC1-EC973FFA7B3D}"/>
                </a:ext>
              </a:extLst>
            </p:cNvPr>
            <p:cNvGrpSpPr/>
            <p:nvPr/>
          </p:nvGrpSpPr>
          <p:grpSpPr>
            <a:xfrm>
              <a:off x="4585289" y="1679074"/>
              <a:ext cx="6148986" cy="1335539"/>
              <a:chOff x="3992927" y="1968436"/>
              <a:chExt cx="6971559" cy="1335539"/>
            </a:xfrm>
          </p:grpSpPr>
          <p:sp>
            <p:nvSpPr>
              <p:cNvPr id="31" name="Rectangle: Rounded Corners 30">
                <a:extLst>
                  <a:ext uri="{FF2B5EF4-FFF2-40B4-BE49-F238E27FC236}">
                    <a16:creationId xmlns:a16="http://schemas.microsoft.com/office/drawing/2014/main" id="{025A44AB-47AA-E1B6-B6E2-2B42356F3FA8}"/>
                  </a:ext>
                </a:extLst>
              </p:cNvPr>
              <p:cNvSpPr/>
              <p:nvPr/>
            </p:nvSpPr>
            <p:spPr>
              <a:xfrm>
                <a:off x="3992927" y="1968436"/>
                <a:ext cx="6971559" cy="1335539"/>
              </a:xfrm>
              <a:prstGeom prst="round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5" name="Group 14">
                <a:extLst>
                  <a:ext uri="{FF2B5EF4-FFF2-40B4-BE49-F238E27FC236}">
                    <a16:creationId xmlns:a16="http://schemas.microsoft.com/office/drawing/2014/main" id="{3E3F5D7F-D81A-1595-5FD9-7BBDE20715E7}"/>
                  </a:ext>
                </a:extLst>
              </p:cNvPr>
              <p:cNvGrpSpPr/>
              <p:nvPr/>
            </p:nvGrpSpPr>
            <p:grpSpPr>
              <a:xfrm>
                <a:off x="4177193" y="2150558"/>
                <a:ext cx="949907" cy="1005391"/>
                <a:chOff x="9721850" y="7099300"/>
                <a:chExt cx="1460180" cy="1531369"/>
              </a:xfrm>
            </p:grpSpPr>
            <p:sp>
              <p:nvSpPr>
                <p:cNvPr id="16" name="Oval 15">
                  <a:extLst>
                    <a:ext uri="{FF2B5EF4-FFF2-40B4-BE49-F238E27FC236}">
                      <a16:creationId xmlns:a16="http://schemas.microsoft.com/office/drawing/2014/main" id="{2DF53EC8-2A6D-26BC-42BB-1FB19F82C928}"/>
                    </a:ext>
                  </a:extLst>
                </p:cNvPr>
                <p:cNvSpPr/>
                <p:nvPr/>
              </p:nvSpPr>
              <p:spPr>
                <a:xfrm>
                  <a:off x="9721850" y="7099300"/>
                  <a:ext cx="1460180" cy="1531369"/>
                </a:xfrm>
                <a:prstGeom prst="ellipse">
                  <a:avLst/>
                </a:prstGeom>
                <a:gradFill flip="none" rotWithShape="1">
                  <a:gsLst>
                    <a:gs pos="0">
                      <a:srgbClr val="FD6454">
                        <a:tint val="66000"/>
                        <a:satMod val="160000"/>
                      </a:srgbClr>
                    </a:gs>
                    <a:gs pos="50000">
                      <a:srgbClr val="FD6454">
                        <a:tint val="44500"/>
                        <a:satMod val="160000"/>
                      </a:srgbClr>
                    </a:gs>
                    <a:gs pos="100000">
                      <a:srgbClr val="FD6454">
                        <a:tint val="23500"/>
                        <a:satMod val="160000"/>
                      </a:srgbClr>
                    </a:gs>
                  </a:gsLst>
                  <a:lin ang="81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17" name="Freeform 47">
                  <a:extLst>
                    <a:ext uri="{FF2B5EF4-FFF2-40B4-BE49-F238E27FC236}">
                      <a16:creationId xmlns:a16="http://schemas.microsoft.com/office/drawing/2014/main" id="{9F17C3FC-8AFD-C4E8-6EA1-A0698CE3F74B}"/>
                    </a:ext>
                  </a:extLst>
                </p:cNvPr>
                <p:cNvSpPr/>
                <p:nvPr/>
              </p:nvSpPr>
              <p:spPr>
                <a:xfrm>
                  <a:off x="9997098" y="7377142"/>
                  <a:ext cx="909684" cy="931379"/>
                </a:xfrm>
                <a:custGeom>
                  <a:avLst/>
                  <a:gdLst/>
                  <a:ahLst/>
                  <a:cxnLst/>
                  <a:rect l="l" t="t" r="r" b="b"/>
                  <a:pathLst>
                    <a:path w="8553600" h="9902865">
                      <a:moveTo>
                        <a:pt x="0" y="0"/>
                      </a:moveTo>
                      <a:lnTo>
                        <a:pt x="8553600" y="0"/>
                      </a:lnTo>
                      <a:lnTo>
                        <a:pt x="8553600" y="9902866"/>
                      </a:lnTo>
                      <a:lnTo>
                        <a:pt x="0" y="99028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1154" dirty="0"/>
                </a:p>
              </p:txBody>
            </p:sp>
          </p:grpSp>
          <p:sp>
            <p:nvSpPr>
              <p:cNvPr id="32" name="TextBox 31">
                <a:extLst>
                  <a:ext uri="{FF2B5EF4-FFF2-40B4-BE49-F238E27FC236}">
                    <a16:creationId xmlns:a16="http://schemas.microsoft.com/office/drawing/2014/main" id="{2E331047-1623-AFD1-9B61-B46E64A11FAE}"/>
                  </a:ext>
                </a:extLst>
              </p:cNvPr>
              <p:cNvSpPr txBox="1"/>
              <p:nvPr/>
            </p:nvSpPr>
            <p:spPr>
              <a:xfrm>
                <a:off x="5272478" y="2150558"/>
                <a:ext cx="5612589" cy="954107"/>
              </a:xfrm>
              <a:prstGeom prst="rect">
                <a:avLst/>
              </a:prstGeom>
              <a:noFill/>
            </p:spPr>
            <p:txBody>
              <a:bodyPr wrap="square" rtlCol="0">
                <a:spAutoFit/>
              </a:bodyPr>
              <a:lstStyle/>
              <a:p>
                <a:r>
                  <a:rPr lang="en-GB" sz="2800" dirty="0"/>
                  <a:t>What do YOU want from life and future work? </a:t>
                </a:r>
              </a:p>
            </p:txBody>
          </p:sp>
        </p:grpSp>
        <p:sp>
          <p:nvSpPr>
            <p:cNvPr id="7" name="TextBox 6">
              <a:extLst>
                <a:ext uri="{FF2B5EF4-FFF2-40B4-BE49-F238E27FC236}">
                  <a16:creationId xmlns:a16="http://schemas.microsoft.com/office/drawing/2014/main" id="{AB627A5C-8C30-40B2-9DA6-F63621893612}"/>
                </a:ext>
              </a:extLst>
            </p:cNvPr>
            <p:cNvSpPr txBox="1"/>
            <p:nvPr/>
          </p:nvSpPr>
          <p:spPr>
            <a:xfrm>
              <a:off x="3190875" y="2012409"/>
              <a:ext cx="1333936" cy="646331"/>
            </a:xfrm>
            <a:prstGeom prst="rect">
              <a:avLst/>
            </a:prstGeom>
            <a:noFill/>
          </p:spPr>
          <p:txBody>
            <a:bodyPr wrap="square" rtlCol="0">
              <a:spAutoFit/>
            </a:bodyPr>
            <a:lstStyle/>
            <a:p>
              <a:pPr algn="ctr"/>
              <a:r>
                <a:rPr lang="en-GB" dirty="0"/>
                <a:t>Introduce and Inspire</a:t>
              </a:r>
            </a:p>
          </p:txBody>
        </p:sp>
      </p:grpSp>
      <p:grpSp>
        <p:nvGrpSpPr>
          <p:cNvPr id="28" name="Group 27">
            <a:extLst>
              <a:ext uri="{FF2B5EF4-FFF2-40B4-BE49-F238E27FC236}">
                <a16:creationId xmlns:a16="http://schemas.microsoft.com/office/drawing/2014/main" id="{627AEC26-45B6-9B31-95F1-C42FE38ECA8A}"/>
              </a:ext>
            </a:extLst>
          </p:cNvPr>
          <p:cNvGrpSpPr/>
          <p:nvPr/>
        </p:nvGrpSpPr>
        <p:grpSpPr>
          <a:xfrm>
            <a:off x="3069835" y="3134090"/>
            <a:ext cx="7656836" cy="1342935"/>
            <a:chOff x="3069835" y="3134090"/>
            <a:chExt cx="7656836" cy="1342935"/>
          </a:xfrm>
        </p:grpSpPr>
        <p:sp>
          <p:nvSpPr>
            <p:cNvPr id="10" name="Rectangle: Rounded Corners 9">
              <a:extLst>
                <a:ext uri="{FF2B5EF4-FFF2-40B4-BE49-F238E27FC236}">
                  <a16:creationId xmlns:a16="http://schemas.microsoft.com/office/drawing/2014/main" id="{7F804004-77FA-4575-99AD-4E4497051AB5}"/>
                </a:ext>
              </a:extLst>
            </p:cNvPr>
            <p:cNvSpPr/>
            <p:nvPr/>
          </p:nvSpPr>
          <p:spPr>
            <a:xfrm>
              <a:off x="3069835" y="3138220"/>
              <a:ext cx="2247900" cy="1328317"/>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59335BA8-8ADF-8D0C-8763-6CCE407F337A}"/>
                </a:ext>
              </a:extLst>
            </p:cNvPr>
            <p:cNvSpPr txBox="1"/>
            <p:nvPr/>
          </p:nvSpPr>
          <p:spPr>
            <a:xfrm>
              <a:off x="3139479" y="3443227"/>
              <a:ext cx="1333936" cy="646331"/>
            </a:xfrm>
            <a:prstGeom prst="rect">
              <a:avLst/>
            </a:prstGeom>
            <a:noFill/>
          </p:spPr>
          <p:txBody>
            <a:bodyPr wrap="square" rtlCol="0">
              <a:spAutoFit/>
            </a:bodyPr>
            <a:lstStyle/>
            <a:p>
              <a:pPr algn="ctr"/>
              <a:r>
                <a:rPr lang="en-GB" dirty="0"/>
                <a:t>Investigate and Explore</a:t>
              </a:r>
            </a:p>
          </p:txBody>
        </p:sp>
        <p:grpSp>
          <p:nvGrpSpPr>
            <p:cNvPr id="39" name="Group 38">
              <a:extLst>
                <a:ext uri="{FF2B5EF4-FFF2-40B4-BE49-F238E27FC236}">
                  <a16:creationId xmlns:a16="http://schemas.microsoft.com/office/drawing/2014/main" id="{95321B3C-6647-00F0-0BB1-240DE61026CC}"/>
                </a:ext>
              </a:extLst>
            </p:cNvPr>
            <p:cNvGrpSpPr/>
            <p:nvPr/>
          </p:nvGrpSpPr>
          <p:grpSpPr>
            <a:xfrm>
              <a:off x="4585289" y="3134090"/>
              <a:ext cx="6141382" cy="1342935"/>
              <a:chOff x="3515748" y="3220037"/>
              <a:chExt cx="6962938" cy="1332866"/>
            </a:xfrm>
          </p:grpSpPr>
          <p:sp>
            <p:nvSpPr>
              <p:cNvPr id="34" name="Rectangle: Rounded Corners 33">
                <a:extLst>
                  <a:ext uri="{FF2B5EF4-FFF2-40B4-BE49-F238E27FC236}">
                    <a16:creationId xmlns:a16="http://schemas.microsoft.com/office/drawing/2014/main" id="{E72E5075-081D-E229-441B-E8C035F8C0AB}"/>
                  </a:ext>
                </a:extLst>
              </p:cNvPr>
              <p:cNvSpPr/>
              <p:nvPr/>
            </p:nvSpPr>
            <p:spPr>
              <a:xfrm>
                <a:off x="3515748" y="3220037"/>
                <a:ext cx="6962938" cy="1332866"/>
              </a:xfrm>
              <a:prstGeom prst="roundRect">
                <a:avLst/>
              </a:prstGeom>
              <a:solidFill>
                <a:srgbClr val="2DBF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8" name="Group 17">
                <a:extLst>
                  <a:ext uri="{FF2B5EF4-FFF2-40B4-BE49-F238E27FC236}">
                    <a16:creationId xmlns:a16="http://schemas.microsoft.com/office/drawing/2014/main" id="{73C588E2-A7FC-C0B3-10E5-80DD77D9408A}"/>
                  </a:ext>
                </a:extLst>
              </p:cNvPr>
              <p:cNvGrpSpPr/>
              <p:nvPr/>
            </p:nvGrpSpPr>
            <p:grpSpPr>
              <a:xfrm>
                <a:off x="3726586" y="3370490"/>
                <a:ext cx="970214" cy="999126"/>
                <a:chOff x="274537" y="5932920"/>
                <a:chExt cx="1243963" cy="1237893"/>
              </a:xfrm>
            </p:grpSpPr>
            <p:sp>
              <p:nvSpPr>
                <p:cNvPr id="19" name="Oval 18">
                  <a:extLst>
                    <a:ext uri="{FF2B5EF4-FFF2-40B4-BE49-F238E27FC236}">
                      <a16:creationId xmlns:a16="http://schemas.microsoft.com/office/drawing/2014/main" id="{601A8011-18EA-37AF-AAF5-8AD4C6D5758D}"/>
                    </a:ext>
                  </a:extLst>
                </p:cNvPr>
                <p:cNvSpPr/>
                <p:nvPr/>
              </p:nvSpPr>
              <p:spPr>
                <a:xfrm>
                  <a:off x="274537" y="5932920"/>
                  <a:ext cx="1243963" cy="1237893"/>
                </a:xfrm>
                <a:prstGeom prst="ellipse">
                  <a:avLst/>
                </a:prstGeom>
                <a:gradFill flip="none" rotWithShape="1">
                  <a:gsLst>
                    <a:gs pos="0">
                      <a:srgbClr val="086E94">
                        <a:tint val="66000"/>
                        <a:satMod val="160000"/>
                      </a:srgbClr>
                    </a:gs>
                    <a:gs pos="50000">
                      <a:srgbClr val="086E94">
                        <a:tint val="44500"/>
                        <a:satMod val="160000"/>
                      </a:srgbClr>
                    </a:gs>
                    <a:gs pos="100000">
                      <a:srgbClr val="086E94">
                        <a:tint val="23500"/>
                        <a:satMod val="160000"/>
                      </a:srgbClr>
                    </a:gs>
                  </a:gsLst>
                  <a:lin ang="81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20" name="Freeform 48">
                  <a:extLst>
                    <a:ext uri="{FF2B5EF4-FFF2-40B4-BE49-F238E27FC236}">
                      <a16:creationId xmlns:a16="http://schemas.microsoft.com/office/drawing/2014/main" id="{8C045246-BF72-AF1A-FBC9-565944513D49}"/>
                    </a:ext>
                  </a:extLst>
                </p:cNvPr>
                <p:cNvSpPr/>
                <p:nvPr/>
              </p:nvSpPr>
              <p:spPr>
                <a:xfrm>
                  <a:off x="509187" y="6207919"/>
                  <a:ext cx="802029" cy="833682"/>
                </a:xfrm>
                <a:custGeom>
                  <a:avLst/>
                  <a:gdLst/>
                  <a:ahLst/>
                  <a:cxnLst/>
                  <a:rect l="l" t="t" r="r" b="b"/>
                  <a:pathLst>
                    <a:path w="8553600" h="8683858">
                      <a:moveTo>
                        <a:pt x="0" y="0"/>
                      </a:moveTo>
                      <a:lnTo>
                        <a:pt x="8553600" y="0"/>
                      </a:lnTo>
                      <a:lnTo>
                        <a:pt x="8553600" y="8683858"/>
                      </a:lnTo>
                      <a:lnTo>
                        <a:pt x="0" y="86838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1154" dirty="0"/>
                </a:p>
              </p:txBody>
            </p:sp>
          </p:grpSp>
          <p:sp>
            <p:nvSpPr>
              <p:cNvPr id="36" name="TextBox 35">
                <a:extLst>
                  <a:ext uri="{FF2B5EF4-FFF2-40B4-BE49-F238E27FC236}">
                    <a16:creationId xmlns:a16="http://schemas.microsoft.com/office/drawing/2014/main" id="{CB0B6542-E10C-0871-B00F-A2AAA1F5633B}"/>
                  </a:ext>
                </a:extLst>
              </p:cNvPr>
              <p:cNvSpPr txBox="1"/>
              <p:nvPr/>
            </p:nvSpPr>
            <p:spPr>
              <a:xfrm>
                <a:off x="4857243" y="3409416"/>
                <a:ext cx="5461000" cy="954107"/>
              </a:xfrm>
              <a:prstGeom prst="rect">
                <a:avLst/>
              </a:prstGeom>
              <a:noFill/>
            </p:spPr>
            <p:txBody>
              <a:bodyPr wrap="square" rtlCol="0">
                <a:spAutoFit/>
              </a:bodyPr>
              <a:lstStyle/>
              <a:p>
                <a:r>
                  <a:rPr lang="en-GB" sz="2800" dirty="0"/>
                  <a:t>Exploring work experience opportunities and YOUR skills.</a:t>
                </a:r>
              </a:p>
            </p:txBody>
          </p:sp>
        </p:grpSp>
      </p:grpSp>
      <p:grpSp>
        <p:nvGrpSpPr>
          <p:cNvPr id="29" name="Group 28">
            <a:extLst>
              <a:ext uri="{FF2B5EF4-FFF2-40B4-BE49-F238E27FC236}">
                <a16:creationId xmlns:a16="http://schemas.microsoft.com/office/drawing/2014/main" id="{678BE961-E825-6200-BC44-C840B227BB15}"/>
              </a:ext>
            </a:extLst>
          </p:cNvPr>
          <p:cNvGrpSpPr/>
          <p:nvPr/>
        </p:nvGrpSpPr>
        <p:grpSpPr>
          <a:xfrm>
            <a:off x="3112065" y="4596500"/>
            <a:ext cx="7622210" cy="1405935"/>
            <a:chOff x="3112065" y="4596500"/>
            <a:chExt cx="7622210" cy="1405935"/>
          </a:xfrm>
        </p:grpSpPr>
        <p:sp>
          <p:nvSpPr>
            <p:cNvPr id="13" name="Rectangle: Rounded Corners 12">
              <a:extLst>
                <a:ext uri="{FF2B5EF4-FFF2-40B4-BE49-F238E27FC236}">
                  <a16:creationId xmlns:a16="http://schemas.microsoft.com/office/drawing/2014/main" id="{BF9A3D8A-C669-E3F9-5734-ED5CF295CF5B}"/>
                </a:ext>
              </a:extLst>
            </p:cNvPr>
            <p:cNvSpPr/>
            <p:nvPr/>
          </p:nvSpPr>
          <p:spPr>
            <a:xfrm>
              <a:off x="3112065" y="4601050"/>
              <a:ext cx="2247900" cy="1328317"/>
            </a:xfrm>
            <a:prstGeom prst="roundRect">
              <a:avLst/>
            </a:prstGeom>
            <a:solidFill>
              <a:srgbClr val="FFFD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013F5441-31F7-0796-82DF-6B1C35B6D967}"/>
                </a:ext>
              </a:extLst>
            </p:cNvPr>
            <p:cNvSpPr txBox="1"/>
            <p:nvPr/>
          </p:nvSpPr>
          <p:spPr>
            <a:xfrm>
              <a:off x="3112065" y="4783975"/>
              <a:ext cx="1473224" cy="923330"/>
            </a:xfrm>
            <a:prstGeom prst="rect">
              <a:avLst/>
            </a:prstGeom>
            <a:noFill/>
          </p:spPr>
          <p:txBody>
            <a:bodyPr wrap="square" rtlCol="0">
              <a:spAutoFit/>
            </a:bodyPr>
            <a:lstStyle/>
            <a:p>
              <a:pPr algn="ctr"/>
              <a:r>
                <a:rPr lang="en-GB" dirty="0"/>
                <a:t>Apply </a:t>
              </a:r>
            </a:p>
            <a:p>
              <a:pPr algn="ctr"/>
              <a:r>
                <a:rPr lang="en-GB" dirty="0"/>
                <a:t>and Demonstrate</a:t>
              </a:r>
            </a:p>
          </p:txBody>
        </p:sp>
        <p:grpSp>
          <p:nvGrpSpPr>
            <p:cNvPr id="40" name="Group 39">
              <a:extLst>
                <a:ext uri="{FF2B5EF4-FFF2-40B4-BE49-F238E27FC236}">
                  <a16:creationId xmlns:a16="http://schemas.microsoft.com/office/drawing/2014/main" id="{56773FDE-CD7A-4487-8A7F-5AD106523C64}"/>
                </a:ext>
              </a:extLst>
            </p:cNvPr>
            <p:cNvGrpSpPr/>
            <p:nvPr/>
          </p:nvGrpSpPr>
          <p:grpSpPr>
            <a:xfrm>
              <a:off x="4592893" y="4596500"/>
              <a:ext cx="6141382" cy="1405935"/>
              <a:chOff x="3515748" y="4703356"/>
              <a:chExt cx="6962938" cy="1395394"/>
            </a:xfrm>
          </p:grpSpPr>
          <p:sp>
            <p:nvSpPr>
              <p:cNvPr id="35" name="Rectangle: Rounded Corners 34">
                <a:extLst>
                  <a:ext uri="{FF2B5EF4-FFF2-40B4-BE49-F238E27FC236}">
                    <a16:creationId xmlns:a16="http://schemas.microsoft.com/office/drawing/2014/main" id="{D2A6B609-36FB-4E55-9780-EE0EBD916ABA}"/>
                  </a:ext>
                </a:extLst>
              </p:cNvPr>
              <p:cNvSpPr/>
              <p:nvPr/>
            </p:nvSpPr>
            <p:spPr>
              <a:xfrm>
                <a:off x="3515748" y="4703356"/>
                <a:ext cx="6962938" cy="1332866"/>
              </a:xfrm>
              <a:prstGeom prst="roundRect">
                <a:avLst/>
              </a:prstGeom>
              <a:solidFill>
                <a:srgbClr val="FBC7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1" name="Group 20">
                <a:extLst>
                  <a:ext uri="{FF2B5EF4-FFF2-40B4-BE49-F238E27FC236}">
                    <a16:creationId xmlns:a16="http://schemas.microsoft.com/office/drawing/2014/main" id="{C08266B7-DA98-325E-06D8-CBA562842B55}"/>
                  </a:ext>
                </a:extLst>
              </p:cNvPr>
              <p:cNvGrpSpPr/>
              <p:nvPr/>
            </p:nvGrpSpPr>
            <p:grpSpPr>
              <a:xfrm>
                <a:off x="3725079" y="4861163"/>
                <a:ext cx="946876" cy="978000"/>
                <a:chOff x="300786" y="7691061"/>
                <a:chExt cx="1243963" cy="1237893"/>
              </a:xfrm>
            </p:grpSpPr>
            <p:grpSp>
              <p:nvGrpSpPr>
                <p:cNvPr id="22" name="Group 21">
                  <a:extLst>
                    <a:ext uri="{FF2B5EF4-FFF2-40B4-BE49-F238E27FC236}">
                      <a16:creationId xmlns:a16="http://schemas.microsoft.com/office/drawing/2014/main" id="{5936CE21-2C4C-E636-4B24-1D7C4B73DE69}"/>
                    </a:ext>
                  </a:extLst>
                </p:cNvPr>
                <p:cNvGrpSpPr/>
                <p:nvPr/>
              </p:nvGrpSpPr>
              <p:grpSpPr>
                <a:xfrm>
                  <a:off x="300786" y="7691061"/>
                  <a:ext cx="1243963" cy="1237893"/>
                  <a:chOff x="9721850" y="7099300"/>
                  <a:chExt cx="1460180" cy="1531369"/>
                </a:xfrm>
                <a:gradFill flip="none" rotWithShape="1">
                  <a:gsLst>
                    <a:gs pos="0">
                      <a:srgbClr val="003300">
                        <a:tint val="66000"/>
                        <a:satMod val="160000"/>
                      </a:srgbClr>
                    </a:gs>
                    <a:gs pos="50000">
                      <a:srgbClr val="003300">
                        <a:tint val="44500"/>
                        <a:satMod val="160000"/>
                      </a:srgbClr>
                    </a:gs>
                    <a:gs pos="100000">
                      <a:srgbClr val="003300">
                        <a:tint val="23500"/>
                        <a:satMod val="160000"/>
                      </a:srgbClr>
                    </a:gs>
                  </a:gsLst>
                  <a:lin ang="8100000" scaled="1"/>
                  <a:tileRect/>
                </a:gradFill>
              </p:grpSpPr>
              <p:sp>
                <p:nvSpPr>
                  <p:cNvPr id="24" name="Oval 23">
                    <a:extLst>
                      <a:ext uri="{FF2B5EF4-FFF2-40B4-BE49-F238E27FC236}">
                        <a16:creationId xmlns:a16="http://schemas.microsoft.com/office/drawing/2014/main" id="{C93B1662-41CF-0A9D-4D72-7869D0F4E8C0}"/>
                      </a:ext>
                    </a:extLst>
                  </p:cNvPr>
                  <p:cNvSpPr/>
                  <p:nvPr/>
                </p:nvSpPr>
                <p:spPr>
                  <a:xfrm>
                    <a:off x="9721850" y="7099300"/>
                    <a:ext cx="1460180" cy="1531369"/>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25" name="Freeform 47">
                    <a:extLst>
                      <a:ext uri="{FF2B5EF4-FFF2-40B4-BE49-F238E27FC236}">
                        <a16:creationId xmlns:a16="http://schemas.microsoft.com/office/drawing/2014/main" id="{19D9FE03-8323-306D-19EE-4570659CB122}"/>
                      </a:ext>
                    </a:extLst>
                  </p:cNvPr>
                  <p:cNvSpPr/>
                  <p:nvPr/>
                </p:nvSpPr>
                <p:spPr>
                  <a:xfrm>
                    <a:off x="10086733" y="7343176"/>
                    <a:ext cx="730414" cy="931379"/>
                  </a:xfrm>
                  <a:custGeom>
                    <a:avLst/>
                    <a:gdLst/>
                    <a:ahLst/>
                    <a:cxnLst/>
                    <a:rect l="l" t="t" r="r" b="b"/>
                    <a:pathLst>
                      <a:path w="8553600" h="9902865">
                        <a:moveTo>
                          <a:pt x="0" y="0"/>
                        </a:moveTo>
                        <a:lnTo>
                          <a:pt x="8553600" y="0"/>
                        </a:lnTo>
                        <a:lnTo>
                          <a:pt x="8553600" y="9902866"/>
                        </a:lnTo>
                        <a:lnTo>
                          <a:pt x="0" y="9902866"/>
                        </a:lnTo>
                        <a:lnTo>
                          <a:pt x="0" y="0"/>
                        </a:lnTo>
                        <a:close/>
                      </a:path>
                    </a:pathLst>
                  </a:custGeom>
                  <a:grpFill/>
                </p:spPr>
                <p:txBody>
                  <a:bodyPr/>
                  <a:lstStyle/>
                  <a:p>
                    <a:endParaRPr lang="en-GB" sz="1154" dirty="0"/>
                  </a:p>
                </p:txBody>
              </p:sp>
            </p:grpSp>
            <p:sp>
              <p:nvSpPr>
                <p:cNvPr id="23" name="Freeform 50">
                  <a:extLst>
                    <a:ext uri="{FF2B5EF4-FFF2-40B4-BE49-F238E27FC236}">
                      <a16:creationId xmlns:a16="http://schemas.microsoft.com/office/drawing/2014/main" id="{1B5FA026-AB70-CF0D-2AE1-F076E52E9990}"/>
                    </a:ext>
                  </a:extLst>
                </p:cNvPr>
                <p:cNvSpPr/>
                <p:nvPr/>
              </p:nvSpPr>
              <p:spPr>
                <a:xfrm>
                  <a:off x="508255" y="7812693"/>
                  <a:ext cx="701909" cy="962297"/>
                </a:xfrm>
                <a:custGeom>
                  <a:avLst/>
                  <a:gdLst/>
                  <a:ahLst/>
                  <a:cxnLst/>
                  <a:rect l="l" t="t" r="r" b="b"/>
                  <a:pathLst>
                    <a:path w="8553600" h="11162936">
                      <a:moveTo>
                        <a:pt x="0" y="0"/>
                      </a:moveTo>
                      <a:lnTo>
                        <a:pt x="8553600" y="0"/>
                      </a:lnTo>
                      <a:lnTo>
                        <a:pt x="8553600" y="11162937"/>
                      </a:lnTo>
                      <a:lnTo>
                        <a:pt x="0" y="111629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1154" dirty="0"/>
                </a:p>
              </p:txBody>
            </p:sp>
          </p:grpSp>
          <p:sp>
            <p:nvSpPr>
              <p:cNvPr id="37" name="TextBox 36">
                <a:extLst>
                  <a:ext uri="{FF2B5EF4-FFF2-40B4-BE49-F238E27FC236}">
                    <a16:creationId xmlns:a16="http://schemas.microsoft.com/office/drawing/2014/main" id="{3AC9CAC8-6E99-982F-724C-0886F1E2E7A8}"/>
                  </a:ext>
                </a:extLst>
              </p:cNvPr>
              <p:cNvSpPr txBox="1"/>
              <p:nvPr/>
            </p:nvSpPr>
            <p:spPr>
              <a:xfrm>
                <a:off x="5010010" y="4724139"/>
                <a:ext cx="5389258" cy="1374611"/>
              </a:xfrm>
              <a:prstGeom prst="rect">
                <a:avLst/>
              </a:prstGeom>
              <a:noFill/>
            </p:spPr>
            <p:txBody>
              <a:bodyPr wrap="square" rtlCol="0">
                <a:spAutoFit/>
              </a:bodyPr>
              <a:lstStyle/>
              <a:p>
                <a:r>
                  <a:rPr lang="en-GB" sz="2800" dirty="0"/>
                  <a:t>Having what YOU need to apply for and have a great work experience</a:t>
                </a:r>
              </a:p>
            </p:txBody>
          </p:sp>
        </p:grpSp>
      </p:grpSp>
      <p:pic>
        <p:nvPicPr>
          <p:cNvPr id="8" name="Picture 7">
            <a:extLst>
              <a:ext uri="{FF2B5EF4-FFF2-40B4-BE49-F238E27FC236}">
                <a16:creationId xmlns:a16="http://schemas.microsoft.com/office/drawing/2014/main" id="{218DF802-8E3B-E1C5-F5E9-88AE97A6C681}"/>
              </a:ext>
            </a:extLst>
          </p:cNvPr>
          <p:cNvPicPr>
            <a:picLocks noChangeAspect="1"/>
          </p:cNvPicPr>
          <p:nvPr/>
        </p:nvPicPr>
        <p:blipFill>
          <a:blip r:embed="rId12"/>
          <a:stretch>
            <a:fillRect/>
          </a:stretch>
        </p:blipFill>
        <p:spPr>
          <a:xfrm>
            <a:off x="-7820960" y="812407"/>
            <a:ext cx="7399031" cy="5722170"/>
          </a:xfrm>
          <a:prstGeom prst="rect">
            <a:avLst/>
          </a:prstGeom>
        </p:spPr>
      </p:pic>
      <p:pic>
        <p:nvPicPr>
          <p:cNvPr id="30" name="Picture 29" descr="A blue text on a black background&#10;&#10;AI-generated content may be incorrect.">
            <a:extLst>
              <a:ext uri="{FF2B5EF4-FFF2-40B4-BE49-F238E27FC236}">
                <a16:creationId xmlns:a16="http://schemas.microsoft.com/office/drawing/2014/main" id="{1495E671-ABC9-BC12-A359-240F623BD02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54640" y="6248992"/>
            <a:ext cx="1737360" cy="662533"/>
          </a:xfrm>
          <a:prstGeom prst="rect">
            <a:avLst/>
          </a:prstGeom>
        </p:spPr>
      </p:pic>
    </p:spTree>
    <p:extLst>
      <p:ext uri="{BB962C8B-B14F-4D97-AF65-F5344CB8AC3E}">
        <p14:creationId xmlns:p14="http://schemas.microsoft.com/office/powerpoint/2010/main" val="20347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87B9D-AF8A-1695-EB5A-2BD8E4F0CE9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B946DCB-3713-B597-808D-321BF3CE09C5}"/>
              </a:ext>
            </a:extLst>
          </p:cNvPr>
          <p:cNvSpPr/>
          <p:nvPr/>
        </p:nvSpPr>
        <p:spPr>
          <a:xfrm>
            <a:off x="-13690" y="0"/>
            <a:ext cx="12192000"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BF113465-082C-99F0-419D-3846025A0B2B}"/>
              </a:ext>
            </a:extLst>
          </p:cNvPr>
          <p:cNvSpPr/>
          <p:nvPr/>
        </p:nvSpPr>
        <p:spPr>
          <a:xfrm>
            <a:off x="3358068" y="5843048"/>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41804CE3-5B3F-8623-62D8-9C46E298D6FD}"/>
              </a:ext>
            </a:extLst>
          </p:cNvPr>
          <p:cNvSpPr/>
          <p:nvPr/>
        </p:nvSpPr>
        <p:spPr>
          <a:xfrm>
            <a:off x="161862" y="203986"/>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210BDCA5-9D11-ABB0-C1C8-0FDC7345017A}"/>
              </a:ext>
            </a:extLst>
          </p:cNvPr>
          <p:cNvSpPr/>
          <p:nvPr/>
        </p:nvSpPr>
        <p:spPr>
          <a:xfrm>
            <a:off x="13691" y="-1"/>
            <a:ext cx="2539383" cy="6311895"/>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The qualification ladder</a:t>
            </a:r>
          </a:p>
        </p:txBody>
      </p:sp>
      <p:sp>
        <p:nvSpPr>
          <p:cNvPr id="41" name="Rectangle 1">
            <a:extLst>
              <a:ext uri="{FF2B5EF4-FFF2-40B4-BE49-F238E27FC236}">
                <a16:creationId xmlns:a16="http://schemas.microsoft.com/office/drawing/2014/main" id="{EA30B4D3-BE99-4522-87D5-02386D9DC9D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6">
            <a:extLst>
              <a:ext uri="{FF2B5EF4-FFF2-40B4-BE49-F238E27FC236}">
                <a16:creationId xmlns:a16="http://schemas.microsoft.com/office/drawing/2014/main" id="{D4EC7E25-39FD-68F0-169B-68E5576ADC48}"/>
              </a:ext>
            </a:extLst>
          </p:cNvPr>
          <p:cNvSpPr>
            <a:spLocks noChangeArrowheads="1"/>
          </p:cNvSpPr>
          <p:nvPr/>
        </p:nvSpPr>
        <p:spPr bwMode="auto">
          <a:xfrm>
            <a:off x="3246412" y="240171"/>
            <a:ext cx="8264810" cy="5889932"/>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grpSp>
        <p:nvGrpSpPr>
          <p:cNvPr id="8" name="Group 7">
            <a:extLst>
              <a:ext uri="{FF2B5EF4-FFF2-40B4-BE49-F238E27FC236}">
                <a16:creationId xmlns:a16="http://schemas.microsoft.com/office/drawing/2014/main" id="{26C2E2E6-EFA9-D73F-D35A-61AECB984E77}"/>
              </a:ext>
            </a:extLst>
          </p:cNvPr>
          <p:cNvGrpSpPr/>
          <p:nvPr/>
        </p:nvGrpSpPr>
        <p:grpSpPr>
          <a:xfrm>
            <a:off x="3428093" y="790650"/>
            <a:ext cx="718231" cy="5221997"/>
            <a:chOff x="393604" y="944918"/>
            <a:chExt cx="771453" cy="5688973"/>
          </a:xfrm>
        </p:grpSpPr>
        <p:pic>
          <p:nvPicPr>
            <p:cNvPr id="10" name="Picture 9">
              <a:extLst>
                <a:ext uri="{FF2B5EF4-FFF2-40B4-BE49-F238E27FC236}">
                  <a16:creationId xmlns:a16="http://schemas.microsoft.com/office/drawing/2014/main" id="{D74CDDD0-E8D7-C28B-6DDE-46FCD6C09CA9}"/>
                </a:ext>
              </a:extLst>
            </p:cNvPr>
            <p:cNvPicPr>
              <a:picLocks noChangeAspect="1"/>
            </p:cNvPicPr>
            <p:nvPr/>
          </p:nvPicPr>
          <p:blipFill>
            <a:blip r:embed="rId4"/>
            <a:stretch>
              <a:fillRect/>
            </a:stretch>
          </p:blipFill>
          <p:spPr>
            <a:xfrm>
              <a:off x="393604" y="5814843"/>
              <a:ext cx="749467" cy="819048"/>
            </a:xfrm>
            <a:prstGeom prst="rect">
              <a:avLst/>
            </a:prstGeom>
          </p:spPr>
        </p:pic>
        <p:pic>
          <p:nvPicPr>
            <p:cNvPr id="11" name="Picture 10">
              <a:extLst>
                <a:ext uri="{FF2B5EF4-FFF2-40B4-BE49-F238E27FC236}">
                  <a16:creationId xmlns:a16="http://schemas.microsoft.com/office/drawing/2014/main" id="{A1AEBADA-AE1B-7C1C-52E4-BF6421A9C1BE}"/>
                </a:ext>
              </a:extLst>
            </p:cNvPr>
            <p:cNvPicPr>
              <a:picLocks noChangeAspect="1"/>
            </p:cNvPicPr>
            <p:nvPr/>
          </p:nvPicPr>
          <p:blipFill>
            <a:blip r:embed="rId5"/>
            <a:stretch>
              <a:fillRect/>
            </a:stretch>
          </p:blipFill>
          <p:spPr>
            <a:xfrm>
              <a:off x="396035" y="4866094"/>
              <a:ext cx="747036" cy="839263"/>
            </a:xfrm>
            <a:prstGeom prst="rect">
              <a:avLst/>
            </a:prstGeom>
          </p:spPr>
        </p:pic>
        <p:pic>
          <p:nvPicPr>
            <p:cNvPr id="12" name="Picture 11">
              <a:extLst>
                <a:ext uri="{FF2B5EF4-FFF2-40B4-BE49-F238E27FC236}">
                  <a16:creationId xmlns:a16="http://schemas.microsoft.com/office/drawing/2014/main" id="{C29E7D6F-E708-76B1-6BE0-9EFEEC47A8D5}"/>
                </a:ext>
              </a:extLst>
            </p:cNvPr>
            <p:cNvPicPr>
              <a:picLocks noChangeAspect="1"/>
            </p:cNvPicPr>
            <p:nvPr/>
          </p:nvPicPr>
          <p:blipFill>
            <a:blip r:embed="rId6"/>
            <a:stretch>
              <a:fillRect/>
            </a:stretch>
          </p:blipFill>
          <p:spPr>
            <a:xfrm>
              <a:off x="393604" y="3906959"/>
              <a:ext cx="756281" cy="849649"/>
            </a:xfrm>
            <a:prstGeom prst="rect">
              <a:avLst/>
            </a:prstGeom>
          </p:spPr>
        </p:pic>
        <p:pic>
          <p:nvPicPr>
            <p:cNvPr id="13" name="Picture 12">
              <a:extLst>
                <a:ext uri="{FF2B5EF4-FFF2-40B4-BE49-F238E27FC236}">
                  <a16:creationId xmlns:a16="http://schemas.microsoft.com/office/drawing/2014/main" id="{90D5AF39-B3D6-ACD3-0B57-35DD68942A81}"/>
                </a:ext>
              </a:extLst>
            </p:cNvPr>
            <p:cNvPicPr>
              <a:picLocks noChangeAspect="1"/>
            </p:cNvPicPr>
            <p:nvPr/>
          </p:nvPicPr>
          <p:blipFill rotWithShape="1">
            <a:blip r:embed="rId7"/>
            <a:srcRect t="10665"/>
            <a:stretch/>
          </p:blipFill>
          <p:spPr>
            <a:xfrm>
              <a:off x="403151" y="2921855"/>
              <a:ext cx="761906" cy="895235"/>
            </a:xfrm>
            <a:prstGeom prst="rect">
              <a:avLst/>
            </a:prstGeom>
          </p:spPr>
        </p:pic>
        <p:pic>
          <p:nvPicPr>
            <p:cNvPr id="14" name="Picture 13">
              <a:extLst>
                <a:ext uri="{FF2B5EF4-FFF2-40B4-BE49-F238E27FC236}">
                  <a16:creationId xmlns:a16="http://schemas.microsoft.com/office/drawing/2014/main" id="{B09A9D4D-EB0D-A3B7-978E-7621A9F6FB44}"/>
                </a:ext>
              </a:extLst>
            </p:cNvPr>
            <p:cNvPicPr>
              <a:picLocks noChangeAspect="1"/>
            </p:cNvPicPr>
            <p:nvPr/>
          </p:nvPicPr>
          <p:blipFill>
            <a:blip r:embed="rId8"/>
            <a:stretch>
              <a:fillRect/>
            </a:stretch>
          </p:blipFill>
          <p:spPr>
            <a:xfrm>
              <a:off x="403151" y="1945703"/>
              <a:ext cx="761906" cy="895234"/>
            </a:xfrm>
            <a:prstGeom prst="rect">
              <a:avLst/>
            </a:prstGeom>
          </p:spPr>
        </p:pic>
        <p:pic>
          <p:nvPicPr>
            <p:cNvPr id="15" name="Picture 14">
              <a:extLst>
                <a:ext uri="{FF2B5EF4-FFF2-40B4-BE49-F238E27FC236}">
                  <a16:creationId xmlns:a16="http://schemas.microsoft.com/office/drawing/2014/main" id="{6913E466-5555-4519-4E67-29D061A2A531}"/>
                </a:ext>
              </a:extLst>
            </p:cNvPr>
            <p:cNvPicPr>
              <a:picLocks noChangeAspect="1"/>
            </p:cNvPicPr>
            <p:nvPr/>
          </p:nvPicPr>
          <p:blipFill>
            <a:blip r:embed="rId9"/>
            <a:stretch>
              <a:fillRect/>
            </a:stretch>
          </p:blipFill>
          <p:spPr>
            <a:xfrm>
              <a:off x="403151" y="944918"/>
              <a:ext cx="761906" cy="905155"/>
            </a:xfrm>
            <a:prstGeom prst="rect">
              <a:avLst/>
            </a:prstGeom>
          </p:spPr>
        </p:pic>
      </p:grpSp>
      <p:grpSp>
        <p:nvGrpSpPr>
          <p:cNvPr id="16" name="Group 15">
            <a:extLst>
              <a:ext uri="{FF2B5EF4-FFF2-40B4-BE49-F238E27FC236}">
                <a16:creationId xmlns:a16="http://schemas.microsoft.com/office/drawing/2014/main" id="{558A27A8-FC5C-D577-5896-8F2757B4699F}"/>
              </a:ext>
            </a:extLst>
          </p:cNvPr>
          <p:cNvGrpSpPr/>
          <p:nvPr/>
        </p:nvGrpSpPr>
        <p:grpSpPr>
          <a:xfrm>
            <a:off x="4175462" y="4398293"/>
            <a:ext cx="2305980" cy="1614354"/>
            <a:chOff x="1168467" y="4814622"/>
            <a:chExt cx="2476858" cy="1758717"/>
          </a:xfrm>
        </p:grpSpPr>
        <p:sp>
          <p:nvSpPr>
            <p:cNvPr id="17" name="Rectangle 16">
              <a:extLst>
                <a:ext uri="{FF2B5EF4-FFF2-40B4-BE49-F238E27FC236}">
                  <a16:creationId xmlns:a16="http://schemas.microsoft.com/office/drawing/2014/main" id="{7AACE5A7-EAD8-405F-EFB5-F457DA3A5134}"/>
                </a:ext>
              </a:extLst>
            </p:cNvPr>
            <p:cNvSpPr/>
            <p:nvPr/>
          </p:nvSpPr>
          <p:spPr>
            <a:xfrm>
              <a:off x="1189451" y="5754291"/>
              <a:ext cx="2435915" cy="819048"/>
            </a:xfrm>
            <a:prstGeom prst="rect">
              <a:avLst/>
            </a:prstGeom>
            <a:solidFill>
              <a:srgbClr val="50BD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GCSEs 1 - 3</a:t>
              </a:r>
            </a:p>
          </p:txBody>
        </p:sp>
        <p:sp>
          <p:nvSpPr>
            <p:cNvPr id="18" name="Rectangle 17">
              <a:extLst>
                <a:ext uri="{FF2B5EF4-FFF2-40B4-BE49-F238E27FC236}">
                  <a16:creationId xmlns:a16="http://schemas.microsoft.com/office/drawing/2014/main" id="{F61F9842-89C2-AE53-493B-69DD0A86B3ED}"/>
                </a:ext>
              </a:extLst>
            </p:cNvPr>
            <p:cNvSpPr/>
            <p:nvPr/>
          </p:nvSpPr>
          <p:spPr>
            <a:xfrm>
              <a:off x="1168467" y="4814622"/>
              <a:ext cx="2476858" cy="819048"/>
            </a:xfrm>
            <a:prstGeom prst="rect">
              <a:avLst/>
            </a:prstGeom>
            <a:solidFill>
              <a:srgbClr val="FC5C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5 x GCSEs 4 - 9</a:t>
              </a:r>
            </a:p>
          </p:txBody>
        </p:sp>
      </p:grpSp>
      <p:grpSp>
        <p:nvGrpSpPr>
          <p:cNvPr id="19" name="Group 18">
            <a:extLst>
              <a:ext uri="{FF2B5EF4-FFF2-40B4-BE49-F238E27FC236}">
                <a16:creationId xmlns:a16="http://schemas.microsoft.com/office/drawing/2014/main" id="{F9D8AD94-CA2D-FF96-11D0-AF4400253C34}"/>
              </a:ext>
            </a:extLst>
          </p:cNvPr>
          <p:cNvGrpSpPr/>
          <p:nvPr/>
        </p:nvGrpSpPr>
        <p:grpSpPr>
          <a:xfrm>
            <a:off x="4194998" y="3535752"/>
            <a:ext cx="7158036" cy="768329"/>
            <a:chOff x="1259519" y="5731732"/>
            <a:chExt cx="7688460" cy="837038"/>
          </a:xfrm>
          <a:solidFill>
            <a:srgbClr val="50BDC0"/>
          </a:solidFill>
        </p:grpSpPr>
        <p:sp>
          <p:nvSpPr>
            <p:cNvPr id="20" name="Rectangle 19">
              <a:extLst>
                <a:ext uri="{FF2B5EF4-FFF2-40B4-BE49-F238E27FC236}">
                  <a16:creationId xmlns:a16="http://schemas.microsoft.com/office/drawing/2014/main" id="{0FF4E0AE-F5ED-426A-5431-EC8F9A9357B4}"/>
                </a:ext>
              </a:extLst>
            </p:cNvPr>
            <p:cNvSpPr/>
            <p:nvPr/>
          </p:nvSpPr>
          <p:spPr>
            <a:xfrm>
              <a:off x="1259519" y="5731732"/>
              <a:ext cx="2476858" cy="81904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 levels</a:t>
              </a:r>
            </a:p>
          </p:txBody>
        </p:sp>
        <p:sp>
          <p:nvSpPr>
            <p:cNvPr id="25" name="Rectangle 24">
              <a:extLst>
                <a:ext uri="{FF2B5EF4-FFF2-40B4-BE49-F238E27FC236}">
                  <a16:creationId xmlns:a16="http://schemas.microsoft.com/office/drawing/2014/main" id="{05F6CCE1-704F-E391-A293-9032EFA3675C}"/>
                </a:ext>
              </a:extLst>
            </p:cNvPr>
            <p:cNvSpPr/>
            <p:nvPr/>
          </p:nvSpPr>
          <p:spPr>
            <a:xfrm>
              <a:off x="3858893" y="5736890"/>
              <a:ext cx="2476857" cy="81904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 LEVEL other Level 3 - BTEC/OCR</a:t>
              </a:r>
            </a:p>
          </p:txBody>
        </p:sp>
        <p:sp>
          <p:nvSpPr>
            <p:cNvPr id="26" name="Rectangle 25">
              <a:extLst>
                <a:ext uri="{FF2B5EF4-FFF2-40B4-BE49-F238E27FC236}">
                  <a16:creationId xmlns:a16="http://schemas.microsoft.com/office/drawing/2014/main" id="{434AF158-6896-CC84-41BA-83FC228503F3}"/>
                </a:ext>
              </a:extLst>
            </p:cNvPr>
            <p:cNvSpPr/>
            <p:nvPr/>
          </p:nvSpPr>
          <p:spPr>
            <a:xfrm>
              <a:off x="6471121" y="5749722"/>
              <a:ext cx="2476858" cy="81904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Advanced Apprenticeship</a:t>
              </a:r>
            </a:p>
          </p:txBody>
        </p:sp>
      </p:grpSp>
      <p:grpSp>
        <p:nvGrpSpPr>
          <p:cNvPr id="27" name="Group 26">
            <a:extLst>
              <a:ext uri="{FF2B5EF4-FFF2-40B4-BE49-F238E27FC236}">
                <a16:creationId xmlns:a16="http://schemas.microsoft.com/office/drawing/2014/main" id="{10CABB5A-8C28-1B9B-7AEF-6605323F66E3}"/>
              </a:ext>
            </a:extLst>
          </p:cNvPr>
          <p:cNvGrpSpPr/>
          <p:nvPr/>
        </p:nvGrpSpPr>
        <p:grpSpPr>
          <a:xfrm>
            <a:off x="4204616" y="2596032"/>
            <a:ext cx="7126832" cy="840001"/>
            <a:chOff x="1303352" y="5740423"/>
            <a:chExt cx="7644627" cy="838712"/>
          </a:xfrm>
          <a:solidFill>
            <a:srgbClr val="FC5C30"/>
          </a:solidFill>
        </p:grpSpPr>
        <p:sp>
          <p:nvSpPr>
            <p:cNvPr id="28" name="Rectangle 27">
              <a:extLst>
                <a:ext uri="{FF2B5EF4-FFF2-40B4-BE49-F238E27FC236}">
                  <a16:creationId xmlns:a16="http://schemas.microsoft.com/office/drawing/2014/main" id="{48787639-6B3F-FB21-036D-871A66BE6442}"/>
                </a:ext>
              </a:extLst>
            </p:cNvPr>
            <p:cNvSpPr/>
            <p:nvPr/>
          </p:nvSpPr>
          <p:spPr>
            <a:xfrm>
              <a:off x="1303352" y="5740423"/>
              <a:ext cx="2476858" cy="81904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Degree Year 1</a:t>
              </a:r>
            </a:p>
          </p:txBody>
        </p:sp>
        <p:sp>
          <p:nvSpPr>
            <p:cNvPr id="29" name="Rectangle 28">
              <a:extLst>
                <a:ext uri="{FF2B5EF4-FFF2-40B4-BE49-F238E27FC236}">
                  <a16:creationId xmlns:a16="http://schemas.microsoft.com/office/drawing/2014/main" id="{1825BB8E-FA9D-CBC5-24EA-CCD61E21CD87}"/>
                </a:ext>
              </a:extLst>
            </p:cNvPr>
            <p:cNvSpPr/>
            <p:nvPr/>
          </p:nvSpPr>
          <p:spPr>
            <a:xfrm>
              <a:off x="3878267" y="5760087"/>
              <a:ext cx="2476857" cy="81904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HNC</a:t>
              </a:r>
            </a:p>
            <a:p>
              <a:pPr algn="ctr"/>
              <a:r>
                <a:rPr lang="en-GB" dirty="0">
                  <a:solidFill>
                    <a:schemeClr val="tx1"/>
                  </a:solidFill>
                </a:rPr>
                <a:t>Foundation Degree Y1</a:t>
              </a:r>
            </a:p>
          </p:txBody>
        </p:sp>
        <p:sp>
          <p:nvSpPr>
            <p:cNvPr id="30" name="Rectangle 29">
              <a:extLst>
                <a:ext uri="{FF2B5EF4-FFF2-40B4-BE49-F238E27FC236}">
                  <a16:creationId xmlns:a16="http://schemas.microsoft.com/office/drawing/2014/main" id="{11399BA9-BD02-8E93-F285-6F4A5D824446}"/>
                </a:ext>
              </a:extLst>
            </p:cNvPr>
            <p:cNvSpPr/>
            <p:nvPr/>
          </p:nvSpPr>
          <p:spPr>
            <a:xfrm>
              <a:off x="6471121" y="5749722"/>
              <a:ext cx="2476858" cy="81904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Higher and Degree Apprenticeship</a:t>
              </a:r>
            </a:p>
          </p:txBody>
        </p:sp>
      </p:grpSp>
      <p:grpSp>
        <p:nvGrpSpPr>
          <p:cNvPr id="31" name="Group 30">
            <a:extLst>
              <a:ext uri="{FF2B5EF4-FFF2-40B4-BE49-F238E27FC236}">
                <a16:creationId xmlns:a16="http://schemas.microsoft.com/office/drawing/2014/main" id="{AC888995-D8EA-0979-4B0B-4C0C79D3C9BD}"/>
              </a:ext>
            </a:extLst>
          </p:cNvPr>
          <p:cNvGrpSpPr/>
          <p:nvPr/>
        </p:nvGrpSpPr>
        <p:grpSpPr>
          <a:xfrm>
            <a:off x="4199807" y="1705730"/>
            <a:ext cx="7136450" cy="832711"/>
            <a:chOff x="1293035" y="5749722"/>
            <a:chExt cx="7654944" cy="831433"/>
          </a:xfrm>
          <a:solidFill>
            <a:srgbClr val="50BDC0"/>
          </a:solidFill>
        </p:grpSpPr>
        <p:sp>
          <p:nvSpPr>
            <p:cNvPr id="32" name="Rectangle 31">
              <a:extLst>
                <a:ext uri="{FF2B5EF4-FFF2-40B4-BE49-F238E27FC236}">
                  <a16:creationId xmlns:a16="http://schemas.microsoft.com/office/drawing/2014/main" id="{02DC8FF0-DE26-268A-150E-34D0FB755AB4}"/>
                </a:ext>
              </a:extLst>
            </p:cNvPr>
            <p:cNvSpPr/>
            <p:nvPr/>
          </p:nvSpPr>
          <p:spPr>
            <a:xfrm>
              <a:off x="1293035" y="5762107"/>
              <a:ext cx="2476858" cy="81904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Degree Year 2</a:t>
              </a:r>
            </a:p>
          </p:txBody>
        </p:sp>
        <p:sp>
          <p:nvSpPr>
            <p:cNvPr id="33" name="Rectangle 32">
              <a:extLst>
                <a:ext uri="{FF2B5EF4-FFF2-40B4-BE49-F238E27FC236}">
                  <a16:creationId xmlns:a16="http://schemas.microsoft.com/office/drawing/2014/main" id="{DC85CB7C-7C9E-E0BF-E4E9-05CC98A744BF}"/>
                </a:ext>
              </a:extLst>
            </p:cNvPr>
            <p:cNvSpPr/>
            <p:nvPr/>
          </p:nvSpPr>
          <p:spPr>
            <a:xfrm>
              <a:off x="3892409" y="5762107"/>
              <a:ext cx="2476858" cy="81904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HND</a:t>
              </a:r>
            </a:p>
            <a:p>
              <a:pPr algn="ctr"/>
              <a:r>
                <a:rPr lang="en-GB" dirty="0">
                  <a:solidFill>
                    <a:schemeClr val="tx1"/>
                  </a:solidFill>
                </a:rPr>
                <a:t>Foundation Degree Y2</a:t>
              </a:r>
            </a:p>
          </p:txBody>
        </p:sp>
        <p:sp>
          <p:nvSpPr>
            <p:cNvPr id="34" name="Rectangle 33">
              <a:extLst>
                <a:ext uri="{FF2B5EF4-FFF2-40B4-BE49-F238E27FC236}">
                  <a16:creationId xmlns:a16="http://schemas.microsoft.com/office/drawing/2014/main" id="{0370C76F-A4A1-1DD4-A68E-201CE20965C0}"/>
                </a:ext>
              </a:extLst>
            </p:cNvPr>
            <p:cNvSpPr/>
            <p:nvPr/>
          </p:nvSpPr>
          <p:spPr>
            <a:xfrm>
              <a:off x="6471121" y="5749722"/>
              <a:ext cx="2476858" cy="81904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Higher and Degree Apprenticeship</a:t>
              </a:r>
            </a:p>
          </p:txBody>
        </p:sp>
      </p:grpSp>
      <p:sp>
        <p:nvSpPr>
          <p:cNvPr id="35" name="Rectangle 34">
            <a:extLst>
              <a:ext uri="{FF2B5EF4-FFF2-40B4-BE49-F238E27FC236}">
                <a16:creationId xmlns:a16="http://schemas.microsoft.com/office/drawing/2014/main" id="{D1573530-EFA1-F1DA-4761-C79CB5AF7D4F}"/>
              </a:ext>
            </a:extLst>
          </p:cNvPr>
          <p:cNvSpPr/>
          <p:nvPr/>
        </p:nvSpPr>
        <p:spPr>
          <a:xfrm>
            <a:off x="4196420" y="802150"/>
            <a:ext cx="7125409" cy="82030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Degree Achieved</a:t>
            </a:r>
          </a:p>
        </p:txBody>
      </p:sp>
      <p:grpSp>
        <p:nvGrpSpPr>
          <p:cNvPr id="36" name="Group 35">
            <a:extLst>
              <a:ext uri="{FF2B5EF4-FFF2-40B4-BE49-F238E27FC236}">
                <a16:creationId xmlns:a16="http://schemas.microsoft.com/office/drawing/2014/main" id="{F5C4E3A0-AEC2-A921-6380-3397EEA474A5}"/>
              </a:ext>
            </a:extLst>
          </p:cNvPr>
          <p:cNvGrpSpPr/>
          <p:nvPr/>
        </p:nvGrpSpPr>
        <p:grpSpPr>
          <a:xfrm>
            <a:off x="4225027" y="327254"/>
            <a:ext cx="7106421" cy="372903"/>
            <a:chOff x="1447156" y="906751"/>
            <a:chExt cx="7106421" cy="372903"/>
          </a:xfrm>
        </p:grpSpPr>
        <p:sp>
          <p:nvSpPr>
            <p:cNvPr id="37" name="Rectangle 36">
              <a:extLst>
                <a:ext uri="{FF2B5EF4-FFF2-40B4-BE49-F238E27FC236}">
                  <a16:creationId xmlns:a16="http://schemas.microsoft.com/office/drawing/2014/main" id="{2E4772AF-89D9-6C97-8BE0-9D8390C22B07}"/>
                </a:ext>
              </a:extLst>
            </p:cNvPr>
            <p:cNvSpPr/>
            <p:nvPr/>
          </p:nvSpPr>
          <p:spPr>
            <a:xfrm>
              <a:off x="1447156" y="920961"/>
              <a:ext cx="2286444" cy="35869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Academic</a:t>
              </a:r>
            </a:p>
          </p:txBody>
        </p:sp>
        <p:sp>
          <p:nvSpPr>
            <p:cNvPr id="38" name="Rectangle 37">
              <a:extLst>
                <a:ext uri="{FF2B5EF4-FFF2-40B4-BE49-F238E27FC236}">
                  <a16:creationId xmlns:a16="http://schemas.microsoft.com/office/drawing/2014/main" id="{D8261F23-7CF9-7DBE-3DB4-2E65A39BE157}"/>
                </a:ext>
              </a:extLst>
            </p:cNvPr>
            <p:cNvSpPr/>
            <p:nvPr/>
          </p:nvSpPr>
          <p:spPr>
            <a:xfrm>
              <a:off x="3844415" y="912718"/>
              <a:ext cx="2311903" cy="35869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Technical/Vocational</a:t>
              </a:r>
            </a:p>
          </p:txBody>
        </p:sp>
        <p:sp>
          <p:nvSpPr>
            <p:cNvPr id="39" name="Rectangle 38">
              <a:extLst>
                <a:ext uri="{FF2B5EF4-FFF2-40B4-BE49-F238E27FC236}">
                  <a16:creationId xmlns:a16="http://schemas.microsoft.com/office/drawing/2014/main" id="{145C58E5-6A29-EB82-C0BE-B26E3AB6E62C}"/>
                </a:ext>
              </a:extLst>
            </p:cNvPr>
            <p:cNvSpPr/>
            <p:nvPr/>
          </p:nvSpPr>
          <p:spPr>
            <a:xfrm>
              <a:off x="6267133" y="906751"/>
              <a:ext cx="2286444" cy="35869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Apprenticeship</a:t>
              </a:r>
            </a:p>
          </p:txBody>
        </p:sp>
      </p:grpSp>
      <p:grpSp>
        <p:nvGrpSpPr>
          <p:cNvPr id="40" name="Group 39">
            <a:extLst>
              <a:ext uri="{FF2B5EF4-FFF2-40B4-BE49-F238E27FC236}">
                <a16:creationId xmlns:a16="http://schemas.microsoft.com/office/drawing/2014/main" id="{9C7AA9D6-A0C5-2918-A4DD-8D9714BD0F61}"/>
              </a:ext>
            </a:extLst>
          </p:cNvPr>
          <p:cNvGrpSpPr/>
          <p:nvPr/>
        </p:nvGrpSpPr>
        <p:grpSpPr>
          <a:xfrm>
            <a:off x="6615042" y="4386927"/>
            <a:ext cx="4716406" cy="751817"/>
            <a:chOff x="3836340" y="4968574"/>
            <a:chExt cx="4716406" cy="751817"/>
          </a:xfrm>
        </p:grpSpPr>
        <p:sp>
          <p:nvSpPr>
            <p:cNvPr id="42" name="Rectangle 41">
              <a:extLst>
                <a:ext uri="{FF2B5EF4-FFF2-40B4-BE49-F238E27FC236}">
                  <a16:creationId xmlns:a16="http://schemas.microsoft.com/office/drawing/2014/main" id="{F7512561-EB06-D1DC-2F57-40535F6685FE}"/>
                </a:ext>
              </a:extLst>
            </p:cNvPr>
            <p:cNvSpPr/>
            <p:nvPr/>
          </p:nvSpPr>
          <p:spPr>
            <a:xfrm>
              <a:off x="6246766" y="4968574"/>
              <a:ext cx="2305980" cy="751817"/>
            </a:xfrm>
            <a:prstGeom prst="rect">
              <a:avLst/>
            </a:prstGeom>
            <a:solidFill>
              <a:srgbClr val="FC5C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Intermediate Apprenticeship</a:t>
              </a:r>
            </a:p>
          </p:txBody>
        </p:sp>
        <p:sp>
          <p:nvSpPr>
            <p:cNvPr id="43" name="Rectangle 42">
              <a:extLst>
                <a:ext uri="{FF2B5EF4-FFF2-40B4-BE49-F238E27FC236}">
                  <a16:creationId xmlns:a16="http://schemas.microsoft.com/office/drawing/2014/main" id="{FE35916C-3E06-4BAC-76D5-3A010A84BDD7}"/>
                </a:ext>
              </a:extLst>
            </p:cNvPr>
            <p:cNvSpPr/>
            <p:nvPr/>
          </p:nvSpPr>
          <p:spPr>
            <a:xfrm>
              <a:off x="3836340" y="4968574"/>
              <a:ext cx="2305980" cy="751817"/>
            </a:xfrm>
            <a:prstGeom prst="rect">
              <a:avLst/>
            </a:prstGeom>
            <a:solidFill>
              <a:srgbClr val="FC5C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 Level Foundation and other Level 2</a:t>
              </a:r>
            </a:p>
          </p:txBody>
        </p:sp>
      </p:grpSp>
      <p:sp>
        <p:nvSpPr>
          <p:cNvPr id="44" name="Rectangle 43">
            <a:extLst>
              <a:ext uri="{FF2B5EF4-FFF2-40B4-BE49-F238E27FC236}">
                <a16:creationId xmlns:a16="http://schemas.microsoft.com/office/drawing/2014/main" id="{83E9AC0E-19F5-A7AD-37A5-328698D957A6}"/>
              </a:ext>
            </a:extLst>
          </p:cNvPr>
          <p:cNvSpPr/>
          <p:nvPr/>
        </p:nvSpPr>
        <p:spPr>
          <a:xfrm>
            <a:off x="3246412" y="3444275"/>
            <a:ext cx="8264810" cy="2685827"/>
          </a:xfrm>
          <a:prstGeom prst="rect">
            <a:avLst/>
          </a:prstGeom>
          <a:noFill/>
          <a:ln w="57150">
            <a:solidFill>
              <a:srgbClr val="2DF3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Freeform 13">
            <a:extLst>
              <a:ext uri="{FF2B5EF4-FFF2-40B4-BE49-F238E27FC236}">
                <a16:creationId xmlns:a16="http://schemas.microsoft.com/office/drawing/2014/main" id="{25B1E3AE-B6D5-C407-B628-1D279BD601D4}"/>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pic>
        <p:nvPicPr>
          <p:cNvPr id="21" name="Graphic 20" descr="Badge 1 with solid fill">
            <a:extLst>
              <a:ext uri="{FF2B5EF4-FFF2-40B4-BE49-F238E27FC236}">
                <a16:creationId xmlns:a16="http://schemas.microsoft.com/office/drawing/2014/main" id="{E68B7F31-604E-43E4-6769-E094601EA2F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691" y="65030"/>
            <a:ext cx="646331" cy="646331"/>
          </a:xfrm>
          <a:prstGeom prst="rect">
            <a:avLst/>
          </a:prstGeom>
        </p:spPr>
      </p:pic>
      <p:pic>
        <p:nvPicPr>
          <p:cNvPr id="9" name="Picture 8" descr="A blue text on a black background&#10;&#10;AI-generated content may be incorrect.">
            <a:extLst>
              <a:ext uri="{FF2B5EF4-FFF2-40B4-BE49-F238E27FC236}">
                <a16:creationId xmlns:a16="http://schemas.microsoft.com/office/drawing/2014/main" id="{70FD9198-1AE4-1E11-9BC1-20A15F71EB5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47795" y="6245273"/>
            <a:ext cx="1737360" cy="662533"/>
          </a:xfrm>
          <a:prstGeom prst="rect">
            <a:avLst/>
          </a:prstGeom>
        </p:spPr>
      </p:pic>
    </p:spTree>
    <p:extLst>
      <p:ext uri="{BB962C8B-B14F-4D97-AF65-F5344CB8AC3E}">
        <p14:creationId xmlns:p14="http://schemas.microsoft.com/office/powerpoint/2010/main" val="221842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ppt_x"/>
                                          </p:val>
                                        </p:tav>
                                        <p:tav tm="100000">
                                          <p:val>
                                            <p:strVal val="#ppt_x"/>
                                          </p:val>
                                        </p:tav>
                                      </p:tavLst>
                                    </p:anim>
                                    <p:anim calcmode="lin" valueType="num">
                                      <p:cBhvr additive="base">
                                        <p:cTn id="2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fill="hold"/>
                                        <p:tgtEl>
                                          <p:spTgt spid="35"/>
                                        </p:tgtEl>
                                        <p:attrNameLst>
                                          <p:attrName>ppt_x</p:attrName>
                                        </p:attrNameLst>
                                      </p:cBhvr>
                                      <p:tavLst>
                                        <p:tav tm="0">
                                          <p:val>
                                            <p:strVal val="#ppt_x"/>
                                          </p:val>
                                        </p:tav>
                                        <p:tav tm="100000">
                                          <p:val>
                                            <p:strVal val="#ppt_x"/>
                                          </p:val>
                                        </p:tav>
                                      </p:tavLst>
                                    </p:anim>
                                    <p:anim calcmode="lin" valueType="num">
                                      <p:cBhvr additive="base">
                                        <p:cTn id="5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additive="base">
                                        <p:cTn id="55" dur="500" fill="hold"/>
                                        <p:tgtEl>
                                          <p:spTgt spid="44"/>
                                        </p:tgtEl>
                                        <p:attrNameLst>
                                          <p:attrName>ppt_x</p:attrName>
                                        </p:attrNameLst>
                                      </p:cBhvr>
                                      <p:tavLst>
                                        <p:tav tm="0">
                                          <p:val>
                                            <p:strVal val="#ppt_x"/>
                                          </p:val>
                                        </p:tav>
                                        <p:tav tm="100000">
                                          <p:val>
                                            <p:strVal val="#ppt_x"/>
                                          </p:val>
                                        </p:tav>
                                      </p:tavLst>
                                    </p:anim>
                                    <p:anim calcmode="lin" valueType="num">
                                      <p:cBhvr additive="base">
                                        <p:cTn id="5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C526F-5314-6EC3-9244-C92D17B0622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331B013-7D05-4D44-4187-E0039D137A71}"/>
              </a:ext>
            </a:extLst>
          </p:cNvPr>
          <p:cNvSpPr/>
          <p:nvPr/>
        </p:nvSpPr>
        <p:spPr>
          <a:xfrm>
            <a:off x="21009"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pic>
        <p:nvPicPr>
          <p:cNvPr id="3" name="Picture 2">
            <a:extLst>
              <a:ext uri="{FF2B5EF4-FFF2-40B4-BE49-F238E27FC236}">
                <a16:creationId xmlns:a16="http://schemas.microsoft.com/office/drawing/2014/main" id="{07D8469A-C802-3F2D-1615-206DCB9E99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7349" y="6152621"/>
            <a:ext cx="1744709" cy="791830"/>
          </a:xfrm>
          <a:prstGeom prst="rect">
            <a:avLst/>
          </a:prstGeom>
        </p:spPr>
      </p:pic>
      <p:sp>
        <p:nvSpPr>
          <p:cNvPr id="4" name="Freeform 13">
            <a:extLst>
              <a:ext uri="{FF2B5EF4-FFF2-40B4-BE49-F238E27FC236}">
                <a16:creationId xmlns:a16="http://schemas.microsoft.com/office/drawing/2014/main" id="{8F744A31-C920-94CD-F610-32B5DA25F299}"/>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4"/>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24EBAD20-08B7-419B-F762-839461BE0A65}"/>
              </a:ext>
            </a:extLst>
          </p:cNvPr>
          <p:cNvSpPr/>
          <p:nvPr/>
        </p:nvSpPr>
        <p:spPr>
          <a:xfrm>
            <a:off x="161862" y="203986"/>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81100805-D643-845C-C794-29D62B4C011B}"/>
              </a:ext>
            </a:extLst>
          </p:cNvPr>
          <p:cNvSpPr/>
          <p:nvPr/>
        </p:nvSpPr>
        <p:spPr>
          <a:xfrm>
            <a:off x="-27514" y="-17066"/>
            <a:ext cx="12205690" cy="665492"/>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Researching jobs</a:t>
            </a:r>
          </a:p>
        </p:txBody>
      </p:sp>
      <p:sp>
        <p:nvSpPr>
          <p:cNvPr id="41" name="Rectangle 1">
            <a:extLst>
              <a:ext uri="{FF2B5EF4-FFF2-40B4-BE49-F238E27FC236}">
                <a16:creationId xmlns:a16="http://schemas.microsoft.com/office/drawing/2014/main" id="{34163F4B-1002-B076-52D5-FF4545A6067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7" name="Graphic 6" descr="Badge 1 with solid fill">
            <a:extLst>
              <a:ext uri="{FF2B5EF4-FFF2-40B4-BE49-F238E27FC236}">
                <a16:creationId xmlns:a16="http://schemas.microsoft.com/office/drawing/2014/main" id="{7531282E-4DCE-3C83-0F68-C61A135ED8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691" y="0"/>
            <a:ext cx="646331" cy="646331"/>
          </a:xfrm>
          <a:prstGeom prst="rect">
            <a:avLst/>
          </a:prstGeom>
        </p:spPr>
      </p:pic>
      <p:pic>
        <p:nvPicPr>
          <p:cNvPr id="17" name="Picture 16">
            <a:extLst>
              <a:ext uri="{FF2B5EF4-FFF2-40B4-BE49-F238E27FC236}">
                <a16:creationId xmlns:a16="http://schemas.microsoft.com/office/drawing/2014/main" id="{ACCAA4B1-907A-2DFB-1ADB-C697D1157858}"/>
              </a:ext>
            </a:extLst>
          </p:cNvPr>
          <p:cNvPicPr>
            <a:picLocks noChangeAspect="1"/>
          </p:cNvPicPr>
          <p:nvPr/>
        </p:nvPicPr>
        <p:blipFill>
          <a:blip r:embed="rId7"/>
          <a:stretch>
            <a:fillRect/>
          </a:stretch>
        </p:blipFill>
        <p:spPr>
          <a:xfrm>
            <a:off x="293731" y="1109962"/>
            <a:ext cx="6905590" cy="4406335"/>
          </a:xfrm>
          <a:prstGeom prst="rect">
            <a:avLst/>
          </a:prstGeom>
        </p:spPr>
      </p:pic>
      <p:pic>
        <p:nvPicPr>
          <p:cNvPr id="18" name="Picture 17">
            <a:extLst>
              <a:ext uri="{FF2B5EF4-FFF2-40B4-BE49-F238E27FC236}">
                <a16:creationId xmlns:a16="http://schemas.microsoft.com/office/drawing/2014/main" id="{0F041E7C-167A-C325-E286-57DF7B0D7BA1}"/>
              </a:ext>
            </a:extLst>
          </p:cNvPr>
          <p:cNvPicPr>
            <a:picLocks noChangeAspect="1"/>
          </p:cNvPicPr>
          <p:nvPr/>
        </p:nvPicPr>
        <p:blipFill>
          <a:blip r:embed="rId8"/>
          <a:srcRect t="969" b="48969"/>
          <a:stretch>
            <a:fillRect/>
          </a:stretch>
        </p:blipFill>
        <p:spPr>
          <a:xfrm>
            <a:off x="7326070" y="544301"/>
            <a:ext cx="4231804" cy="5560884"/>
          </a:xfrm>
          <a:prstGeom prst="rect">
            <a:avLst/>
          </a:prstGeom>
          <a:ln>
            <a:solidFill>
              <a:srgbClr val="002060"/>
            </a:solidFill>
          </a:ln>
          <a:effectLst>
            <a:outerShdw blurRad="63500" sx="102000" sy="102000" algn="ctr" rotWithShape="0">
              <a:prstClr val="black">
                <a:alpha val="40000"/>
              </a:prstClr>
            </a:outerShdw>
          </a:effectLst>
        </p:spPr>
      </p:pic>
      <p:pic>
        <p:nvPicPr>
          <p:cNvPr id="19" name="Picture 10" descr="Loop">
            <a:extLst>
              <a:ext uri="{FF2B5EF4-FFF2-40B4-BE49-F238E27FC236}">
                <a16:creationId xmlns:a16="http://schemas.microsoft.com/office/drawing/2014/main" id="{D6E7C91C-CDBD-79FD-1456-50E2B3CBAE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36561" y="1280978"/>
            <a:ext cx="897147" cy="269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 descr="Loop">
            <a:extLst>
              <a:ext uri="{FF2B5EF4-FFF2-40B4-BE49-F238E27FC236}">
                <a16:creationId xmlns:a16="http://schemas.microsoft.com/office/drawing/2014/main" id="{485EF6CF-869E-C2E8-0A87-9DA9369A74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2812" y="2923048"/>
            <a:ext cx="897147" cy="34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0" descr="Loop">
            <a:extLst>
              <a:ext uri="{FF2B5EF4-FFF2-40B4-BE49-F238E27FC236}">
                <a16:creationId xmlns:a16="http://schemas.microsoft.com/office/drawing/2014/main" id="{AFCC5440-3939-B714-66D6-EFDE959F4E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44441" y="4851589"/>
            <a:ext cx="943214" cy="34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Star: 16 Points 23">
            <a:extLst>
              <a:ext uri="{FF2B5EF4-FFF2-40B4-BE49-F238E27FC236}">
                <a16:creationId xmlns:a16="http://schemas.microsoft.com/office/drawing/2014/main" id="{96F760DC-FC3B-32E0-9B44-C054F4B35B54}"/>
              </a:ext>
            </a:extLst>
          </p:cNvPr>
          <p:cNvSpPr/>
          <p:nvPr/>
        </p:nvSpPr>
        <p:spPr>
          <a:xfrm>
            <a:off x="9227834" y="47437"/>
            <a:ext cx="2586962" cy="2182950"/>
          </a:xfrm>
          <a:prstGeom prst="star16">
            <a:avLst/>
          </a:prstGeom>
          <a:solidFill>
            <a:srgbClr val="FF6600"/>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Look at 2 jobs</a:t>
            </a:r>
          </a:p>
        </p:txBody>
      </p:sp>
      <p:pic>
        <p:nvPicPr>
          <p:cNvPr id="25" name="Picture 10" descr="Loop">
            <a:extLst>
              <a:ext uri="{FF2B5EF4-FFF2-40B4-BE49-F238E27FC236}">
                <a16:creationId xmlns:a16="http://schemas.microsoft.com/office/drawing/2014/main" id="{357611E5-7F65-884D-EB23-31F4C256CC8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349" y="1499167"/>
            <a:ext cx="2209727" cy="90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0" descr="Loop">
            <a:extLst>
              <a:ext uri="{FF2B5EF4-FFF2-40B4-BE49-F238E27FC236}">
                <a16:creationId xmlns:a16="http://schemas.microsoft.com/office/drawing/2014/main" id="{B110131D-CC9A-0699-863E-FE2C2C556E0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8954" y="1415716"/>
            <a:ext cx="2677115" cy="99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Loop">
            <a:extLst>
              <a:ext uri="{FF2B5EF4-FFF2-40B4-BE49-F238E27FC236}">
                <a16:creationId xmlns:a16="http://schemas.microsoft.com/office/drawing/2014/main" id="{FE2F77B0-3F8E-C387-1857-C2AB7D8A561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4417" y="2691901"/>
            <a:ext cx="1625150" cy="310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0" descr="Loop">
            <a:extLst>
              <a:ext uri="{FF2B5EF4-FFF2-40B4-BE49-F238E27FC236}">
                <a16:creationId xmlns:a16="http://schemas.microsoft.com/office/drawing/2014/main" id="{40818E99-D363-E234-3155-E4BD115E775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8220" y="4541166"/>
            <a:ext cx="1625150" cy="310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91A08C23-2866-98A7-8889-DF6002A69C3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21315" y="4473642"/>
            <a:ext cx="1342557" cy="1448747"/>
          </a:xfrm>
          <a:prstGeom prst="rect">
            <a:avLst/>
          </a:prstGeom>
        </p:spPr>
      </p:pic>
      <p:grpSp>
        <p:nvGrpSpPr>
          <p:cNvPr id="11" name="Group 10">
            <a:extLst>
              <a:ext uri="{FF2B5EF4-FFF2-40B4-BE49-F238E27FC236}">
                <a16:creationId xmlns:a16="http://schemas.microsoft.com/office/drawing/2014/main" id="{28EDB31E-806B-D430-D69F-D8104470665B}"/>
              </a:ext>
            </a:extLst>
          </p:cNvPr>
          <p:cNvGrpSpPr/>
          <p:nvPr/>
        </p:nvGrpSpPr>
        <p:grpSpPr>
          <a:xfrm>
            <a:off x="2305196" y="628574"/>
            <a:ext cx="4880343" cy="5500337"/>
            <a:chOff x="2305196" y="628574"/>
            <a:chExt cx="4880343" cy="5500337"/>
          </a:xfrm>
        </p:grpSpPr>
        <p:pic>
          <p:nvPicPr>
            <p:cNvPr id="9" name="Picture 8">
              <a:extLst>
                <a:ext uri="{FF2B5EF4-FFF2-40B4-BE49-F238E27FC236}">
                  <a16:creationId xmlns:a16="http://schemas.microsoft.com/office/drawing/2014/main" id="{47C806D4-795F-F32E-D1DD-BA7340EB3A63}"/>
                </a:ext>
              </a:extLst>
            </p:cNvPr>
            <p:cNvPicPr>
              <a:picLocks noChangeAspect="1"/>
            </p:cNvPicPr>
            <p:nvPr/>
          </p:nvPicPr>
          <p:blipFill>
            <a:blip r:embed="rId11"/>
            <a:stretch>
              <a:fillRect/>
            </a:stretch>
          </p:blipFill>
          <p:spPr>
            <a:xfrm>
              <a:off x="2305196" y="1685193"/>
              <a:ext cx="4880343" cy="4443718"/>
            </a:xfrm>
            <a:prstGeom prst="rect">
              <a:avLst/>
            </a:prstGeom>
          </p:spPr>
        </p:pic>
        <p:sp>
          <p:nvSpPr>
            <p:cNvPr id="10" name="Arrow: Down 9">
              <a:extLst>
                <a:ext uri="{FF2B5EF4-FFF2-40B4-BE49-F238E27FC236}">
                  <a16:creationId xmlns:a16="http://schemas.microsoft.com/office/drawing/2014/main" id="{973119DC-B87F-2F59-32F1-6299FC330DCA}"/>
                </a:ext>
              </a:extLst>
            </p:cNvPr>
            <p:cNvSpPr/>
            <p:nvPr/>
          </p:nvSpPr>
          <p:spPr>
            <a:xfrm>
              <a:off x="4141013" y="628574"/>
              <a:ext cx="1660891" cy="1268530"/>
            </a:xfrm>
            <a:prstGeom prst="downArrow">
              <a:avLst/>
            </a:prstGeom>
            <a:solidFill>
              <a:srgbClr val="2DBF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9844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ppt_x"/>
                                          </p:val>
                                        </p:tav>
                                        <p:tav tm="100000">
                                          <p:val>
                                            <p:strVal val="#ppt_x"/>
                                          </p:val>
                                        </p:tav>
                                      </p:tavLst>
                                    </p:anim>
                                    <p:anim calcmode="lin" valueType="num">
                                      <p:cBhvr additive="base">
                                        <p:cTn id="5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77856-2910-80B6-55CA-83020BB4EBF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517D816-CE09-DE86-1168-5F5E9D00A6F1}"/>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F064315D-5DD6-128A-8211-3F76EAAD14D9}"/>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E6017150-81B3-6DC2-0800-62ADBE4F2100}"/>
              </a:ext>
            </a:extLst>
          </p:cNvPr>
          <p:cNvSpPr/>
          <p:nvPr/>
        </p:nvSpPr>
        <p:spPr>
          <a:xfrm>
            <a:off x="161862" y="203986"/>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62F2E9FF-DC9D-96EC-794C-0F0EE19F8A3E}"/>
              </a:ext>
            </a:extLst>
          </p:cNvPr>
          <p:cNvSpPr/>
          <p:nvPr/>
        </p:nvSpPr>
        <p:spPr>
          <a:xfrm>
            <a:off x="-13690" y="0"/>
            <a:ext cx="12205690" cy="657479"/>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Add any job sectors you like to your Career Tools</a:t>
            </a:r>
          </a:p>
        </p:txBody>
      </p:sp>
      <p:sp>
        <p:nvSpPr>
          <p:cNvPr id="41" name="Rectangle 1">
            <a:extLst>
              <a:ext uri="{FF2B5EF4-FFF2-40B4-BE49-F238E27FC236}">
                <a16:creationId xmlns:a16="http://schemas.microsoft.com/office/drawing/2014/main" id="{C9ADE1D4-93EE-23AD-6CE0-33B90D541FF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7" name="Picture 6">
            <a:extLst>
              <a:ext uri="{FF2B5EF4-FFF2-40B4-BE49-F238E27FC236}">
                <a16:creationId xmlns:a16="http://schemas.microsoft.com/office/drawing/2014/main" id="{6D72D28C-7E1B-94C1-04E2-CD5B984EC43A}"/>
              </a:ext>
            </a:extLst>
          </p:cNvPr>
          <p:cNvPicPr>
            <a:picLocks noChangeAspect="1"/>
          </p:cNvPicPr>
          <p:nvPr/>
        </p:nvPicPr>
        <p:blipFill rotWithShape="1">
          <a:blip r:embed="rId4">
            <a:extLst>
              <a:ext uri="{28A0092B-C50C-407E-A947-70E740481C1C}">
                <a14:useLocalDpi xmlns:a14="http://schemas.microsoft.com/office/drawing/2010/main" val="0"/>
              </a:ext>
            </a:extLst>
          </a:blip>
          <a:srcRect b="32395"/>
          <a:stretch/>
        </p:blipFill>
        <p:spPr>
          <a:xfrm>
            <a:off x="1386973" y="797133"/>
            <a:ext cx="3481857" cy="5263734"/>
          </a:xfrm>
          <a:prstGeom prst="rect">
            <a:avLst/>
          </a:prstGeom>
          <a:effectLst>
            <a:outerShdw blurRad="63500" sx="102000" sy="102000" algn="ctr" rotWithShape="0">
              <a:prstClr val="black">
                <a:alpha val="40000"/>
              </a:prstClr>
            </a:outerShdw>
          </a:effectLst>
        </p:spPr>
      </p:pic>
      <p:pic>
        <p:nvPicPr>
          <p:cNvPr id="8" name="Picture 10" descr="Loop">
            <a:extLst>
              <a:ext uri="{FF2B5EF4-FFF2-40B4-BE49-F238E27FC236}">
                <a16:creationId xmlns:a16="http://schemas.microsoft.com/office/drawing/2014/main" id="{8C83BD22-AF8A-EBFB-6D00-35E125C4FB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7701" y="720122"/>
            <a:ext cx="1961537" cy="657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Loop">
            <a:extLst>
              <a:ext uri="{FF2B5EF4-FFF2-40B4-BE49-F238E27FC236}">
                <a16:creationId xmlns:a16="http://schemas.microsoft.com/office/drawing/2014/main" id="{835EDF55-1491-E9BF-E904-917E360359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7783" y="2350212"/>
            <a:ext cx="1961537" cy="451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sl200\AppData\Local\Temp\SNAGHTML410db7.PNG">
            <a:extLst>
              <a:ext uri="{FF2B5EF4-FFF2-40B4-BE49-F238E27FC236}">
                <a16:creationId xmlns:a16="http://schemas.microsoft.com/office/drawing/2014/main" id="{4E7A398F-E130-08AE-C911-37684337E93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8120" b="40397"/>
          <a:stretch/>
        </p:blipFill>
        <p:spPr bwMode="auto">
          <a:xfrm>
            <a:off x="5645608" y="2509491"/>
            <a:ext cx="5159419" cy="3526069"/>
          </a:xfrm>
          <a:prstGeom prst="rect">
            <a:avLst/>
          </a:prstGeom>
          <a:noFill/>
          <a:ln>
            <a:solidFill>
              <a:schemeClr val="accent5">
                <a:lumMod val="75000"/>
              </a:schemeClr>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Graphic 11" descr="Badge 1 with solid fill">
            <a:extLst>
              <a:ext uri="{FF2B5EF4-FFF2-40B4-BE49-F238E27FC236}">
                <a16:creationId xmlns:a16="http://schemas.microsoft.com/office/drawing/2014/main" id="{044CBFC6-7D6C-9169-13AD-E682E6515D6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691" y="-14648"/>
            <a:ext cx="646331" cy="646331"/>
          </a:xfrm>
          <a:prstGeom prst="rect">
            <a:avLst/>
          </a:prstGeom>
        </p:spPr>
      </p:pic>
      <p:pic>
        <p:nvPicPr>
          <p:cNvPr id="13" name="Picture 12">
            <a:extLst>
              <a:ext uri="{FF2B5EF4-FFF2-40B4-BE49-F238E27FC236}">
                <a16:creationId xmlns:a16="http://schemas.microsoft.com/office/drawing/2014/main" id="{E96AAA35-B65D-5349-0C8B-231E328DE6D9}"/>
              </a:ext>
            </a:extLst>
          </p:cNvPr>
          <p:cNvPicPr>
            <a:picLocks noChangeAspect="1"/>
          </p:cNvPicPr>
          <p:nvPr/>
        </p:nvPicPr>
        <p:blipFill>
          <a:blip r:embed="rId9"/>
          <a:srcRect l="1666" t="29045" r="24516" b="31501"/>
          <a:stretch/>
        </p:blipFill>
        <p:spPr>
          <a:xfrm>
            <a:off x="5645608" y="850497"/>
            <a:ext cx="5180153" cy="1499715"/>
          </a:xfrm>
          <a:prstGeom prst="rect">
            <a:avLst/>
          </a:prstGeom>
          <a:effectLst>
            <a:outerShdw blurRad="63500" sx="102000" sy="102000" algn="ctr" rotWithShape="0">
              <a:prstClr val="black">
                <a:alpha val="40000"/>
              </a:prstClr>
            </a:outerShdw>
          </a:effectLst>
        </p:spPr>
      </p:pic>
      <p:pic>
        <p:nvPicPr>
          <p:cNvPr id="14" name="Picture 13" descr="Loop">
            <a:extLst>
              <a:ext uri="{FF2B5EF4-FFF2-40B4-BE49-F238E27FC236}">
                <a16:creationId xmlns:a16="http://schemas.microsoft.com/office/drawing/2014/main" id="{38F4A742-6CD9-A78A-97CA-01AB1D0738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2849" y="774540"/>
            <a:ext cx="1961537" cy="493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blue text on a black background&#10;&#10;AI-generated content may be incorrect.">
            <a:extLst>
              <a:ext uri="{FF2B5EF4-FFF2-40B4-BE49-F238E27FC236}">
                <a16:creationId xmlns:a16="http://schemas.microsoft.com/office/drawing/2014/main" id="{F14D5DA7-5C44-3F2F-E4EC-C482E03FB81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54640" y="6244105"/>
            <a:ext cx="1737360" cy="662533"/>
          </a:xfrm>
          <a:prstGeom prst="rect">
            <a:avLst/>
          </a:prstGeom>
        </p:spPr>
      </p:pic>
    </p:spTree>
    <p:extLst>
      <p:ext uri="{BB962C8B-B14F-4D97-AF65-F5344CB8AC3E}">
        <p14:creationId xmlns:p14="http://schemas.microsoft.com/office/powerpoint/2010/main" val="400647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9F6E9-F528-14A4-88A9-EB9C8177116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55AD124-A336-4982-31B6-49F5EFEC0D0C}"/>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4CE95813-8237-9935-BE14-AC5B1A8D5B57}"/>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48CA3D65-AB93-1A4A-B3FE-81BAFA0ED1FF}"/>
              </a:ext>
            </a:extLst>
          </p:cNvPr>
          <p:cNvSpPr/>
          <p:nvPr/>
        </p:nvSpPr>
        <p:spPr>
          <a:xfrm>
            <a:off x="161862" y="153782"/>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1">
            <a:extLst>
              <a:ext uri="{FF2B5EF4-FFF2-40B4-BE49-F238E27FC236}">
                <a16:creationId xmlns:a16="http://schemas.microsoft.com/office/drawing/2014/main" id="{860A0195-228D-1B9A-6760-224D62255BD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8" name="TextBox 17">
            <a:extLst>
              <a:ext uri="{FF2B5EF4-FFF2-40B4-BE49-F238E27FC236}">
                <a16:creationId xmlns:a16="http://schemas.microsoft.com/office/drawing/2014/main" id="{205109D7-5543-BF21-BC14-882105ECE47B}"/>
              </a:ext>
            </a:extLst>
          </p:cNvPr>
          <p:cNvSpPr txBox="1"/>
          <p:nvPr/>
        </p:nvSpPr>
        <p:spPr>
          <a:xfrm>
            <a:off x="4634568" y="6311899"/>
            <a:ext cx="2449690" cy="461665"/>
          </a:xfrm>
          <a:prstGeom prst="rect">
            <a:avLst/>
          </a:prstGeom>
          <a:noFill/>
        </p:spPr>
        <p:txBody>
          <a:bodyPr wrap="square" rtlCol="0">
            <a:spAutoFit/>
          </a:bodyPr>
          <a:lstStyle/>
          <a:p>
            <a:pPr algn="ctr"/>
            <a:r>
              <a:rPr lang="en-GB" sz="2400" b="1" dirty="0">
                <a:solidFill>
                  <a:srgbClr val="FF6600"/>
                </a:solidFill>
                <a:hlinkClick r:id="rId4">
                  <a:extLst>
                    <a:ext uri="{A12FA001-AC4F-418D-AE19-62706E023703}">
                      <ahyp:hlinkClr xmlns:ahyp="http://schemas.microsoft.com/office/drawing/2018/hyperlinkcolor" val="tx"/>
                    </a:ext>
                  </a:extLst>
                </a:hlinkClick>
              </a:rPr>
              <a:t>careerpilot.org.uk</a:t>
            </a:r>
            <a:endParaRPr lang="en-GB" sz="2400" b="1" dirty="0">
              <a:solidFill>
                <a:srgbClr val="FF6600"/>
              </a:solidFill>
            </a:endParaRPr>
          </a:p>
        </p:txBody>
      </p:sp>
      <p:pic>
        <p:nvPicPr>
          <p:cNvPr id="10" name="Graphic 9" descr="Badge 3 with solid fill">
            <a:extLst>
              <a:ext uri="{FF2B5EF4-FFF2-40B4-BE49-F238E27FC236}">
                <a16:creationId xmlns:a16="http://schemas.microsoft.com/office/drawing/2014/main" id="{A58231EB-8E0B-3B92-84E1-AD80CCCC94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2885" y="10894"/>
            <a:ext cx="646331" cy="646331"/>
          </a:xfrm>
          <a:prstGeom prst="rect">
            <a:avLst/>
          </a:prstGeom>
        </p:spPr>
      </p:pic>
      <p:grpSp>
        <p:nvGrpSpPr>
          <p:cNvPr id="29" name="Group 28">
            <a:extLst>
              <a:ext uri="{FF2B5EF4-FFF2-40B4-BE49-F238E27FC236}">
                <a16:creationId xmlns:a16="http://schemas.microsoft.com/office/drawing/2014/main" id="{13BBDE27-2162-9925-556A-70E9E0F2CAD1}"/>
              </a:ext>
            </a:extLst>
          </p:cNvPr>
          <p:cNvGrpSpPr/>
          <p:nvPr/>
        </p:nvGrpSpPr>
        <p:grpSpPr>
          <a:xfrm>
            <a:off x="323409" y="811478"/>
            <a:ext cx="11490418" cy="1892478"/>
            <a:chOff x="323717" y="825726"/>
            <a:chExt cx="11490418" cy="1892478"/>
          </a:xfrm>
        </p:grpSpPr>
        <p:grpSp>
          <p:nvGrpSpPr>
            <p:cNvPr id="25" name="Group 24">
              <a:extLst>
                <a:ext uri="{FF2B5EF4-FFF2-40B4-BE49-F238E27FC236}">
                  <a16:creationId xmlns:a16="http://schemas.microsoft.com/office/drawing/2014/main" id="{F8146EF8-727E-45C8-E207-776EE41A5212}"/>
                </a:ext>
              </a:extLst>
            </p:cNvPr>
            <p:cNvGrpSpPr/>
            <p:nvPr/>
          </p:nvGrpSpPr>
          <p:grpSpPr>
            <a:xfrm>
              <a:off x="405491" y="949409"/>
              <a:ext cx="11246547" cy="1532760"/>
              <a:chOff x="405491" y="949409"/>
              <a:chExt cx="11246547" cy="1532760"/>
            </a:xfrm>
          </p:grpSpPr>
          <p:sp>
            <p:nvSpPr>
              <p:cNvPr id="12" name="Oval 11">
                <a:extLst>
                  <a:ext uri="{FF2B5EF4-FFF2-40B4-BE49-F238E27FC236}">
                    <a16:creationId xmlns:a16="http://schemas.microsoft.com/office/drawing/2014/main" id="{3366498D-6BFE-6771-9C4A-5059A237787B}"/>
                  </a:ext>
                </a:extLst>
              </p:cNvPr>
              <p:cNvSpPr/>
              <p:nvPr/>
            </p:nvSpPr>
            <p:spPr>
              <a:xfrm>
                <a:off x="405491" y="949409"/>
                <a:ext cx="803767" cy="791830"/>
              </a:xfrm>
              <a:prstGeom prst="ellipse">
                <a:avLst/>
              </a:prstGeom>
              <a:solidFill>
                <a:srgbClr val="2DBF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1</a:t>
                </a:r>
              </a:p>
            </p:txBody>
          </p:sp>
          <p:sp>
            <p:nvSpPr>
              <p:cNvPr id="14" name="Rectangle: Rounded Corners 13">
                <a:extLst>
                  <a:ext uri="{FF2B5EF4-FFF2-40B4-BE49-F238E27FC236}">
                    <a16:creationId xmlns:a16="http://schemas.microsoft.com/office/drawing/2014/main" id="{0C9BB541-5036-5AAA-5EC5-58FF2AB255E0}"/>
                  </a:ext>
                </a:extLst>
              </p:cNvPr>
              <p:cNvSpPr/>
              <p:nvPr/>
            </p:nvSpPr>
            <p:spPr>
              <a:xfrm>
                <a:off x="4677812" y="1071642"/>
                <a:ext cx="6974226" cy="1410527"/>
              </a:xfrm>
              <a:prstGeom prst="roundRect">
                <a:avLst/>
              </a:prstGeom>
              <a:solidFill>
                <a:srgbClr val="29629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r>
                  <a:rPr lang="en-US" sz="2800" dirty="0"/>
                  <a:t>Understand the benefits of work experience and how it fits with your career journey</a:t>
                </a:r>
              </a:p>
            </p:txBody>
          </p:sp>
        </p:grpSp>
        <p:sp>
          <p:nvSpPr>
            <p:cNvPr id="28" name="Rectangle 27">
              <a:extLst>
                <a:ext uri="{FF2B5EF4-FFF2-40B4-BE49-F238E27FC236}">
                  <a16:creationId xmlns:a16="http://schemas.microsoft.com/office/drawing/2014/main" id="{827FF6F9-1524-EE06-E0BF-ED5103F76D91}"/>
                </a:ext>
              </a:extLst>
            </p:cNvPr>
            <p:cNvSpPr/>
            <p:nvPr/>
          </p:nvSpPr>
          <p:spPr>
            <a:xfrm>
              <a:off x="323717" y="825726"/>
              <a:ext cx="11490418" cy="1892478"/>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0" name="Rectangle 29">
            <a:extLst>
              <a:ext uri="{FF2B5EF4-FFF2-40B4-BE49-F238E27FC236}">
                <a16:creationId xmlns:a16="http://schemas.microsoft.com/office/drawing/2014/main" id="{5F0A4F3C-6DE9-941A-8456-370482F42B51}"/>
              </a:ext>
            </a:extLst>
          </p:cNvPr>
          <p:cNvSpPr/>
          <p:nvPr/>
        </p:nvSpPr>
        <p:spPr>
          <a:xfrm>
            <a:off x="-27449" y="-10595"/>
            <a:ext cx="12205690" cy="702197"/>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In this session </a:t>
            </a:r>
            <a:r>
              <a:rPr lang="en-GB" sz="3600">
                <a:solidFill>
                  <a:schemeClr val="tx1"/>
                </a:solidFill>
              </a:rPr>
              <a:t>you completed:</a:t>
            </a:r>
            <a:endParaRPr lang="en-GB" sz="3600" dirty="0">
              <a:solidFill>
                <a:schemeClr val="tx1"/>
              </a:solidFill>
            </a:endParaRPr>
          </a:p>
        </p:txBody>
      </p:sp>
      <p:sp>
        <p:nvSpPr>
          <p:cNvPr id="31" name="Rectangle 1">
            <a:extLst>
              <a:ext uri="{FF2B5EF4-FFF2-40B4-BE49-F238E27FC236}">
                <a16:creationId xmlns:a16="http://schemas.microsoft.com/office/drawing/2014/main" id="{5B41A014-D5C3-98C9-795E-C8087792B64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6" name="Picture 5">
            <a:extLst>
              <a:ext uri="{FF2B5EF4-FFF2-40B4-BE49-F238E27FC236}">
                <a16:creationId xmlns:a16="http://schemas.microsoft.com/office/drawing/2014/main" id="{A5F7F228-DD46-C280-93A7-390680EA955A}"/>
              </a:ext>
            </a:extLst>
          </p:cNvPr>
          <p:cNvPicPr>
            <a:picLocks noChangeAspect="1"/>
          </p:cNvPicPr>
          <p:nvPr/>
        </p:nvPicPr>
        <p:blipFill>
          <a:blip r:embed="rId7"/>
          <a:stretch>
            <a:fillRect/>
          </a:stretch>
        </p:blipFill>
        <p:spPr>
          <a:xfrm>
            <a:off x="1384502" y="974662"/>
            <a:ext cx="2765567" cy="1517728"/>
          </a:xfrm>
          <a:prstGeom prst="rect">
            <a:avLst/>
          </a:prstGeom>
        </p:spPr>
      </p:pic>
      <p:grpSp>
        <p:nvGrpSpPr>
          <p:cNvPr id="13" name="Group 12">
            <a:extLst>
              <a:ext uri="{FF2B5EF4-FFF2-40B4-BE49-F238E27FC236}">
                <a16:creationId xmlns:a16="http://schemas.microsoft.com/office/drawing/2014/main" id="{3D5F3AA7-D025-AAE2-B9B6-32301BBE67DF}"/>
              </a:ext>
            </a:extLst>
          </p:cNvPr>
          <p:cNvGrpSpPr/>
          <p:nvPr/>
        </p:nvGrpSpPr>
        <p:grpSpPr>
          <a:xfrm>
            <a:off x="337100" y="2813533"/>
            <a:ext cx="11490418" cy="1539000"/>
            <a:chOff x="337100" y="2813533"/>
            <a:chExt cx="11490418" cy="1539000"/>
          </a:xfrm>
        </p:grpSpPr>
        <p:grpSp>
          <p:nvGrpSpPr>
            <p:cNvPr id="35" name="Group 34">
              <a:extLst>
                <a:ext uri="{FF2B5EF4-FFF2-40B4-BE49-F238E27FC236}">
                  <a16:creationId xmlns:a16="http://schemas.microsoft.com/office/drawing/2014/main" id="{8D2F6829-BD32-102E-6F64-F775DB9E6750}"/>
                </a:ext>
              </a:extLst>
            </p:cNvPr>
            <p:cNvGrpSpPr/>
            <p:nvPr/>
          </p:nvGrpSpPr>
          <p:grpSpPr>
            <a:xfrm>
              <a:off x="337100" y="2813533"/>
              <a:ext cx="11490418" cy="1539000"/>
              <a:chOff x="350791" y="2748594"/>
              <a:chExt cx="11490418" cy="1539000"/>
            </a:xfrm>
          </p:grpSpPr>
          <p:grpSp>
            <p:nvGrpSpPr>
              <p:cNvPr id="26" name="Group 25">
                <a:extLst>
                  <a:ext uri="{FF2B5EF4-FFF2-40B4-BE49-F238E27FC236}">
                    <a16:creationId xmlns:a16="http://schemas.microsoft.com/office/drawing/2014/main" id="{9D1E2046-07C2-266D-0299-87AB84ABCDB1}"/>
                  </a:ext>
                </a:extLst>
              </p:cNvPr>
              <p:cNvGrpSpPr/>
              <p:nvPr/>
            </p:nvGrpSpPr>
            <p:grpSpPr>
              <a:xfrm>
                <a:off x="443962" y="2864647"/>
                <a:ext cx="11265907" cy="1228259"/>
                <a:chOff x="367322" y="2830404"/>
                <a:chExt cx="11265907" cy="1228259"/>
              </a:xfrm>
            </p:grpSpPr>
            <p:sp>
              <p:nvSpPr>
                <p:cNvPr id="15" name="Oval 14">
                  <a:extLst>
                    <a:ext uri="{FF2B5EF4-FFF2-40B4-BE49-F238E27FC236}">
                      <a16:creationId xmlns:a16="http://schemas.microsoft.com/office/drawing/2014/main" id="{3E1BFF6D-A029-FE4C-1E0C-FA9BC9004609}"/>
                    </a:ext>
                  </a:extLst>
                </p:cNvPr>
                <p:cNvSpPr/>
                <p:nvPr/>
              </p:nvSpPr>
              <p:spPr>
                <a:xfrm>
                  <a:off x="367322" y="2845644"/>
                  <a:ext cx="803767" cy="791830"/>
                </a:xfrm>
                <a:prstGeom prst="ellipse">
                  <a:avLst/>
                </a:prstGeom>
                <a:solidFill>
                  <a:srgbClr val="2DBF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2</a:t>
                  </a:r>
                </a:p>
              </p:txBody>
            </p:sp>
            <p:sp>
              <p:nvSpPr>
                <p:cNvPr id="20" name="Rectangle: Rounded Corners 19">
                  <a:extLst>
                    <a:ext uri="{FF2B5EF4-FFF2-40B4-BE49-F238E27FC236}">
                      <a16:creationId xmlns:a16="http://schemas.microsoft.com/office/drawing/2014/main" id="{9811DD61-47D1-1276-FB91-8E9F75183728}"/>
                    </a:ext>
                  </a:extLst>
                </p:cNvPr>
                <p:cNvSpPr/>
                <p:nvPr/>
              </p:nvSpPr>
              <p:spPr>
                <a:xfrm>
                  <a:off x="4659003" y="2830404"/>
                  <a:ext cx="6974226" cy="1228259"/>
                </a:xfrm>
                <a:prstGeom prst="roundRect">
                  <a:avLst/>
                </a:prstGeom>
                <a:solidFill>
                  <a:srgbClr val="29629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r>
                    <a:rPr lang="en-US" sz="2800" dirty="0"/>
                    <a:t>Identify your interests and explore how these can inform future careers</a:t>
                  </a:r>
                  <a:r>
                    <a:rPr lang="en-US" dirty="0"/>
                    <a:t>.</a:t>
                  </a:r>
                </a:p>
              </p:txBody>
            </p:sp>
          </p:grpSp>
          <p:sp>
            <p:nvSpPr>
              <p:cNvPr id="33" name="Rectangle 32">
                <a:extLst>
                  <a:ext uri="{FF2B5EF4-FFF2-40B4-BE49-F238E27FC236}">
                    <a16:creationId xmlns:a16="http://schemas.microsoft.com/office/drawing/2014/main" id="{05C09457-03A5-CE0C-6B90-4DE8E4277990}"/>
                  </a:ext>
                </a:extLst>
              </p:cNvPr>
              <p:cNvSpPr/>
              <p:nvPr/>
            </p:nvSpPr>
            <p:spPr>
              <a:xfrm>
                <a:off x="350791" y="2748594"/>
                <a:ext cx="11490418" cy="15390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7" name="Picture 6">
              <a:extLst>
                <a:ext uri="{FF2B5EF4-FFF2-40B4-BE49-F238E27FC236}">
                  <a16:creationId xmlns:a16="http://schemas.microsoft.com/office/drawing/2014/main" id="{A9AAF658-C8F3-5FF3-E793-9AA73049FAE3}"/>
                </a:ext>
              </a:extLst>
            </p:cNvPr>
            <p:cNvPicPr>
              <a:picLocks noChangeAspect="1"/>
            </p:cNvPicPr>
            <p:nvPr/>
          </p:nvPicPr>
          <p:blipFill>
            <a:blip r:embed="rId8"/>
            <a:stretch>
              <a:fillRect/>
            </a:stretch>
          </p:blipFill>
          <p:spPr>
            <a:xfrm>
              <a:off x="1792098" y="2917900"/>
              <a:ext cx="1953236" cy="1309802"/>
            </a:xfrm>
            <a:prstGeom prst="rect">
              <a:avLst/>
            </a:prstGeom>
            <a:ln>
              <a:solidFill>
                <a:schemeClr val="accent5">
                  <a:lumMod val="75000"/>
                </a:schemeClr>
              </a:solidFill>
            </a:ln>
            <a:effectLst>
              <a:outerShdw blurRad="63500" sx="102000" sy="102000" algn="ctr" rotWithShape="0">
                <a:prstClr val="black">
                  <a:alpha val="40000"/>
                </a:prstClr>
              </a:outerShdw>
            </a:effectLst>
          </p:spPr>
        </p:pic>
      </p:grpSp>
      <p:grpSp>
        <p:nvGrpSpPr>
          <p:cNvPr id="16" name="Group 15">
            <a:extLst>
              <a:ext uri="{FF2B5EF4-FFF2-40B4-BE49-F238E27FC236}">
                <a16:creationId xmlns:a16="http://schemas.microsoft.com/office/drawing/2014/main" id="{EE0D3516-1661-13D3-114A-29C30A933955}"/>
              </a:ext>
            </a:extLst>
          </p:cNvPr>
          <p:cNvGrpSpPr/>
          <p:nvPr/>
        </p:nvGrpSpPr>
        <p:grpSpPr>
          <a:xfrm>
            <a:off x="337100" y="4441647"/>
            <a:ext cx="11490418" cy="1557193"/>
            <a:chOff x="337100" y="4441647"/>
            <a:chExt cx="11490418" cy="1557193"/>
          </a:xfrm>
        </p:grpSpPr>
        <p:grpSp>
          <p:nvGrpSpPr>
            <p:cNvPr id="36" name="Group 35">
              <a:extLst>
                <a:ext uri="{FF2B5EF4-FFF2-40B4-BE49-F238E27FC236}">
                  <a16:creationId xmlns:a16="http://schemas.microsoft.com/office/drawing/2014/main" id="{D9859D32-2873-7474-489E-2204EF788985}"/>
                </a:ext>
              </a:extLst>
            </p:cNvPr>
            <p:cNvGrpSpPr/>
            <p:nvPr/>
          </p:nvGrpSpPr>
          <p:grpSpPr>
            <a:xfrm>
              <a:off x="337100" y="4441647"/>
              <a:ext cx="11490418" cy="1557193"/>
              <a:chOff x="350791" y="4376708"/>
              <a:chExt cx="11490418" cy="1557193"/>
            </a:xfrm>
          </p:grpSpPr>
          <p:grpSp>
            <p:nvGrpSpPr>
              <p:cNvPr id="27" name="Group 26">
                <a:extLst>
                  <a:ext uri="{FF2B5EF4-FFF2-40B4-BE49-F238E27FC236}">
                    <a16:creationId xmlns:a16="http://schemas.microsoft.com/office/drawing/2014/main" id="{23DCA991-08CC-443D-F755-9601A8C84891}"/>
                  </a:ext>
                </a:extLst>
              </p:cNvPr>
              <p:cNvGrpSpPr/>
              <p:nvPr/>
            </p:nvGrpSpPr>
            <p:grpSpPr>
              <a:xfrm>
                <a:off x="443962" y="4495522"/>
                <a:ext cx="11212091" cy="1313378"/>
                <a:chOff x="430579" y="4501181"/>
                <a:chExt cx="11212091" cy="1313378"/>
              </a:xfrm>
            </p:grpSpPr>
            <p:sp>
              <p:nvSpPr>
                <p:cNvPr id="21" name="Oval 20">
                  <a:extLst>
                    <a:ext uri="{FF2B5EF4-FFF2-40B4-BE49-F238E27FC236}">
                      <a16:creationId xmlns:a16="http://schemas.microsoft.com/office/drawing/2014/main" id="{5682DBCA-3D91-4BD8-8B84-0F910C330C54}"/>
                    </a:ext>
                  </a:extLst>
                </p:cNvPr>
                <p:cNvSpPr/>
                <p:nvPr/>
              </p:nvSpPr>
              <p:spPr>
                <a:xfrm>
                  <a:off x="430579" y="4501181"/>
                  <a:ext cx="803767" cy="791830"/>
                </a:xfrm>
                <a:prstGeom prst="ellipse">
                  <a:avLst/>
                </a:prstGeom>
                <a:solidFill>
                  <a:srgbClr val="2DBF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3</a:t>
                  </a:r>
                </a:p>
              </p:txBody>
            </p:sp>
            <p:sp>
              <p:nvSpPr>
                <p:cNvPr id="24" name="Rectangle: Rounded Corners 23">
                  <a:extLst>
                    <a:ext uri="{FF2B5EF4-FFF2-40B4-BE49-F238E27FC236}">
                      <a16:creationId xmlns:a16="http://schemas.microsoft.com/office/drawing/2014/main" id="{B20DF54F-34F7-17A4-5E9A-41B2D41D4A3D}"/>
                    </a:ext>
                  </a:extLst>
                </p:cNvPr>
                <p:cNvSpPr/>
                <p:nvPr/>
              </p:nvSpPr>
              <p:spPr>
                <a:xfrm>
                  <a:off x="4668444" y="4586300"/>
                  <a:ext cx="6974226" cy="1228259"/>
                </a:xfrm>
                <a:prstGeom prst="roundRect">
                  <a:avLst/>
                </a:prstGeom>
                <a:solidFill>
                  <a:srgbClr val="29629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r>
                    <a:rPr lang="en-US" sz="2800" dirty="0"/>
                    <a:t>Look at a few jobs to see how you might get into them.</a:t>
                  </a:r>
                </a:p>
              </p:txBody>
            </p:sp>
          </p:grpSp>
          <p:sp>
            <p:nvSpPr>
              <p:cNvPr id="34" name="Rectangle 33">
                <a:extLst>
                  <a:ext uri="{FF2B5EF4-FFF2-40B4-BE49-F238E27FC236}">
                    <a16:creationId xmlns:a16="http://schemas.microsoft.com/office/drawing/2014/main" id="{AE0C80F1-CBB5-3D3C-ADC1-CB0AE4CEA26F}"/>
                  </a:ext>
                </a:extLst>
              </p:cNvPr>
              <p:cNvSpPr/>
              <p:nvPr/>
            </p:nvSpPr>
            <p:spPr>
              <a:xfrm>
                <a:off x="350791" y="4376708"/>
                <a:ext cx="11490418" cy="1557193"/>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9" name="Picture 8">
              <a:extLst>
                <a:ext uri="{FF2B5EF4-FFF2-40B4-BE49-F238E27FC236}">
                  <a16:creationId xmlns:a16="http://schemas.microsoft.com/office/drawing/2014/main" id="{81B932E1-8D88-E569-06B3-AD006195BE83}"/>
                </a:ext>
              </a:extLst>
            </p:cNvPr>
            <p:cNvPicPr>
              <a:picLocks noChangeAspect="1"/>
            </p:cNvPicPr>
            <p:nvPr/>
          </p:nvPicPr>
          <p:blipFill>
            <a:blip r:embed="rId9"/>
            <a:stretch>
              <a:fillRect/>
            </a:stretch>
          </p:blipFill>
          <p:spPr>
            <a:xfrm>
              <a:off x="1735540" y="4589436"/>
              <a:ext cx="2015675" cy="1207053"/>
            </a:xfrm>
            <a:prstGeom prst="rect">
              <a:avLst/>
            </a:prstGeom>
            <a:ln w="38100">
              <a:noFill/>
            </a:ln>
            <a:effectLst>
              <a:outerShdw blurRad="63500" sx="102000" sy="102000" algn="ctr" rotWithShape="0">
                <a:prstClr val="black">
                  <a:alpha val="40000"/>
                </a:prstClr>
              </a:outerShdw>
            </a:effectLst>
          </p:spPr>
        </p:pic>
      </p:grpSp>
      <p:pic>
        <p:nvPicPr>
          <p:cNvPr id="8" name="Graphic 7" descr="Badge 1 with solid fill">
            <a:extLst>
              <a:ext uri="{FF2B5EF4-FFF2-40B4-BE49-F238E27FC236}">
                <a16:creationId xmlns:a16="http://schemas.microsoft.com/office/drawing/2014/main" id="{23A6528F-CD28-B7CC-7272-A29B5B7AD14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141" y="39426"/>
            <a:ext cx="646331" cy="646331"/>
          </a:xfrm>
          <a:prstGeom prst="rect">
            <a:avLst/>
          </a:prstGeom>
        </p:spPr>
      </p:pic>
      <p:pic>
        <p:nvPicPr>
          <p:cNvPr id="17" name="Picture 16" descr="A blue text on a black background&#10;&#10;AI-generated content may be incorrect.">
            <a:extLst>
              <a:ext uri="{FF2B5EF4-FFF2-40B4-BE49-F238E27FC236}">
                <a16:creationId xmlns:a16="http://schemas.microsoft.com/office/drawing/2014/main" id="{A161C070-D9CB-EEB3-6E1B-43239392393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54640" y="6248992"/>
            <a:ext cx="1737360" cy="662533"/>
          </a:xfrm>
          <a:prstGeom prst="rect">
            <a:avLst/>
          </a:prstGeom>
        </p:spPr>
      </p:pic>
    </p:spTree>
    <p:extLst>
      <p:ext uri="{BB962C8B-B14F-4D97-AF65-F5344CB8AC3E}">
        <p14:creationId xmlns:p14="http://schemas.microsoft.com/office/powerpoint/2010/main" val="175727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99A2A-1661-9E4A-0237-EAB4B47EAD5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D9FD5BD-924B-E4BD-BC95-D5F712269587}"/>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2CC5B944-4DAC-EB6F-4142-42E44483DBD4}"/>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101BC4DE-631F-DAF4-B3CB-17EF8B3718DF}"/>
              </a:ext>
            </a:extLst>
          </p:cNvPr>
          <p:cNvSpPr/>
          <p:nvPr/>
        </p:nvSpPr>
        <p:spPr>
          <a:xfrm>
            <a:off x="161862" y="207796"/>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LESSON 2</a:t>
            </a:r>
            <a:endParaRPr lang="en-GB" dirty="0"/>
          </a:p>
        </p:txBody>
      </p:sp>
      <p:sp>
        <p:nvSpPr>
          <p:cNvPr id="6" name="Rectangle 5">
            <a:extLst>
              <a:ext uri="{FF2B5EF4-FFF2-40B4-BE49-F238E27FC236}">
                <a16:creationId xmlns:a16="http://schemas.microsoft.com/office/drawing/2014/main" id="{FF2371AB-29AF-8940-9828-E0C0A04C785C}"/>
              </a:ext>
            </a:extLst>
          </p:cNvPr>
          <p:cNvSpPr/>
          <p:nvPr/>
        </p:nvSpPr>
        <p:spPr>
          <a:xfrm>
            <a:off x="-13690" y="0"/>
            <a:ext cx="12205690" cy="791830"/>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What now?</a:t>
            </a:r>
          </a:p>
        </p:txBody>
      </p:sp>
      <p:sp>
        <p:nvSpPr>
          <p:cNvPr id="41" name="Rectangle 1">
            <a:extLst>
              <a:ext uri="{FF2B5EF4-FFF2-40B4-BE49-F238E27FC236}">
                <a16:creationId xmlns:a16="http://schemas.microsoft.com/office/drawing/2014/main" id="{3348D0DE-4714-E283-B26F-4A856D4306A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8" name="TextBox 17">
            <a:extLst>
              <a:ext uri="{FF2B5EF4-FFF2-40B4-BE49-F238E27FC236}">
                <a16:creationId xmlns:a16="http://schemas.microsoft.com/office/drawing/2014/main" id="{415FBFB0-D899-41C3-3E78-6BA6D6E13E2E}"/>
              </a:ext>
            </a:extLst>
          </p:cNvPr>
          <p:cNvSpPr txBox="1"/>
          <p:nvPr/>
        </p:nvSpPr>
        <p:spPr>
          <a:xfrm>
            <a:off x="4634568" y="6311899"/>
            <a:ext cx="2449690" cy="461665"/>
          </a:xfrm>
          <a:prstGeom prst="rect">
            <a:avLst/>
          </a:prstGeom>
          <a:noFill/>
        </p:spPr>
        <p:txBody>
          <a:bodyPr wrap="square" rtlCol="0">
            <a:spAutoFit/>
          </a:bodyPr>
          <a:lstStyle/>
          <a:p>
            <a:pPr algn="ctr"/>
            <a:r>
              <a:rPr lang="en-GB" sz="2400" b="1" dirty="0">
                <a:solidFill>
                  <a:srgbClr val="29629C"/>
                </a:solidFill>
                <a:hlinkClick r:id="rId4">
                  <a:extLst>
                    <a:ext uri="{A12FA001-AC4F-418D-AE19-62706E023703}">
                      <ahyp:hlinkClr xmlns:ahyp="http://schemas.microsoft.com/office/drawing/2018/hyperlinkcolor" val="tx"/>
                    </a:ext>
                  </a:extLst>
                </a:hlinkClick>
              </a:rPr>
              <a:t>careerpilot.org.uk</a:t>
            </a:r>
            <a:endParaRPr lang="en-GB" sz="2400" b="1" dirty="0">
              <a:solidFill>
                <a:srgbClr val="29629C"/>
              </a:solidFill>
            </a:endParaRPr>
          </a:p>
        </p:txBody>
      </p:sp>
      <p:sp>
        <p:nvSpPr>
          <p:cNvPr id="20" name="Freeform 3">
            <a:extLst>
              <a:ext uri="{FF2B5EF4-FFF2-40B4-BE49-F238E27FC236}">
                <a16:creationId xmlns:a16="http://schemas.microsoft.com/office/drawing/2014/main" id="{A5616E82-73C7-60D9-F5C8-D27F77845DA7}"/>
              </a:ext>
            </a:extLst>
          </p:cNvPr>
          <p:cNvSpPr/>
          <p:nvPr/>
        </p:nvSpPr>
        <p:spPr>
          <a:xfrm>
            <a:off x="774417" y="94398"/>
            <a:ext cx="1467322" cy="812489"/>
          </a:xfrm>
          <a:custGeom>
            <a:avLst/>
            <a:gdLst/>
            <a:ahLst/>
            <a:cxnLst/>
            <a:rect l="l" t="t" r="r" b="b"/>
            <a:pathLst>
              <a:path w="3024000" h="1973847">
                <a:moveTo>
                  <a:pt x="0" y="0"/>
                </a:moveTo>
                <a:lnTo>
                  <a:pt x="3024000" y="0"/>
                </a:lnTo>
                <a:lnTo>
                  <a:pt x="3024000" y="1973847"/>
                </a:lnTo>
                <a:lnTo>
                  <a:pt x="0" y="19738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pic>
        <p:nvPicPr>
          <p:cNvPr id="7" name="Graphic 6" descr="Badge 1 with solid fill">
            <a:extLst>
              <a:ext uri="{FF2B5EF4-FFF2-40B4-BE49-F238E27FC236}">
                <a16:creationId xmlns:a16="http://schemas.microsoft.com/office/drawing/2014/main" id="{16775115-4855-C53F-2BFA-936739DFDBC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691" y="65030"/>
            <a:ext cx="646331" cy="646331"/>
          </a:xfrm>
          <a:prstGeom prst="rect">
            <a:avLst/>
          </a:prstGeom>
        </p:spPr>
      </p:pic>
      <p:pic>
        <p:nvPicPr>
          <p:cNvPr id="10" name="Picture 9" descr="A blue text on a black background&#10;&#10;AI-generated content may be incorrect.">
            <a:extLst>
              <a:ext uri="{FF2B5EF4-FFF2-40B4-BE49-F238E27FC236}">
                <a16:creationId xmlns:a16="http://schemas.microsoft.com/office/drawing/2014/main" id="{419C96F4-BDCC-F2CE-47FA-93272695760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54640" y="6276024"/>
            <a:ext cx="1737360" cy="662533"/>
          </a:xfrm>
          <a:prstGeom prst="rect">
            <a:avLst/>
          </a:prstGeom>
        </p:spPr>
      </p:pic>
      <p:pic>
        <p:nvPicPr>
          <p:cNvPr id="12" name="Picture 11">
            <a:extLst>
              <a:ext uri="{FF2B5EF4-FFF2-40B4-BE49-F238E27FC236}">
                <a16:creationId xmlns:a16="http://schemas.microsoft.com/office/drawing/2014/main" id="{7F82ECC6-D1B2-7B0C-5FEE-AB6B10855632}"/>
              </a:ext>
            </a:extLst>
          </p:cNvPr>
          <p:cNvPicPr>
            <a:picLocks noChangeAspect="1"/>
          </p:cNvPicPr>
          <p:nvPr/>
        </p:nvPicPr>
        <p:blipFill>
          <a:blip r:embed="rId10"/>
          <a:stretch>
            <a:fillRect/>
          </a:stretch>
        </p:blipFill>
        <p:spPr>
          <a:xfrm>
            <a:off x="347205" y="978242"/>
            <a:ext cx="3342668" cy="4023035"/>
          </a:xfrm>
          <a:prstGeom prst="rect">
            <a:avLst/>
          </a:prstGeom>
        </p:spPr>
      </p:pic>
      <p:sp>
        <p:nvSpPr>
          <p:cNvPr id="15" name="Rectangle: Rounded Corners 14">
            <a:extLst>
              <a:ext uri="{FF2B5EF4-FFF2-40B4-BE49-F238E27FC236}">
                <a16:creationId xmlns:a16="http://schemas.microsoft.com/office/drawing/2014/main" id="{D60F2402-D9D2-CE6C-A815-9E5901867701}"/>
              </a:ext>
            </a:extLst>
          </p:cNvPr>
          <p:cNvSpPr/>
          <p:nvPr/>
        </p:nvSpPr>
        <p:spPr>
          <a:xfrm>
            <a:off x="4134997" y="5346550"/>
            <a:ext cx="7629789" cy="717463"/>
          </a:xfrm>
          <a:prstGeom prst="round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dirty="0"/>
              <a:t>Next session: XX</a:t>
            </a:r>
          </a:p>
        </p:txBody>
      </p:sp>
      <p:pic>
        <p:nvPicPr>
          <p:cNvPr id="8" name="Picture 7">
            <a:extLst>
              <a:ext uri="{FF2B5EF4-FFF2-40B4-BE49-F238E27FC236}">
                <a16:creationId xmlns:a16="http://schemas.microsoft.com/office/drawing/2014/main" id="{842411D1-8A67-E942-3ECB-874FD75D8E0D}"/>
              </a:ext>
            </a:extLst>
          </p:cNvPr>
          <p:cNvPicPr>
            <a:picLocks noChangeAspect="1"/>
          </p:cNvPicPr>
          <p:nvPr/>
        </p:nvPicPr>
        <p:blipFill>
          <a:blip r:embed="rId11"/>
          <a:srcRect t="3361"/>
          <a:stretch>
            <a:fillRect/>
          </a:stretch>
        </p:blipFill>
        <p:spPr>
          <a:xfrm>
            <a:off x="4040497" y="978242"/>
            <a:ext cx="7804298" cy="4115050"/>
          </a:xfrm>
          <a:prstGeom prst="rect">
            <a:avLst/>
          </a:prstGeom>
        </p:spPr>
      </p:pic>
      <p:sp>
        <p:nvSpPr>
          <p:cNvPr id="9" name="Rectangle 8">
            <a:extLst>
              <a:ext uri="{FF2B5EF4-FFF2-40B4-BE49-F238E27FC236}">
                <a16:creationId xmlns:a16="http://schemas.microsoft.com/office/drawing/2014/main" id="{313CDFDE-9A4D-8F95-216D-30288B7798E1}"/>
              </a:ext>
            </a:extLst>
          </p:cNvPr>
          <p:cNvSpPr/>
          <p:nvPr/>
        </p:nvSpPr>
        <p:spPr>
          <a:xfrm>
            <a:off x="258184" y="3162748"/>
            <a:ext cx="3528508" cy="1951927"/>
          </a:xfrm>
          <a:prstGeom prst="rect">
            <a:avLst/>
          </a:prstGeom>
          <a:noFill/>
          <a:ln w="57150">
            <a:solidFill>
              <a:srgbClr val="F061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5902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bg/>
                                          </p:spTgt>
                                        </p:tgtEl>
                                        <p:attrNameLst>
                                          <p:attrName>style.visibility</p:attrName>
                                        </p:attrNameLst>
                                      </p:cBhvr>
                                      <p:to>
                                        <p:strVal val="visible"/>
                                      </p:to>
                                    </p:set>
                                    <p:anim calcmode="lin" valueType="num">
                                      <p:cBhvr additive="base">
                                        <p:cTn id="19" dur="500" fill="hold"/>
                                        <p:tgtEl>
                                          <p:spTgt spid="15">
                                            <p:bg/>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bg/>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 calcmode="lin" valueType="num">
                                      <p:cBhvr additive="base">
                                        <p:cTn id="23"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allAtOnce"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A1EC3-F6CD-C0E4-A1C6-5F5CD2FD769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B125538-3FB3-98BE-579A-DFEA66D62BFD}"/>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CEE13534-D61A-7569-4B94-285EB615D834}"/>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DE999FBA-C557-F439-A372-54BED49E7AD5}"/>
              </a:ext>
            </a:extLst>
          </p:cNvPr>
          <p:cNvSpPr/>
          <p:nvPr/>
        </p:nvSpPr>
        <p:spPr>
          <a:xfrm>
            <a:off x="161862" y="153782"/>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1">
            <a:extLst>
              <a:ext uri="{FF2B5EF4-FFF2-40B4-BE49-F238E27FC236}">
                <a16:creationId xmlns:a16="http://schemas.microsoft.com/office/drawing/2014/main" id="{C60A1C82-66D3-9B66-FD4F-FB00DC6CDA9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8" name="TextBox 17">
            <a:extLst>
              <a:ext uri="{FF2B5EF4-FFF2-40B4-BE49-F238E27FC236}">
                <a16:creationId xmlns:a16="http://schemas.microsoft.com/office/drawing/2014/main" id="{65F9116A-BC79-3E32-99D1-31408691C264}"/>
              </a:ext>
            </a:extLst>
          </p:cNvPr>
          <p:cNvSpPr txBox="1"/>
          <p:nvPr/>
        </p:nvSpPr>
        <p:spPr>
          <a:xfrm>
            <a:off x="4634568" y="6311899"/>
            <a:ext cx="2449690" cy="461665"/>
          </a:xfrm>
          <a:prstGeom prst="rect">
            <a:avLst/>
          </a:prstGeom>
          <a:noFill/>
        </p:spPr>
        <p:txBody>
          <a:bodyPr wrap="square" rtlCol="0">
            <a:spAutoFit/>
          </a:bodyPr>
          <a:lstStyle/>
          <a:p>
            <a:pPr algn="ctr"/>
            <a:r>
              <a:rPr lang="en-GB" sz="2400" b="1" dirty="0">
                <a:solidFill>
                  <a:srgbClr val="FF6600"/>
                </a:solidFill>
                <a:hlinkClick r:id="rId4">
                  <a:extLst>
                    <a:ext uri="{A12FA001-AC4F-418D-AE19-62706E023703}">
                      <ahyp:hlinkClr xmlns:ahyp="http://schemas.microsoft.com/office/drawing/2018/hyperlinkcolor" val="tx"/>
                    </a:ext>
                  </a:extLst>
                </a:hlinkClick>
              </a:rPr>
              <a:t>careerpilot.org.uk</a:t>
            </a:r>
            <a:endParaRPr lang="en-GB" sz="2400" b="1" dirty="0">
              <a:solidFill>
                <a:srgbClr val="FF6600"/>
              </a:solidFill>
            </a:endParaRPr>
          </a:p>
        </p:txBody>
      </p:sp>
      <p:pic>
        <p:nvPicPr>
          <p:cNvPr id="10" name="Graphic 9" descr="Badge 3 with solid fill">
            <a:extLst>
              <a:ext uri="{FF2B5EF4-FFF2-40B4-BE49-F238E27FC236}">
                <a16:creationId xmlns:a16="http://schemas.microsoft.com/office/drawing/2014/main" id="{BE797F1F-92F5-7B34-4E8D-DFC6566D0EA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2885" y="10894"/>
            <a:ext cx="646331" cy="646331"/>
          </a:xfrm>
          <a:prstGeom prst="rect">
            <a:avLst/>
          </a:prstGeom>
        </p:spPr>
      </p:pic>
      <p:grpSp>
        <p:nvGrpSpPr>
          <p:cNvPr id="29" name="Group 28">
            <a:extLst>
              <a:ext uri="{FF2B5EF4-FFF2-40B4-BE49-F238E27FC236}">
                <a16:creationId xmlns:a16="http://schemas.microsoft.com/office/drawing/2014/main" id="{9B44A24E-DC9E-1E85-BEB9-FFC850E40F6D}"/>
              </a:ext>
            </a:extLst>
          </p:cNvPr>
          <p:cNvGrpSpPr/>
          <p:nvPr/>
        </p:nvGrpSpPr>
        <p:grpSpPr>
          <a:xfrm>
            <a:off x="323409" y="811478"/>
            <a:ext cx="11490418" cy="1892478"/>
            <a:chOff x="323717" y="825726"/>
            <a:chExt cx="11490418" cy="1892478"/>
          </a:xfrm>
        </p:grpSpPr>
        <p:grpSp>
          <p:nvGrpSpPr>
            <p:cNvPr id="25" name="Group 24">
              <a:extLst>
                <a:ext uri="{FF2B5EF4-FFF2-40B4-BE49-F238E27FC236}">
                  <a16:creationId xmlns:a16="http://schemas.microsoft.com/office/drawing/2014/main" id="{92826EEB-CE70-F6F9-EDF2-526F29A37329}"/>
                </a:ext>
              </a:extLst>
            </p:cNvPr>
            <p:cNvGrpSpPr/>
            <p:nvPr/>
          </p:nvGrpSpPr>
          <p:grpSpPr>
            <a:xfrm>
              <a:off x="405491" y="949409"/>
              <a:ext cx="11246547" cy="1532760"/>
              <a:chOff x="405491" y="949409"/>
              <a:chExt cx="11246547" cy="1532760"/>
            </a:xfrm>
          </p:grpSpPr>
          <p:sp>
            <p:nvSpPr>
              <p:cNvPr id="12" name="Oval 11">
                <a:extLst>
                  <a:ext uri="{FF2B5EF4-FFF2-40B4-BE49-F238E27FC236}">
                    <a16:creationId xmlns:a16="http://schemas.microsoft.com/office/drawing/2014/main" id="{62194936-5135-FA43-8801-BE63CCCDDAAA}"/>
                  </a:ext>
                </a:extLst>
              </p:cNvPr>
              <p:cNvSpPr/>
              <p:nvPr/>
            </p:nvSpPr>
            <p:spPr>
              <a:xfrm>
                <a:off x="405491" y="949409"/>
                <a:ext cx="803767" cy="791830"/>
              </a:xfrm>
              <a:prstGeom prst="ellipse">
                <a:avLst/>
              </a:prstGeom>
              <a:solidFill>
                <a:srgbClr val="2DBF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1</a:t>
                </a:r>
              </a:p>
            </p:txBody>
          </p:sp>
          <p:sp>
            <p:nvSpPr>
              <p:cNvPr id="14" name="Rectangle: Rounded Corners 13">
                <a:extLst>
                  <a:ext uri="{FF2B5EF4-FFF2-40B4-BE49-F238E27FC236}">
                    <a16:creationId xmlns:a16="http://schemas.microsoft.com/office/drawing/2014/main" id="{1C7A2A8D-44EC-D1C1-5404-317648C3C8A2}"/>
                  </a:ext>
                </a:extLst>
              </p:cNvPr>
              <p:cNvSpPr/>
              <p:nvPr/>
            </p:nvSpPr>
            <p:spPr>
              <a:xfrm>
                <a:off x="4677812" y="1071642"/>
                <a:ext cx="6974226" cy="1410527"/>
              </a:xfrm>
              <a:prstGeom prst="roundRect">
                <a:avLst/>
              </a:prstGeom>
              <a:solidFill>
                <a:srgbClr val="29629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r>
                  <a:rPr lang="en-US" sz="2800" dirty="0"/>
                  <a:t>Understand the benefits of work experience and how it fits with your career journey</a:t>
                </a:r>
              </a:p>
            </p:txBody>
          </p:sp>
        </p:grpSp>
        <p:sp>
          <p:nvSpPr>
            <p:cNvPr id="28" name="Rectangle 27">
              <a:extLst>
                <a:ext uri="{FF2B5EF4-FFF2-40B4-BE49-F238E27FC236}">
                  <a16:creationId xmlns:a16="http://schemas.microsoft.com/office/drawing/2014/main" id="{4D4F59C6-7767-EF3D-F084-672BFCC8655E}"/>
                </a:ext>
              </a:extLst>
            </p:cNvPr>
            <p:cNvSpPr/>
            <p:nvPr/>
          </p:nvSpPr>
          <p:spPr>
            <a:xfrm>
              <a:off x="323717" y="825726"/>
              <a:ext cx="11490418" cy="1892478"/>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0" name="Rectangle 29">
            <a:extLst>
              <a:ext uri="{FF2B5EF4-FFF2-40B4-BE49-F238E27FC236}">
                <a16:creationId xmlns:a16="http://schemas.microsoft.com/office/drawing/2014/main" id="{57EDDDBE-10E7-B846-A6FA-6323A126D61C}"/>
              </a:ext>
            </a:extLst>
          </p:cNvPr>
          <p:cNvSpPr/>
          <p:nvPr/>
        </p:nvSpPr>
        <p:spPr>
          <a:xfrm>
            <a:off x="-27449" y="-10595"/>
            <a:ext cx="12205690" cy="702197"/>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In this session you will:</a:t>
            </a:r>
          </a:p>
        </p:txBody>
      </p:sp>
      <p:sp>
        <p:nvSpPr>
          <p:cNvPr id="31" name="Rectangle 1">
            <a:extLst>
              <a:ext uri="{FF2B5EF4-FFF2-40B4-BE49-F238E27FC236}">
                <a16:creationId xmlns:a16="http://schemas.microsoft.com/office/drawing/2014/main" id="{A7BE5449-9DB4-1C77-2083-3ABE0278B0C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6" name="Picture 5">
            <a:extLst>
              <a:ext uri="{FF2B5EF4-FFF2-40B4-BE49-F238E27FC236}">
                <a16:creationId xmlns:a16="http://schemas.microsoft.com/office/drawing/2014/main" id="{04FF2F89-1E3E-E0E1-D997-6D6795BB5381}"/>
              </a:ext>
            </a:extLst>
          </p:cNvPr>
          <p:cNvPicPr>
            <a:picLocks noChangeAspect="1"/>
          </p:cNvPicPr>
          <p:nvPr/>
        </p:nvPicPr>
        <p:blipFill>
          <a:blip r:embed="rId7"/>
          <a:stretch>
            <a:fillRect/>
          </a:stretch>
        </p:blipFill>
        <p:spPr>
          <a:xfrm>
            <a:off x="1384502" y="974662"/>
            <a:ext cx="2765567" cy="1517728"/>
          </a:xfrm>
          <a:prstGeom prst="rect">
            <a:avLst/>
          </a:prstGeom>
        </p:spPr>
      </p:pic>
      <p:grpSp>
        <p:nvGrpSpPr>
          <p:cNvPr id="13" name="Group 12">
            <a:extLst>
              <a:ext uri="{FF2B5EF4-FFF2-40B4-BE49-F238E27FC236}">
                <a16:creationId xmlns:a16="http://schemas.microsoft.com/office/drawing/2014/main" id="{1414A3BE-4D8C-37BD-7EEB-1DA43973445C}"/>
              </a:ext>
            </a:extLst>
          </p:cNvPr>
          <p:cNvGrpSpPr/>
          <p:nvPr/>
        </p:nvGrpSpPr>
        <p:grpSpPr>
          <a:xfrm>
            <a:off x="337100" y="2813533"/>
            <a:ext cx="11490418" cy="1539000"/>
            <a:chOff x="337100" y="2813533"/>
            <a:chExt cx="11490418" cy="1539000"/>
          </a:xfrm>
        </p:grpSpPr>
        <p:grpSp>
          <p:nvGrpSpPr>
            <p:cNvPr id="35" name="Group 34">
              <a:extLst>
                <a:ext uri="{FF2B5EF4-FFF2-40B4-BE49-F238E27FC236}">
                  <a16:creationId xmlns:a16="http://schemas.microsoft.com/office/drawing/2014/main" id="{81C8A1C4-0289-F9ED-0A2A-21F43CA747DE}"/>
                </a:ext>
              </a:extLst>
            </p:cNvPr>
            <p:cNvGrpSpPr/>
            <p:nvPr/>
          </p:nvGrpSpPr>
          <p:grpSpPr>
            <a:xfrm>
              <a:off x="337100" y="2813533"/>
              <a:ext cx="11490418" cy="1539000"/>
              <a:chOff x="350791" y="2748594"/>
              <a:chExt cx="11490418" cy="1539000"/>
            </a:xfrm>
          </p:grpSpPr>
          <p:grpSp>
            <p:nvGrpSpPr>
              <p:cNvPr id="26" name="Group 25">
                <a:extLst>
                  <a:ext uri="{FF2B5EF4-FFF2-40B4-BE49-F238E27FC236}">
                    <a16:creationId xmlns:a16="http://schemas.microsoft.com/office/drawing/2014/main" id="{CCD0E939-1642-A1BF-CFA5-0EA8C646F5A8}"/>
                  </a:ext>
                </a:extLst>
              </p:cNvPr>
              <p:cNvGrpSpPr/>
              <p:nvPr/>
            </p:nvGrpSpPr>
            <p:grpSpPr>
              <a:xfrm>
                <a:off x="443962" y="2864647"/>
                <a:ext cx="11265907" cy="1228259"/>
                <a:chOff x="367322" y="2830404"/>
                <a:chExt cx="11265907" cy="1228259"/>
              </a:xfrm>
            </p:grpSpPr>
            <p:sp>
              <p:nvSpPr>
                <p:cNvPr id="15" name="Oval 14">
                  <a:extLst>
                    <a:ext uri="{FF2B5EF4-FFF2-40B4-BE49-F238E27FC236}">
                      <a16:creationId xmlns:a16="http://schemas.microsoft.com/office/drawing/2014/main" id="{289A0CB0-64E8-680D-EA08-80012FF63FF2}"/>
                    </a:ext>
                  </a:extLst>
                </p:cNvPr>
                <p:cNvSpPr/>
                <p:nvPr/>
              </p:nvSpPr>
              <p:spPr>
                <a:xfrm>
                  <a:off x="367322" y="2845644"/>
                  <a:ext cx="803767" cy="791830"/>
                </a:xfrm>
                <a:prstGeom prst="ellipse">
                  <a:avLst/>
                </a:prstGeom>
                <a:solidFill>
                  <a:srgbClr val="2DBF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2</a:t>
                  </a:r>
                </a:p>
              </p:txBody>
            </p:sp>
            <p:sp>
              <p:nvSpPr>
                <p:cNvPr id="20" name="Rectangle: Rounded Corners 19">
                  <a:extLst>
                    <a:ext uri="{FF2B5EF4-FFF2-40B4-BE49-F238E27FC236}">
                      <a16:creationId xmlns:a16="http://schemas.microsoft.com/office/drawing/2014/main" id="{FF9128AD-EA32-81C1-B6A8-4404C7FBAA03}"/>
                    </a:ext>
                  </a:extLst>
                </p:cNvPr>
                <p:cNvSpPr/>
                <p:nvPr/>
              </p:nvSpPr>
              <p:spPr>
                <a:xfrm>
                  <a:off x="4659003" y="2830404"/>
                  <a:ext cx="6974226" cy="1228259"/>
                </a:xfrm>
                <a:prstGeom prst="roundRect">
                  <a:avLst/>
                </a:prstGeom>
                <a:solidFill>
                  <a:srgbClr val="29629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r>
                    <a:rPr lang="en-US" sz="2800" dirty="0"/>
                    <a:t>Identify your interests and explore how these can inform future careers</a:t>
                  </a:r>
                  <a:r>
                    <a:rPr lang="en-US" dirty="0"/>
                    <a:t>.</a:t>
                  </a:r>
                </a:p>
              </p:txBody>
            </p:sp>
          </p:grpSp>
          <p:sp>
            <p:nvSpPr>
              <p:cNvPr id="33" name="Rectangle 32">
                <a:extLst>
                  <a:ext uri="{FF2B5EF4-FFF2-40B4-BE49-F238E27FC236}">
                    <a16:creationId xmlns:a16="http://schemas.microsoft.com/office/drawing/2014/main" id="{CED53E6B-5D60-98E4-5D52-E1BAAD59510B}"/>
                  </a:ext>
                </a:extLst>
              </p:cNvPr>
              <p:cNvSpPr/>
              <p:nvPr/>
            </p:nvSpPr>
            <p:spPr>
              <a:xfrm>
                <a:off x="350791" y="2748594"/>
                <a:ext cx="11490418" cy="15390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7" name="Picture 6">
              <a:extLst>
                <a:ext uri="{FF2B5EF4-FFF2-40B4-BE49-F238E27FC236}">
                  <a16:creationId xmlns:a16="http://schemas.microsoft.com/office/drawing/2014/main" id="{B142F588-7B52-F117-DEC0-9B4542A5BB3B}"/>
                </a:ext>
              </a:extLst>
            </p:cNvPr>
            <p:cNvPicPr>
              <a:picLocks noChangeAspect="1"/>
            </p:cNvPicPr>
            <p:nvPr/>
          </p:nvPicPr>
          <p:blipFill>
            <a:blip r:embed="rId8"/>
            <a:stretch>
              <a:fillRect/>
            </a:stretch>
          </p:blipFill>
          <p:spPr>
            <a:xfrm>
              <a:off x="1792098" y="2917900"/>
              <a:ext cx="1953236" cy="1309802"/>
            </a:xfrm>
            <a:prstGeom prst="rect">
              <a:avLst/>
            </a:prstGeom>
            <a:ln>
              <a:solidFill>
                <a:schemeClr val="accent5">
                  <a:lumMod val="75000"/>
                </a:schemeClr>
              </a:solidFill>
            </a:ln>
            <a:effectLst>
              <a:outerShdw blurRad="63500" sx="102000" sy="102000" algn="ctr" rotWithShape="0">
                <a:prstClr val="black">
                  <a:alpha val="40000"/>
                </a:prstClr>
              </a:outerShdw>
            </a:effectLst>
          </p:spPr>
        </p:pic>
      </p:grpSp>
      <p:grpSp>
        <p:nvGrpSpPr>
          <p:cNvPr id="16" name="Group 15">
            <a:extLst>
              <a:ext uri="{FF2B5EF4-FFF2-40B4-BE49-F238E27FC236}">
                <a16:creationId xmlns:a16="http://schemas.microsoft.com/office/drawing/2014/main" id="{7D6A2EF2-53AC-AC70-3FD6-3810D00607B1}"/>
              </a:ext>
            </a:extLst>
          </p:cNvPr>
          <p:cNvGrpSpPr/>
          <p:nvPr/>
        </p:nvGrpSpPr>
        <p:grpSpPr>
          <a:xfrm>
            <a:off x="337100" y="4441647"/>
            <a:ext cx="11490418" cy="1557193"/>
            <a:chOff x="337100" y="4441647"/>
            <a:chExt cx="11490418" cy="1557193"/>
          </a:xfrm>
        </p:grpSpPr>
        <p:grpSp>
          <p:nvGrpSpPr>
            <p:cNvPr id="36" name="Group 35">
              <a:extLst>
                <a:ext uri="{FF2B5EF4-FFF2-40B4-BE49-F238E27FC236}">
                  <a16:creationId xmlns:a16="http://schemas.microsoft.com/office/drawing/2014/main" id="{D5A419F4-3E69-BB36-399F-DF3C5134E6B5}"/>
                </a:ext>
              </a:extLst>
            </p:cNvPr>
            <p:cNvGrpSpPr/>
            <p:nvPr/>
          </p:nvGrpSpPr>
          <p:grpSpPr>
            <a:xfrm>
              <a:off x="337100" y="4441647"/>
              <a:ext cx="11490418" cy="1557193"/>
              <a:chOff x="350791" y="4376708"/>
              <a:chExt cx="11490418" cy="1557193"/>
            </a:xfrm>
          </p:grpSpPr>
          <p:grpSp>
            <p:nvGrpSpPr>
              <p:cNvPr id="27" name="Group 26">
                <a:extLst>
                  <a:ext uri="{FF2B5EF4-FFF2-40B4-BE49-F238E27FC236}">
                    <a16:creationId xmlns:a16="http://schemas.microsoft.com/office/drawing/2014/main" id="{6CBFB71E-896F-D471-3D6A-7F395DC5E05E}"/>
                  </a:ext>
                </a:extLst>
              </p:cNvPr>
              <p:cNvGrpSpPr/>
              <p:nvPr/>
            </p:nvGrpSpPr>
            <p:grpSpPr>
              <a:xfrm>
                <a:off x="443962" y="4495522"/>
                <a:ext cx="11212091" cy="1313378"/>
                <a:chOff x="430579" y="4501181"/>
                <a:chExt cx="11212091" cy="1313378"/>
              </a:xfrm>
            </p:grpSpPr>
            <p:sp>
              <p:nvSpPr>
                <p:cNvPr id="21" name="Oval 20">
                  <a:extLst>
                    <a:ext uri="{FF2B5EF4-FFF2-40B4-BE49-F238E27FC236}">
                      <a16:creationId xmlns:a16="http://schemas.microsoft.com/office/drawing/2014/main" id="{AEF483A9-3BA5-7316-76DD-D8D8F4BA10B8}"/>
                    </a:ext>
                  </a:extLst>
                </p:cNvPr>
                <p:cNvSpPr/>
                <p:nvPr/>
              </p:nvSpPr>
              <p:spPr>
                <a:xfrm>
                  <a:off x="430579" y="4501181"/>
                  <a:ext cx="803767" cy="791830"/>
                </a:xfrm>
                <a:prstGeom prst="ellipse">
                  <a:avLst/>
                </a:prstGeom>
                <a:solidFill>
                  <a:srgbClr val="2DBF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3</a:t>
                  </a:r>
                </a:p>
              </p:txBody>
            </p:sp>
            <p:sp>
              <p:nvSpPr>
                <p:cNvPr id="24" name="Rectangle: Rounded Corners 23">
                  <a:extLst>
                    <a:ext uri="{FF2B5EF4-FFF2-40B4-BE49-F238E27FC236}">
                      <a16:creationId xmlns:a16="http://schemas.microsoft.com/office/drawing/2014/main" id="{0003161D-7F87-CD36-A997-F0CAAC57ECCF}"/>
                    </a:ext>
                  </a:extLst>
                </p:cNvPr>
                <p:cNvSpPr/>
                <p:nvPr/>
              </p:nvSpPr>
              <p:spPr>
                <a:xfrm>
                  <a:off x="4668444" y="4586300"/>
                  <a:ext cx="6974226" cy="1228259"/>
                </a:xfrm>
                <a:prstGeom prst="roundRect">
                  <a:avLst/>
                </a:prstGeom>
                <a:solidFill>
                  <a:srgbClr val="29629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r>
                    <a:rPr lang="en-US" sz="2800" dirty="0"/>
                    <a:t>Look at a few jobs to see how you might get into them.</a:t>
                  </a:r>
                </a:p>
              </p:txBody>
            </p:sp>
          </p:grpSp>
          <p:sp>
            <p:nvSpPr>
              <p:cNvPr id="34" name="Rectangle 33">
                <a:extLst>
                  <a:ext uri="{FF2B5EF4-FFF2-40B4-BE49-F238E27FC236}">
                    <a16:creationId xmlns:a16="http://schemas.microsoft.com/office/drawing/2014/main" id="{F5A50944-9562-639B-656F-B9A8C60345FE}"/>
                  </a:ext>
                </a:extLst>
              </p:cNvPr>
              <p:cNvSpPr/>
              <p:nvPr/>
            </p:nvSpPr>
            <p:spPr>
              <a:xfrm>
                <a:off x="350791" y="4376708"/>
                <a:ext cx="11490418" cy="1557193"/>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9" name="Picture 8">
              <a:extLst>
                <a:ext uri="{FF2B5EF4-FFF2-40B4-BE49-F238E27FC236}">
                  <a16:creationId xmlns:a16="http://schemas.microsoft.com/office/drawing/2014/main" id="{353C3198-0FB0-2111-61E3-FA532C02D539}"/>
                </a:ext>
              </a:extLst>
            </p:cNvPr>
            <p:cNvPicPr>
              <a:picLocks noChangeAspect="1"/>
            </p:cNvPicPr>
            <p:nvPr/>
          </p:nvPicPr>
          <p:blipFill>
            <a:blip r:embed="rId9"/>
            <a:stretch>
              <a:fillRect/>
            </a:stretch>
          </p:blipFill>
          <p:spPr>
            <a:xfrm>
              <a:off x="1735540" y="4589436"/>
              <a:ext cx="2015675" cy="1207053"/>
            </a:xfrm>
            <a:prstGeom prst="rect">
              <a:avLst/>
            </a:prstGeom>
            <a:ln w="38100">
              <a:noFill/>
            </a:ln>
            <a:effectLst>
              <a:outerShdw blurRad="63500" sx="102000" sy="102000" algn="ctr" rotWithShape="0">
                <a:prstClr val="black">
                  <a:alpha val="40000"/>
                </a:prstClr>
              </a:outerShdw>
            </a:effectLst>
          </p:spPr>
        </p:pic>
      </p:grpSp>
      <p:pic>
        <p:nvPicPr>
          <p:cNvPr id="8" name="Graphic 7" descr="Badge 1 with solid fill">
            <a:extLst>
              <a:ext uri="{FF2B5EF4-FFF2-40B4-BE49-F238E27FC236}">
                <a16:creationId xmlns:a16="http://schemas.microsoft.com/office/drawing/2014/main" id="{96A437CA-53D7-7FD5-851A-1F8E983FE68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141" y="39426"/>
            <a:ext cx="646331" cy="646331"/>
          </a:xfrm>
          <a:prstGeom prst="rect">
            <a:avLst/>
          </a:prstGeom>
        </p:spPr>
      </p:pic>
      <p:pic>
        <p:nvPicPr>
          <p:cNvPr id="17" name="Picture 16" descr="A blue text on a black background&#10;&#10;AI-generated content may be incorrect.">
            <a:extLst>
              <a:ext uri="{FF2B5EF4-FFF2-40B4-BE49-F238E27FC236}">
                <a16:creationId xmlns:a16="http://schemas.microsoft.com/office/drawing/2014/main" id="{D0CBA73E-3D99-D9FB-14A3-CAF97763C89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54640" y="6248992"/>
            <a:ext cx="1737360" cy="662533"/>
          </a:xfrm>
          <a:prstGeom prst="rect">
            <a:avLst/>
          </a:prstGeom>
        </p:spPr>
      </p:pic>
    </p:spTree>
    <p:extLst>
      <p:ext uri="{BB962C8B-B14F-4D97-AF65-F5344CB8AC3E}">
        <p14:creationId xmlns:p14="http://schemas.microsoft.com/office/powerpoint/2010/main" val="193410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ECF69-9BE2-34DD-E916-DEE8EA1263A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8D564FB-5697-196C-A0C1-640E8F2BD7AE}"/>
              </a:ext>
            </a:extLst>
          </p:cNvPr>
          <p:cNvSpPr/>
          <p:nvPr/>
        </p:nvSpPr>
        <p:spPr>
          <a:xfrm>
            <a:off x="-13690" y="1"/>
            <a:ext cx="12192000" cy="6274962"/>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9069DB2D-8342-F014-1237-7F4B5C943B59}"/>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pic>
        <p:nvPicPr>
          <p:cNvPr id="9" name="Picture 8">
            <a:extLst>
              <a:ext uri="{FF2B5EF4-FFF2-40B4-BE49-F238E27FC236}">
                <a16:creationId xmlns:a16="http://schemas.microsoft.com/office/drawing/2014/main" id="{A3773264-E9BE-63F1-81AA-4FC4DD41AF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8348" y="-639851"/>
            <a:ext cx="801619" cy="801619"/>
          </a:xfrm>
          <a:prstGeom prst="rect">
            <a:avLst/>
          </a:prstGeom>
          <a:ln w="28575">
            <a:solidFill>
              <a:srgbClr val="57DDDD"/>
            </a:solidFill>
          </a:ln>
        </p:spPr>
      </p:pic>
      <p:sp>
        <p:nvSpPr>
          <p:cNvPr id="5" name="Rectangle 4">
            <a:extLst>
              <a:ext uri="{FF2B5EF4-FFF2-40B4-BE49-F238E27FC236}">
                <a16:creationId xmlns:a16="http://schemas.microsoft.com/office/drawing/2014/main" id="{7EAEBCBB-AA06-1D17-5314-74FEE265D1C6}"/>
              </a:ext>
            </a:extLst>
          </p:cNvPr>
          <p:cNvSpPr/>
          <p:nvPr/>
        </p:nvSpPr>
        <p:spPr>
          <a:xfrm>
            <a:off x="161862" y="161768"/>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420EB78-AD9E-49A0-5BA7-350D7120D9C4}"/>
              </a:ext>
            </a:extLst>
          </p:cNvPr>
          <p:cNvSpPr/>
          <p:nvPr/>
        </p:nvSpPr>
        <p:spPr>
          <a:xfrm>
            <a:off x="-13690" y="0"/>
            <a:ext cx="12205690" cy="791830"/>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What do you want in your future life?</a:t>
            </a:r>
          </a:p>
        </p:txBody>
      </p:sp>
      <p:pic>
        <p:nvPicPr>
          <p:cNvPr id="29" name="Picture 28">
            <a:extLst>
              <a:ext uri="{FF2B5EF4-FFF2-40B4-BE49-F238E27FC236}">
                <a16:creationId xmlns:a16="http://schemas.microsoft.com/office/drawing/2014/main" id="{2077C703-F307-71DB-50D9-AA3A192779C4}"/>
              </a:ext>
            </a:extLst>
          </p:cNvPr>
          <p:cNvPicPr>
            <a:picLocks noChangeAspect="1"/>
          </p:cNvPicPr>
          <p:nvPr/>
        </p:nvPicPr>
        <p:blipFill>
          <a:blip r:embed="rId5"/>
          <a:stretch>
            <a:fillRect/>
          </a:stretch>
        </p:blipFill>
        <p:spPr>
          <a:xfrm>
            <a:off x="3359249" y="3493566"/>
            <a:ext cx="2839886" cy="1866900"/>
          </a:xfrm>
          <a:prstGeom prst="rect">
            <a:avLst/>
          </a:prstGeom>
          <a:ln w="28575">
            <a:solidFill>
              <a:srgbClr val="FF6600"/>
            </a:solidFill>
          </a:ln>
        </p:spPr>
      </p:pic>
      <p:pic>
        <p:nvPicPr>
          <p:cNvPr id="33" name="Picture 32">
            <a:extLst>
              <a:ext uri="{FF2B5EF4-FFF2-40B4-BE49-F238E27FC236}">
                <a16:creationId xmlns:a16="http://schemas.microsoft.com/office/drawing/2014/main" id="{A9AA8371-461A-5657-C7C8-753CD9B0BCB9}"/>
              </a:ext>
            </a:extLst>
          </p:cNvPr>
          <p:cNvPicPr>
            <a:picLocks noChangeAspect="1"/>
          </p:cNvPicPr>
          <p:nvPr/>
        </p:nvPicPr>
        <p:blipFill>
          <a:blip r:embed="rId6"/>
          <a:stretch>
            <a:fillRect/>
          </a:stretch>
        </p:blipFill>
        <p:spPr>
          <a:xfrm>
            <a:off x="6286001" y="969262"/>
            <a:ext cx="2828925" cy="1870286"/>
          </a:xfrm>
          <a:prstGeom prst="rect">
            <a:avLst/>
          </a:prstGeom>
          <a:ln w="28575">
            <a:solidFill>
              <a:srgbClr val="FF6600"/>
            </a:solidFill>
          </a:ln>
        </p:spPr>
      </p:pic>
      <p:pic>
        <p:nvPicPr>
          <p:cNvPr id="35" name="Picture 34">
            <a:extLst>
              <a:ext uri="{FF2B5EF4-FFF2-40B4-BE49-F238E27FC236}">
                <a16:creationId xmlns:a16="http://schemas.microsoft.com/office/drawing/2014/main" id="{02FD1D77-788B-FE82-1C04-F31091062ED4}"/>
              </a:ext>
            </a:extLst>
          </p:cNvPr>
          <p:cNvPicPr>
            <a:picLocks noChangeAspect="1"/>
          </p:cNvPicPr>
          <p:nvPr/>
        </p:nvPicPr>
        <p:blipFill>
          <a:blip r:embed="rId7"/>
          <a:stretch>
            <a:fillRect/>
          </a:stretch>
        </p:blipFill>
        <p:spPr>
          <a:xfrm>
            <a:off x="3275175" y="977094"/>
            <a:ext cx="2835274" cy="1870286"/>
          </a:xfrm>
          <a:prstGeom prst="rect">
            <a:avLst/>
          </a:prstGeom>
          <a:ln w="28575">
            <a:solidFill>
              <a:srgbClr val="FF6600"/>
            </a:solidFill>
          </a:ln>
        </p:spPr>
      </p:pic>
      <p:pic>
        <p:nvPicPr>
          <p:cNvPr id="37" name="Picture 36">
            <a:extLst>
              <a:ext uri="{FF2B5EF4-FFF2-40B4-BE49-F238E27FC236}">
                <a16:creationId xmlns:a16="http://schemas.microsoft.com/office/drawing/2014/main" id="{E1F95BFE-8D73-9C32-22D9-94CBB7C47EC7}"/>
              </a:ext>
            </a:extLst>
          </p:cNvPr>
          <p:cNvPicPr>
            <a:picLocks noChangeAspect="1"/>
          </p:cNvPicPr>
          <p:nvPr/>
        </p:nvPicPr>
        <p:blipFill>
          <a:blip r:embed="rId8"/>
          <a:stretch>
            <a:fillRect/>
          </a:stretch>
        </p:blipFill>
        <p:spPr>
          <a:xfrm>
            <a:off x="6374687" y="3481670"/>
            <a:ext cx="2835274" cy="1878796"/>
          </a:xfrm>
          <a:prstGeom prst="rect">
            <a:avLst/>
          </a:prstGeom>
          <a:ln w="28575">
            <a:solidFill>
              <a:srgbClr val="FF6600"/>
            </a:solidFill>
          </a:ln>
        </p:spPr>
      </p:pic>
      <p:sp>
        <p:nvSpPr>
          <p:cNvPr id="38" name="Rectangle 37">
            <a:extLst>
              <a:ext uri="{FF2B5EF4-FFF2-40B4-BE49-F238E27FC236}">
                <a16:creationId xmlns:a16="http://schemas.microsoft.com/office/drawing/2014/main" id="{CBFDCE29-1EBD-30EA-EE1F-F5A09DF8D1F9}"/>
              </a:ext>
            </a:extLst>
          </p:cNvPr>
          <p:cNvSpPr/>
          <p:nvPr/>
        </p:nvSpPr>
        <p:spPr>
          <a:xfrm>
            <a:off x="9418280" y="969262"/>
            <a:ext cx="2362200" cy="440310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B1167939-B8EF-6F53-C4A8-C56CE4FFE777}"/>
              </a:ext>
            </a:extLst>
          </p:cNvPr>
          <p:cNvSpPr txBox="1"/>
          <p:nvPr/>
        </p:nvSpPr>
        <p:spPr>
          <a:xfrm>
            <a:off x="9557980" y="2657148"/>
            <a:ext cx="2082800" cy="1107996"/>
          </a:xfrm>
          <a:prstGeom prst="rect">
            <a:avLst/>
          </a:prstGeom>
          <a:noFill/>
        </p:spPr>
        <p:txBody>
          <a:bodyPr wrap="square" rtlCol="0">
            <a:spAutoFit/>
          </a:bodyPr>
          <a:lstStyle/>
          <a:p>
            <a:pPr algn="ctr"/>
            <a:r>
              <a:rPr lang="en-GB" sz="6600" dirty="0"/>
              <a:t>?</a:t>
            </a:r>
          </a:p>
        </p:txBody>
      </p:sp>
      <p:sp>
        <p:nvSpPr>
          <p:cNvPr id="41" name="Rectangle 1">
            <a:extLst>
              <a:ext uri="{FF2B5EF4-FFF2-40B4-BE49-F238E27FC236}">
                <a16:creationId xmlns:a16="http://schemas.microsoft.com/office/drawing/2014/main" id="{D58343D8-A53E-DD5B-00DB-C2D805EE6DB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48" name="Group 47">
            <a:extLst>
              <a:ext uri="{FF2B5EF4-FFF2-40B4-BE49-F238E27FC236}">
                <a16:creationId xmlns:a16="http://schemas.microsoft.com/office/drawing/2014/main" id="{575B3642-21BA-6F29-B153-60AA965D6FB8}"/>
              </a:ext>
            </a:extLst>
          </p:cNvPr>
          <p:cNvGrpSpPr/>
          <p:nvPr/>
        </p:nvGrpSpPr>
        <p:grpSpPr>
          <a:xfrm>
            <a:off x="304056" y="971132"/>
            <a:ext cx="2835770" cy="1885950"/>
            <a:chOff x="327124" y="3474516"/>
            <a:chExt cx="2835770" cy="1885950"/>
          </a:xfrm>
        </p:grpSpPr>
        <p:pic>
          <p:nvPicPr>
            <p:cNvPr id="43" name="Picture 42">
              <a:extLst>
                <a:ext uri="{FF2B5EF4-FFF2-40B4-BE49-F238E27FC236}">
                  <a16:creationId xmlns:a16="http://schemas.microsoft.com/office/drawing/2014/main" id="{B8B9B5D8-A326-DC9B-52B4-4BAE88393231}"/>
                </a:ext>
              </a:extLst>
            </p:cNvPr>
            <p:cNvPicPr>
              <a:picLocks noChangeAspect="1"/>
            </p:cNvPicPr>
            <p:nvPr/>
          </p:nvPicPr>
          <p:blipFill>
            <a:blip r:embed="rId9"/>
            <a:stretch>
              <a:fillRect/>
            </a:stretch>
          </p:blipFill>
          <p:spPr>
            <a:xfrm>
              <a:off x="333969" y="3845579"/>
              <a:ext cx="2828925" cy="1314953"/>
            </a:xfrm>
            <a:prstGeom prst="rect">
              <a:avLst/>
            </a:prstGeom>
          </p:spPr>
        </p:pic>
        <p:sp>
          <p:nvSpPr>
            <p:cNvPr id="44" name="Rectangle 43">
              <a:extLst>
                <a:ext uri="{FF2B5EF4-FFF2-40B4-BE49-F238E27FC236}">
                  <a16:creationId xmlns:a16="http://schemas.microsoft.com/office/drawing/2014/main" id="{698FB17D-E911-262F-9894-1F112F8237AA}"/>
                </a:ext>
              </a:extLst>
            </p:cNvPr>
            <p:cNvSpPr/>
            <p:nvPr/>
          </p:nvSpPr>
          <p:spPr>
            <a:xfrm>
              <a:off x="327124" y="3474516"/>
              <a:ext cx="2828925" cy="1885950"/>
            </a:xfrm>
            <a:prstGeom prst="rect">
              <a:avLst/>
            </a:prstGeom>
            <a:noFill/>
            <a:ln w="28575">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6" name="Picture 45">
            <a:extLst>
              <a:ext uri="{FF2B5EF4-FFF2-40B4-BE49-F238E27FC236}">
                <a16:creationId xmlns:a16="http://schemas.microsoft.com/office/drawing/2014/main" id="{28C867BA-712B-325C-1560-2A677B1214E6}"/>
              </a:ext>
            </a:extLst>
          </p:cNvPr>
          <p:cNvPicPr>
            <a:picLocks noChangeAspect="1"/>
          </p:cNvPicPr>
          <p:nvPr/>
        </p:nvPicPr>
        <p:blipFill>
          <a:blip r:embed="rId10"/>
          <a:stretch>
            <a:fillRect/>
          </a:stretch>
        </p:blipFill>
        <p:spPr>
          <a:xfrm>
            <a:off x="304056" y="3488019"/>
            <a:ext cx="2868380" cy="1862455"/>
          </a:xfrm>
          <a:prstGeom prst="rect">
            <a:avLst/>
          </a:prstGeom>
          <a:ln w="28575">
            <a:solidFill>
              <a:srgbClr val="FF6600"/>
            </a:solidFill>
          </a:ln>
        </p:spPr>
      </p:pic>
      <p:sp>
        <p:nvSpPr>
          <p:cNvPr id="47" name="TextBox 46">
            <a:extLst>
              <a:ext uri="{FF2B5EF4-FFF2-40B4-BE49-F238E27FC236}">
                <a16:creationId xmlns:a16="http://schemas.microsoft.com/office/drawing/2014/main" id="{263E5EAC-C456-8733-922A-6F153A36A0DD}"/>
              </a:ext>
            </a:extLst>
          </p:cNvPr>
          <p:cNvSpPr txBox="1"/>
          <p:nvPr/>
        </p:nvSpPr>
        <p:spPr>
          <a:xfrm>
            <a:off x="339307" y="5433378"/>
            <a:ext cx="11513385" cy="646331"/>
          </a:xfrm>
          <a:prstGeom prst="rect">
            <a:avLst/>
          </a:prstGeom>
          <a:noFill/>
        </p:spPr>
        <p:txBody>
          <a:bodyPr wrap="square" rtlCol="0">
            <a:spAutoFit/>
          </a:bodyPr>
          <a:lstStyle/>
          <a:p>
            <a:pPr algn="ctr"/>
            <a:r>
              <a:rPr lang="en-GB" sz="3600" dirty="0"/>
              <a:t>What do we all need to get the things we want from life?</a:t>
            </a:r>
          </a:p>
        </p:txBody>
      </p:sp>
      <p:pic>
        <p:nvPicPr>
          <p:cNvPr id="7" name="Graphic 6" descr="Badge 1 with solid fill">
            <a:extLst>
              <a:ext uri="{FF2B5EF4-FFF2-40B4-BE49-F238E27FC236}">
                <a16:creationId xmlns:a16="http://schemas.microsoft.com/office/drawing/2014/main" id="{9C3E3882-4FB3-7F73-76C7-6DEC3A1185E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141" y="39426"/>
            <a:ext cx="646331" cy="646331"/>
          </a:xfrm>
          <a:prstGeom prst="rect">
            <a:avLst/>
          </a:prstGeom>
        </p:spPr>
      </p:pic>
      <p:pic>
        <p:nvPicPr>
          <p:cNvPr id="8" name="Picture 7" descr="A blue text on a black background&#10;&#10;AI-generated content may be incorrect.">
            <a:extLst>
              <a:ext uri="{FF2B5EF4-FFF2-40B4-BE49-F238E27FC236}">
                <a16:creationId xmlns:a16="http://schemas.microsoft.com/office/drawing/2014/main" id="{244656EC-BA54-4F69-8E54-B283715C346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54640" y="6248992"/>
            <a:ext cx="1737360" cy="662533"/>
          </a:xfrm>
          <a:prstGeom prst="rect">
            <a:avLst/>
          </a:prstGeom>
        </p:spPr>
      </p:pic>
    </p:spTree>
    <p:extLst>
      <p:ext uri="{BB962C8B-B14F-4D97-AF65-F5344CB8AC3E}">
        <p14:creationId xmlns:p14="http://schemas.microsoft.com/office/powerpoint/2010/main" val="368169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fill="hold"/>
                                        <p:tgtEl>
                                          <p:spTgt spid="38"/>
                                        </p:tgtEl>
                                        <p:attrNameLst>
                                          <p:attrName>ppt_x</p:attrName>
                                        </p:attrNameLst>
                                      </p:cBhvr>
                                      <p:tavLst>
                                        <p:tav tm="0">
                                          <p:val>
                                            <p:strVal val="#ppt_x"/>
                                          </p:val>
                                        </p:tav>
                                        <p:tav tm="100000">
                                          <p:val>
                                            <p:strVal val="#ppt_x"/>
                                          </p:val>
                                        </p:tav>
                                      </p:tavLst>
                                    </p:anim>
                                    <p:anim calcmode="lin" valueType="num">
                                      <p:cBhvr additive="base">
                                        <p:cTn id="24" dur="500" fill="hold"/>
                                        <p:tgtEl>
                                          <p:spTgt spid="3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500" fill="hold"/>
                                        <p:tgtEl>
                                          <p:spTgt spid="40"/>
                                        </p:tgtEl>
                                        <p:attrNameLst>
                                          <p:attrName>ppt_x</p:attrName>
                                        </p:attrNameLst>
                                      </p:cBhvr>
                                      <p:tavLst>
                                        <p:tav tm="0">
                                          <p:val>
                                            <p:strVal val="#ppt_x"/>
                                          </p:val>
                                        </p:tav>
                                        <p:tav tm="100000">
                                          <p:val>
                                            <p:strVal val="#ppt_x"/>
                                          </p:val>
                                        </p:tav>
                                      </p:tavLst>
                                    </p:anim>
                                    <p:anim calcmode="lin" valueType="num">
                                      <p:cBhvr additive="base">
                                        <p:cTn id="28" dur="500" fill="hold"/>
                                        <p:tgtEl>
                                          <p:spTgt spid="4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anim calcmode="lin" valueType="num">
                                      <p:cBhvr additive="base">
                                        <p:cTn id="35" dur="500" fill="hold"/>
                                        <p:tgtEl>
                                          <p:spTgt spid="46"/>
                                        </p:tgtEl>
                                        <p:attrNameLst>
                                          <p:attrName>ppt_x</p:attrName>
                                        </p:attrNameLst>
                                      </p:cBhvr>
                                      <p:tavLst>
                                        <p:tav tm="0">
                                          <p:val>
                                            <p:strVal val="#ppt_x"/>
                                          </p:val>
                                        </p:tav>
                                        <p:tav tm="100000">
                                          <p:val>
                                            <p:strVal val="#ppt_x"/>
                                          </p:val>
                                        </p:tav>
                                      </p:tavLst>
                                    </p:anim>
                                    <p:anim calcmode="lin" valueType="num">
                                      <p:cBhvr additive="base">
                                        <p:cTn id="3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anim calcmode="lin" valueType="num">
                                      <p:cBhvr additive="base">
                                        <p:cTn id="41" dur="500" fill="hold"/>
                                        <p:tgtEl>
                                          <p:spTgt spid="47"/>
                                        </p:tgtEl>
                                        <p:attrNameLst>
                                          <p:attrName>ppt_x</p:attrName>
                                        </p:attrNameLst>
                                      </p:cBhvr>
                                      <p:tavLst>
                                        <p:tav tm="0">
                                          <p:val>
                                            <p:strVal val="#ppt_x"/>
                                          </p:val>
                                        </p:tav>
                                        <p:tav tm="100000">
                                          <p:val>
                                            <p:strVal val="#ppt_x"/>
                                          </p:val>
                                        </p:tav>
                                      </p:tavLst>
                                    </p:anim>
                                    <p:anim calcmode="lin" valueType="num">
                                      <p:cBhvr additive="base">
                                        <p:cTn id="4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p:bldP spid="4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DA751-7F69-B088-7F93-FCCC2374C5A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E116309-9034-CCF9-46D2-4E102A498D15}"/>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FBBCC2EC-94D2-CA1C-F3DD-D0BA1F443685}"/>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2E1EAAB8-7F2F-C317-F238-23464230526E}"/>
              </a:ext>
            </a:extLst>
          </p:cNvPr>
          <p:cNvSpPr/>
          <p:nvPr/>
        </p:nvSpPr>
        <p:spPr>
          <a:xfrm>
            <a:off x="168540" y="248158"/>
            <a:ext cx="11820259" cy="590446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FB5E97F8-5063-BAE8-AB74-566835AF54CF}"/>
              </a:ext>
            </a:extLst>
          </p:cNvPr>
          <p:cNvGrpSpPr/>
          <p:nvPr/>
        </p:nvGrpSpPr>
        <p:grpSpPr>
          <a:xfrm>
            <a:off x="154849" y="683259"/>
            <a:ext cx="4350189" cy="2282468"/>
            <a:chOff x="140949" y="304212"/>
            <a:chExt cx="4350189" cy="2282468"/>
          </a:xfrm>
        </p:grpSpPr>
        <p:pic>
          <p:nvPicPr>
            <p:cNvPr id="7" name="Picture 6">
              <a:extLst>
                <a:ext uri="{FF2B5EF4-FFF2-40B4-BE49-F238E27FC236}">
                  <a16:creationId xmlns:a16="http://schemas.microsoft.com/office/drawing/2014/main" id="{2A3FC921-8427-A5AB-6F52-F361E3649620}"/>
                </a:ext>
              </a:extLst>
            </p:cNvPr>
            <p:cNvPicPr>
              <a:picLocks noChangeAspect="1"/>
            </p:cNvPicPr>
            <p:nvPr/>
          </p:nvPicPr>
          <p:blipFill>
            <a:blip r:embed="rId4"/>
            <a:stretch>
              <a:fillRect/>
            </a:stretch>
          </p:blipFill>
          <p:spPr>
            <a:xfrm>
              <a:off x="1182163" y="304212"/>
              <a:ext cx="3308975" cy="2282468"/>
            </a:xfrm>
            <a:prstGeom prst="rect">
              <a:avLst/>
            </a:prstGeom>
            <a:ln w="19050">
              <a:solidFill>
                <a:srgbClr val="FF6600"/>
              </a:solidFill>
            </a:ln>
          </p:spPr>
        </p:pic>
        <p:sp>
          <p:nvSpPr>
            <p:cNvPr id="8" name="Arrow: Up 7">
              <a:extLst>
                <a:ext uri="{FF2B5EF4-FFF2-40B4-BE49-F238E27FC236}">
                  <a16:creationId xmlns:a16="http://schemas.microsoft.com/office/drawing/2014/main" id="{93130479-7695-3498-DCC7-90CE59324E92}"/>
                </a:ext>
              </a:extLst>
            </p:cNvPr>
            <p:cNvSpPr/>
            <p:nvPr/>
          </p:nvSpPr>
          <p:spPr>
            <a:xfrm rot="5400000">
              <a:off x="51956" y="984676"/>
              <a:ext cx="1219200" cy="104121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8" name="Straight Connector 27">
            <a:extLst>
              <a:ext uri="{FF2B5EF4-FFF2-40B4-BE49-F238E27FC236}">
                <a16:creationId xmlns:a16="http://schemas.microsoft.com/office/drawing/2014/main" id="{32CAACED-2FE0-82D6-C8DE-2CB7ECC5C972}"/>
              </a:ext>
            </a:extLst>
          </p:cNvPr>
          <p:cNvCxnSpPr>
            <a:cxnSpLocks/>
          </p:cNvCxnSpPr>
          <p:nvPr/>
        </p:nvCxnSpPr>
        <p:spPr>
          <a:xfrm>
            <a:off x="5041900" y="323002"/>
            <a:ext cx="0" cy="5613209"/>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295C93BC-1311-3D82-AC00-F4647F3B2C06}"/>
              </a:ext>
            </a:extLst>
          </p:cNvPr>
          <p:cNvPicPr>
            <a:picLocks noChangeAspect="1"/>
          </p:cNvPicPr>
          <p:nvPr/>
        </p:nvPicPr>
        <p:blipFill>
          <a:blip r:embed="rId5"/>
          <a:stretch>
            <a:fillRect/>
          </a:stretch>
        </p:blipFill>
        <p:spPr>
          <a:xfrm>
            <a:off x="7143749" y="607115"/>
            <a:ext cx="2743199" cy="1825021"/>
          </a:xfrm>
          <a:prstGeom prst="rect">
            <a:avLst/>
          </a:prstGeom>
          <a:ln w="19050">
            <a:solidFill>
              <a:srgbClr val="FF6600"/>
            </a:solidFill>
          </a:ln>
        </p:spPr>
      </p:pic>
      <p:sp>
        <p:nvSpPr>
          <p:cNvPr id="33" name="Rectangle: Rounded Corners 32">
            <a:extLst>
              <a:ext uri="{FF2B5EF4-FFF2-40B4-BE49-F238E27FC236}">
                <a16:creationId xmlns:a16="http://schemas.microsoft.com/office/drawing/2014/main" id="{1E35963F-2AB5-3272-20D5-DA9EF4534A05}"/>
              </a:ext>
            </a:extLst>
          </p:cNvPr>
          <p:cNvSpPr/>
          <p:nvPr/>
        </p:nvSpPr>
        <p:spPr>
          <a:xfrm>
            <a:off x="5369430" y="304213"/>
            <a:ext cx="6291841" cy="5688698"/>
          </a:xfrm>
          <a:prstGeom prst="roundRect">
            <a:avLst/>
          </a:prstGeom>
          <a:noFill/>
          <a:ln w="28575">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0C69F5BF-7B4C-D7E2-526D-521DB1D32076}"/>
              </a:ext>
            </a:extLst>
          </p:cNvPr>
          <p:cNvSpPr txBox="1"/>
          <p:nvPr/>
        </p:nvSpPr>
        <p:spPr>
          <a:xfrm>
            <a:off x="5477183" y="2622221"/>
            <a:ext cx="6076333" cy="1754326"/>
          </a:xfrm>
          <a:prstGeom prst="rect">
            <a:avLst/>
          </a:prstGeom>
          <a:noFill/>
        </p:spPr>
        <p:txBody>
          <a:bodyPr wrap="square" rtlCol="0">
            <a:spAutoFit/>
          </a:bodyPr>
          <a:lstStyle/>
          <a:p>
            <a:pPr algn="ctr"/>
            <a:r>
              <a:rPr lang="en-GB" sz="3600" dirty="0"/>
              <a:t>It is not just about the money.</a:t>
            </a:r>
          </a:p>
          <a:p>
            <a:pPr algn="ctr"/>
            <a:r>
              <a:rPr lang="en-GB" sz="3600" dirty="0"/>
              <a:t>What other things do people get from a job?</a:t>
            </a:r>
          </a:p>
        </p:txBody>
      </p:sp>
      <p:grpSp>
        <p:nvGrpSpPr>
          <p:cNvPr id="14" name="Group 13">
            <a:extLst>
              <a:ext uri="{FF2B5EF4-FFF2-40B4-BE49-F238E27FC236}">
                <a16:creationId xmlns:a16="http://schemas.microsoft.com/office/drawing/2014/main" id="{35DE5943-BE3C-FD29-04E1-AE44B225D30B}"/>
              </a:ext>
            </a:extLst>
          </p:cNvPr>
          <p:cNvGrpSpPr/>
          <p:nvPr/>
        </p:nvGrpSpPr>
        <p:grpSpPr>
          <a:xfrm>
            <a:off x="1330818" y="2964336"/>
            <a:ext cx="2869654" cy="2973293"/>
            <a:chOff x="1330818" y="3044417"/>
            <a:chExt cx="2869654" cy="2893213"/>
          </a:xfrm>
        </p:grpSpPr>
        <p:sp>
          <p:nvSpPr>
            <p:cNvPr id="10" name="Arrow: Up 9">
              <a:extLst>
                <a:ext uri="{FF2B5EF4-FFF2-40B4-BE49-F238E27FC236}">
                  <a16:creationId xmlns:a16="http://schemas.microsoft.com/office/drawing/2014/main" id="{D53C12D7-8E92-39CD-954E-363D7E42DE15}"/>
                </a:ext>
              </a:extLst>
            </p:cNvPr>
            <p:cNvSpPr/>
            <p:nvPr/>
          </p:nvSpPr>
          <p:spPr>
            <a:xfrm rot="10800000">
              <a:off x="2156046" y="3044417"/>
              <a:ext cx="1219200" cy="583475"/>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98127064-4814-7058-FC19-3CBCCFA4E8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0818" y="3627895"/>
              <a:ext cx="2869654" cy="2309735"/>
            </a:xfrm>
            <a:prstGeom prst="rect">
              <a:avLst/>
            </a:prstGeom>
            <a:ln w="19050">
              <a:solidFill>
                <a:srgbClr val="FF6600"/>
              </a:solidFill>
            </a:ln>
          </p:spPr>
        </p:pic>
      </p:grpSp>
      <p:sp>
        <p:nvSpPr>
          <p:cNvPr id="26" name="Star: 32 Points 25">
            <a:extLst>
              <a:ext uri="{FF2B5EF4-FFF2-40B4-BE49-F238E27FC236}">
                <a16:creationId xmlns:a16="http://schemas.microsoft.com/office/drawing/2014/main" id="{AA51EB45-94FF-77FE-9A26-E8CC9898468F}"/>
              </a:ext>
            </a:extLst>
          </p:cNvPr>
          <p:cNvSpPr/>
          <p:nvPr/>
        </p:nvSpPr>
        <p:spPr>
          <a:xfrm>
            <a:off x="10249469" y="4332728"/>
            <a:ext cx="1767612" cy="1767965"/>
          </a:xfrm>
          <a:prstGeom prst="star32">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5 mins</a:t>
            </a:r>
          </a:p>
        </p:txBody>
      </p:sp>
      <p:pic>
        <p:nvPicPr>
          <p:cNvPr id="13" name="Picture 12" descr="A blue text on a black background&#10;&#10;AI-generated content may be incorrect.">
            <a:extLst>
              <a:ext uri="{FF2B5EF4-FFF2-40B4-BE49-F238E27FC236}">
                <a16:creationId xmlns:a16="http://schemas.microsoft.com/office/drawing/2014/main" id="{2C1F4CEB-F015-9866-968D-9AF3D8594F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54640" y="6248992"/>
            <a:ext cx="1737360" cy="662533"/>
          </a:xfrm>
          <a:prstGeom prst="rect">
            <a:avLst/>
          </a:prstGeom>
        </p:spPr>
      </p:pic>
      <p:pic>
        <p:nvPicPr>
          <p:cNvPr id="27" name="Graphic 26" descr="Badge 1 with solid fill">
            <a:extLst>
              <a:ext uri="{FF2B5EF4-FFF2-40B4-BE49-F238E27FC236}">
                <a16:creationId xmlns:a16="http://schemas.microsoft.com/office/drawing/2014/main" id="{E0BBE1C0-74A0-1079-6B31-F7A2E5A137B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8541" y="191826"/>
            <a:ext cx="646331" cy="646331"/>
          </a:xfrm>
          <a:prstGeom prst="rect">
            <a:avLst/>
          </a:prstGeom>
        </p:spPr>
      </p:pic>
    </p:spTree>
    <p:extLst>
      <p:ext uri="{BB962C8B-B14F-4D97-AF65-F5344CB8AC3E}">
        <p14:creationId xmlns:p14="http://schemas.microsoft.com/office/powerpoint/2010/main" val="357539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ppt_x"/>
                                          </p:val>
                                        </p:tav>
                                        <p:tav tm="100000">
                                          <p:val>
                                            <p:strVal val="#ppt_x"/>
                                          </p:val>
                                        </p:tav>
                                      </p:tavLst>
                                    </p:anim>
                                    <p:anim calcmode="lin" valueType="num">
                                      <p:cBhvr additive="base">
                                        <p:cTn id="26" dur="500" fill="hold"/>
                                        <p:tgtEl>
                                          <p:spTgt spid="3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500" fill="hold"/>
                                        <p:tgtEl>
                                          <p:spTgt spid="33"/>
                                        </p:tgtEl>
                                        <p:attrNameLst>
                                          <p:attrName>ppt_x</p:attrName>
                                        </p:attrNameLst>
                                      </p:cBhvr>
                                      <p:tavLst>
                                        <p:tav tm="0">
                                          <p:val>
                                            <p:strVal val="#ppt_x"/>
                                          </p:val>
                                        </p:tav>
                                        <p:tav tm="100000">
                                          <p:val>
                                            <p:strVal val="#ppt_x"/>
                                          </p:val>
                                        </p:tav>
                                      </p:tavLst>
                                    </p:anim>
                                    <p:anim calcmode="lin" valueType="num">
                                      <p:cBhvr additive="base">
                                        <p:cTn id="3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heel(1)">
                                      <p:cBhvr>
                                        <p:cTn id="35" dur="20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27" presetClass="emph" presetSubtype="0" fill="remove" grpId="1" nodeType="clickEffect">
                                  <p:stCondLst>
                                    <p:cond delay="0"/>
                                  </p:stCondLst>
                                  <p:childTnLst>
                                    <p:animClr clrSpc="rgb" dir="cw">
                                      <p:cBhvr override="childStyle">
                                        <p:cTn id="39" dur="250" autoRev="1" fill="remove"/>
                                        <p:tgtEl>
                                          <p:spTgt spid="26"/>
                                        </p:tgtEl>
                                        <p:attrNameLst>
                                          <p:attrName>style.color</p:attrName>
                                        </p:attrNameLst>
                                      </p:cBhvr>
                                      <p:to>
                                        <a:schemeClr val="bg1"/>
                                      </p:to>
                                    </p:animClr>
                                    <p:animClr clrSpc="rgb" dir="cw">
                                      <p:cBhvr>
                                        <p:cTn id="40" dur="250" autoRev="1" fill="remove"/>
                                        <p:tgtEl>
                                          <p:spTgt spid="26"/>
                                        </p:tgtEl>
                                        <p:attrNameLst>
                                          <p:attrName>fillcolor</p:attrName>
                                        </p:attrNameLst>
                                      </p:cBhvr>
                                      <p:to>
                                        <a:schemeClr val="bg1"/>
                                      </p:to>
                                    </p:animClr>
                                    <p:set>
                                      <p:cBhvr>
                                        <p:cTn id="41" dur="250" autoRev="1" fill="remove"/>
                                        <p:tgtEl>
                                          <p:spTgt spid="26"/>
                                        </p:tgtEl>
                                        <p:attrNameLst>
                                          <p:attrName>fill.type</p:attrName>
                                        </p:attrNameLst>
                                      </p:cBhvr>
                                      <p:to>
                                        <p:strVal val="solid"/>
                                      </p:to>
                                    </p:set>
                                    <p:set>
                                      <p:cBhvr>
                                        <p:cTn id="42" dur="250" autoRev="1" fill="remove"/>
                                        <p:tgtEl>
                                          <p:spTgt spid="2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P spid="26" grpId="0" animBg="1"/>
      <p:bldP spid="2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FC957-5AE8-5FC3-F03A-67AB7BBB92A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DEA37C2-4682-3392-BC73-3996C6DCF82F}"/>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25B385C3-A0FC-D5BA-73AB-E7BA519E0B2A}"/>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60465E62-A556-AEBB-06D6-676799822705}"/>
              </a:ext>
            </a:extLst>
          </p:cNvPr>
          <p:cNvSpPr/>
          <p:nvPr/>
        </p:nvSpPr>
        <p:spPr>
          <a:xfrm>
            <a:off x="168840" y="113399"/>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6" name="Rectangle 5">
            <a:extLst>
              <a:ext uri="{FF2B5EF4-FFF2-40B4-BE49-F238E27FC236}">
                <a16:creationId xmlns:a16="http://schemas.microsoft.com/office/drawing/2014/main" id="{BD142E78-1250-0A44-C961-EC8AA6CDE769}"/>
              </a:ext>
            </a:extLst>
          </p:cNvPr>
          <p:cNvSpPr/>
          <p:nvPr/>
        </p:nvSpPr>
        <p:spPr>
          <a:xfrm>
            <a:off x="-13690" y="0"/>
            <a:ext cx="12205690" cy="791830"/>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What different places can people work?</a:t>
            </a:r>
          </a:p>
        </p:txBody>
      </p:sp>
      <p:sp>
        <p:nvSpPr>
          <p:cNvPr id="41" name="Rectangle 1">
            <a:extLst>
              <a:ext uri="{FF2B5EF4-FFF2-40B4-BE49-F238E27FC236}">
                <a16:creationId xmlns:a16="http://schemas.microsoft.com/office/drawing/2014/main" id="{4765D1DE-A9FE-160F-0903-E326F3CAB67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6">
            <a:extLst>
              <a:ext uri="{FF2B5EF4-FFF2-40B4-BE49-F238E27FC236}">
                <a16:creationId xmlns:a16="http://schemas.microsoft.com/office/drawing/2014/main" id="{45E6E590-102D-CE96-4CB8-35A917D67444}"/>
              </a:ext>
            </a:extLst>
          </p:cNvPr>
          <p:cNvSpPr/>
          <p:nvPr/>
        </p:nvSpPr>
        <p:spPr>
          <a:xfrm>
            <a:off x="8086654" y="979774"/>
            <a:ext cx="3669674" cy="2003070"/>
          </a:xfrm>
          <a:prstGeom prst="rect">
            <a:avLst/>
          </a:prstGeom>
          <a:noFill/>
          <a:ln w="28575">
            <a:solidFill>
              <a:srgbClr val="00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5EDEB51-A80F-760D-7236-3DEE666B6645}"/>
              </a:ext>
            </a:extLst>
          </p:cNvPr>
          <p:cNvSpPr/>
          <p:nvPr/>
        </p:nvSpPr>
        <p:spPr>
          <a:xfrm>
            <a:off x="347614" y="979774"/>
            <a:ext cx="3669674" cy="2003070"/>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4723A2A-483E-D3FB-4706-76C3DF0B9B32}"/>
              </a:ext>
            </a:extLst>
          </p:cNvPr>
          <p:cNvSpPr/>
          <p:nvPr/>
        </p:nvSpPr>
        <p:spPr>
          <a:xfrm>
            <a:off x="4205490" y="979774"/>
            <a:ext cx="3669674" cy="2003070"/>
          </a:xfrm>
          <a:prstGeom prst="rect">
            <a:avLst/>
          </a:prstGeom>
          <a:no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432170C-66DB-AAFD-2E55-E567E9B0C92E}"/>
              </a:ext>
            </a:extLst>
          </p:cNvPr>
          <p:cNvSpPr/>
          <p:nvPr/>
        </p:nvSpPr>
        <p:spPr>
          <a:xfrm>
            <a:off x="4199818" y="3775894"/>
            <a:ext cx="3669674" cy="2003070"/>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1DDC6857-E886-180E-6570-327AB72446E4}"/>
              </a:ext>
            </a:extLst>
          </p:cNvPr>
          <p:cNvSpPr/>
          <p:nvPr/>
        </p:nvSpPr>
        <p:spPr>
          <a:xfrm>
            <a:off x="347614" y="3774673"/>
            <a:ext cx="3669674" cy="2003070"/>
          </a:xfrm>
          <a:prstGeom prst="rect">
            <a:avLst/>
          </a:prstGeom>
          <a:noFill/>
          <a:ln w="28575">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06BF1E-9778-01C8-352F-C3CD82BD46BB}"/>
              </a:ext>
            </a:extLst>
          </p:cNvPr>
          <p:cNvSpPr/>
          <p:nvPr/>
        </p:nvSpPr>
        <p:spPr>
          <a:xfrm>
            <a:off x="8086654" y="3761356"/>
            <a:ext cx="3669674" cy="200307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descr="Badge 1 with solid fill">
            <a:extLst>
              <a:ext uri="{FF2B5EF4-FFF2-40B4-BE49-F238E27FC236}">
                <a16:creationId xmlns:a16="http://schemas.microsoft.com/office/drawing/2014/main" id="{F563B335-B39A-6A35-79B2-5013F17CB5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691" y="65030"/>
            <a:ext cx="646331" cy="646331"/>
          </a:xfrm>
          <a:prstGeom prst="rect">
            <a:avLst/>
          </a:prstGeom>
        </p:spPr>
      </p:pic>
      <p:sp>
        <p:nvSpPr>
          <p:cNvPr id="10" name="TextBox 9">
            <a:extLst>
              <a:ext uri="{FF2B5EF4-FFF2-40B4-BE49-F238E27FC236}">
                <a16:creationId xmlns:a16="http://schemas.microsoft.com/office/drawing/2014/main" id="{51CCFF88-CCD2-7D45-D584-AC2F752A3910}"/>
              </a:ext>
            </a:extLst>
          </p:cNvPr>
          <p:cNvSpPr txBox="1"/>
          <p:nvPr/>
        </p:nvSpPr>
        <p:spPr>
          <a:xfrm>
            <a:off x="866775" y="1514548"/>
            <a:ext cx="2571750" cy="769441"/>
          </a:xfrm>
          <a:prstGeom prst="rect">
            <a:avLst/>
          </a:prstGeom>
          <a:noFill/>
        </p:spPr>
        <p:txBody>
          <a:bodyPr wrap="square" rtlCol="0">
            <a:spAutoFit/>
          </a:bodyPr>
          <a:lstStyle/>
          <a:p>
            <a:pPr algn="ctr"/>
            <a:r>
              <a:rPr lang="en-GB" sz="4400" dirty="0"/>
              <a:t>Office</a:t>
            </a:r>
          </a:p>
        </p:txBody>
      </p:sp>
      <p:sp>
        <p:nvSpPr>
          <p:cNvPr id="14" name="TextBox 13">
            <a:extLst>
              <a:ext uri="{FF2B5EF4-FFF2-40B4-BE49-F238E27FC236}">
                <a16:creationId xmlns:a16="http://schemas.microsoft.com/office/drawing/2014/main" id="{3FC1A38D-01AB-9BB6-89D2-302A61C00586}"/>
              </a:ext>
            </a:extLst>
          </p:cNvPr>
          <p:cNvSpPr txBox="1"/>
          <p:nvPr/>
        </p:nvSpPr>
        <p:spPr>
          <a:xfrm>
            <a:off x="4748780" y="1514547"/>
            <a:ext cx="2571750" cy="769441"/>
          </a:xfrm>
          <a:prstGeom prst="rect">
            <a:avLst/>
          </a:prstGeom>
          <a:noFill/>
        </p:spPr>
        <p:txBody>
          <a:bodyPr wrap="square" rtlCol="0">
            <a:spAutoFit/>
          </a:bodyPr>
          <a:lstStyle/>
          <a:p>
            <a:pPr algn="ctr"/>
            <a:r>
              <a:rPr lang="en-GB" sz="4400" dirty="0"/>
              <a:t>Home</a:t>
            </a:r>
          </a:p>
        </p:txBody>
      </p:sp>
      <p:sp>
        <p:nvSpPr>
          <p:cNvPr id="15" name="TextBox 14">
            <a:extLst>
              <a:ext uri="{FF2B5EF4-FFF2-40B4-BE49-F238E27FC236}">
                <a16:creationId xmlns:a16="http://schemas.microsoft.com/office/drawing/2014/main" id="{B3223A3B-DF8D-FE13-0A20-7313DA819A49}"/>
              </a:ext>
            </a:extLst>
          </p:cNvPr>
          <p:cNvSpPr txBox="1"/>
          <p:nvPr/>
        </p:nvSpPr>
        <p:spPr>
          <a:xfrm>
            <a:off x="8635616" y="1514546"/>
            <a:ext cx="2571750" cy="769441"/>
          </a:xfrm>
          <a:prstGeom prst="rect">
            <a:avLst/>
          </a:prstGeom>
          <a:noFill/>
        </p:spPr>
        <p:txBody>
          <a:bodyPr wrap="square" rtlCol="0">
            <a:spAutoFit/>
          </a:bodyPr>
          <a:lstStyle/>
          <a:p>
            <a:pPr algn="ctr"/>
            <a:r>
              <a:rPr lang="en-GB" sz="4400" dirty="0"/>
              <a:t>Workshop</a:t>
            </a:r>
          </a:p>
        </p:txBody>
      </p:sp>
      <p:sp>
        <p:nvSpPr>
          <p:cNvPr id="16" name="TextBox 15">
            <a:extLst>
              <a:ext uri="{FF2B5EF4-FFF2-40B4-BE49-F238E27FC236}">
                <a16:creationId xmlns:a16="http://schemas.microsoft.com/office/drawing/2014/main" id="{16DFF92F-C845-E966-C1F0-98BF9F2F907E}"/>
              </a:ext>
            </a:extLst>
          </p:cNvPr>
          <p:cNvSpPr txBox="1"/>
          <p:nvPr/>
        </p:nvSpPr>
        <p:spPr>
          <a:xfrm>
            <a:off x="813581" y="4366852"/>
            <a:ext cx="2571750" cy="769441"/>
          </a:xfrm>
          <a:prstGeom prst="rect">
            <a:avLst/>
          </a:prstGeom>
          <a:noFill/>
        </p:spPr>
        <p:txBody>
          <a:bodyPr wrap="square" rtlCol="0">
            <a:spAutoFit/>
          </a:bodyPr>
          <a:lstStyle/>
          <a:p>
            <a:pPr algn="ctr"/>
            <a:r>
              <a:rPr lang="en-GB" sz="4400" dirty="0"/>
              <a:t>Outdoors</a:t>
            </a:r>
          </a:p>
        </p:txBody>
      </p:sp>
      <p:sp>
        <p:nvSpPr>
          <p:cNvPr id="17" name="TextBox 16">
            <a:extLst>
              <a:ext uri="{FF2B5EF4-FFF2-40B4-BE49-F238E27FC236}">
                <a16:creationId xmlns:a16="http://schemas.microsoft.com/office/drawing/2014/main" id="{5CDE8C9F-69B2-DB7B-CFA8-6C924B4C3635}"/>
              </a:ext>
            </a:extLst>
          </p:cNvPr>
          <p:cNvSpPr txBox="1"/>
          <p:nvPr/>
        </p:nvSpPr>
        <p:spPr>
          <a:xfrm>
            <a:off x="4748780" y="4052933"/>
            <a:ext cx="2571750" cy="1446550"/>
          </a:xfrm>
          <a:prstGeom prst="rect">
            <a:avLst/>
          </a:prstGeom>
          <a:noFill/>
        </p:spPr>
        <p:txBody>
          <a:bodyPr wrap="square" rtlCol="0">
            <a:spAutoFit/>
          </a:bodyPr>
          <a:lstStyle/>
          <a:p>
            <a:pPr algn="ctr"/>
            <a:r>
              <a:rPr lang="en-GB" sz="4400" dirty="0"/>
              <a:t>In a hospital</a:t>
            </a:r>
          </a:p>
        </p:txBody>
      </p:sp>
      <p:sp>
        <p:nvSpPr>
          <p:cNvPr id="18" name="TextBox 17">
            <a:extLst>
              <a:ext uri="{FF2B5EF4-FFF2-40B4-BE49-F238E27FC236}">
                <a16:creationId xmlns:a16="http://schemas.microsoft.com/office/drawing/2014/main" id="{DB6C0A2E-B955-4219-CDAA-15D896B915DD}"/>
              </a:ext>
            </a:extLst>
          </p:cNvPr>
          <p:cNvSpPr txBox="1"/>
          <p:nvPr/>
        </p:nvSpPr>
        <p:spPr>
          <a:xfrm>
            <a:off x="8679378" y="4028298"/>
            <a:ext cx="2571750" cy="1446550"/>
          </a:xfrm>
          <a:prstGeom prst="rect">
            <a:avLst/>
          </a:prstGeom>
          <a:noFill/>
        </p:spPr>
        <p:txBody>
          <a:bodyPr wrap="square" rtlCol="0">
            <a:spAutoFit/>
          </a:bodyPr>
          <a:lstStyle/>
          <a:p>
            <a:pPr algn="ctr"/>
            <a:r>
              <a:rPr lang="en-GB" sz="4400" dirty="0"/>
              <a:t>Digital nomad</a:t>
            </a:r>
          </a:p>
        </p:txBody>
      </p:sp>
      <p:pic>
        <p:nvPicPr>
          <p:cNvPr id="8" name="Picture 7" descr="A blue text on a black background&#10;&#10;AI-generated content may be incorrect.">
            <a:extLst>
              <a:ext uri="{FF2B5EF4-FFF2-40B4-BE49-F238E27FC236}">
                <a16:creationId xmlns:a16="http://schemas.microsoft.com/office/drawing/2014/main" id="{6231EEC9-D9D3-5628-9428-7EF1BD3C8B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54640" y="6248992"/>
            <a:ext cx="1737360" cy="662533"/>
          </a:xfrm>
          <a:prstGeom prst="rect">
            <a:avLst/>
          </a:prstGeom>
        </p:spPr>
      </p:pic>
    </p:spTree>
    <p:extLst>
      <p:ext uri="{BB962C8B-B14F-4D97-AF65-F5344CB8AC3E}">
        <p14:creationId xmlns:p14="http://schemas.microsoft.com/office/powerpoint/2010/main" val="309003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1B768-05FA-B8B2-CBAD-B796522AF66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1121A85-D87D-8DCF-5BED-43D2A761BAAE}"/>
              </a:ext>
            </a:extLst>
          </p:cNvPr>
          <p:cNvSpPr/>
          <p:nvPr/>
        </p:nvSpPr>
        <p:spPr>
          <a:xfrm>
            <a:off x="0" y="791829"/>
            <a:ext cx="12192000" cy="5360791"/>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BCBEBBAC-D771-21EB-0795-BF1537EAF6D1}"/>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D0DA8B3B-E2F6-2709-B8AC-425483D0C403}"/>
              </a:ext>
            </a:extLst>
          </p:cNvPr>
          <p:cNvSpPr/>
          <p:nvPr/>
        </p:nvSpPr>
        <p:spPr>
          <a:xfrm>
            <a:off x="191767" y="744930"/>
            <a:ext cx="11826938" cy="523904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09DF59EC-004A-A9E8-F863-3F98B296AF5B}"/>
              </a:ext>
            </a:extLst>
          </p:cNvPr>
          <p:cNvSpPr/>
          <p:nvPr/>
        </p:nvSpPr>
        <p:spPr>
          <a:xfrm>
            <a:off x="-13690" y="0"/>
            <a:ext cx="12205690" cy="791830"/>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What is a career?</a:t>
            </a:r>
          </a:p>
        </p:txBody>
      </p:sp>
      <p:sp>
        <p:nvSpPr>
          <p:cNvPr id="11" name="Rectangle 1">
            <a:extLst>
              <a:ext uri="{FF2B5EF4-FFF2-40B4-BE49-F238E27FC236}">
                <a16:creationId xmlns:a16="http://schemas.microsoft.com/office/drawing/2014/main" id="{64BA327B-FDC0-8F55-23EF-DA9ADA4AAEA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4" name="TextBox 13">
            <a:extLst>
              <a:ext uri="{FF2B5EF4-FFF2-40B4-BE49-F238E27FC236}">
                <a16:creationId xmlns:a16="http://schemas.microsoft.com/office/drawing/2014/main" id="{92F2E262-842C-D213-CB3B-DA954349D290}"/>
              </a:ext>
            </a:extLst>
          </p:cNvPr>
          <p:cNvSpPr txBox="1"/>
          <p:nvPr/>
        </p:nvSpPr>
        <p:spPr>
          <a:xfrm>
            <a:off x="1916850" y="814726"/>
            <a:ext cx="8490499" cy="461665"/>
          </a:xfrm>
          <a:prstGeom prst="rect">
            <a:avLst/>
          </a:prstGeom>
          <a:noFill/>
        </p:spPr>
        <p:txBody>
          <a:bodyPr wrap="square" rtlCol="0">
            <a:spAutoFit/>
          </a:bodyPr>
          <a:lstStyle/>
          <a:p>
            <a:pPr algn="ctr"/>
            <a:r>
              <a:rPr lang="en-GB" sz="2400" dirty="0"/>
              <a:t>A career is </a:t>
            </a:r>
            <a:r>
              <a:rPr lang="en-GB" sz="2400" b="1" dirty="0"/>
              <a:t>an individual's journey through life, learning and work</a:t>
            </a:r>
            <a:r>
              <a:rPr lang="en-GB" sz="2400" dirty="0"/>
              <a:t>.</a:t>
            </a:r>
          </a:p>
        </p:txBody>
      </p:sp>
      <p:sp>
        <p:nvSpPr>
          <p:cNvPr id="26" name="TextBox 25">
            <a:extLst>
              <a:ext uri="{FF2B5EF4-FFF2-40B4-BE49-F238E27FC236}">
                <a16:creationId xmlns:a16="http://schemas.microsoft.com/office/drawing/2014/main" id="{A026AA36-2F73-C94D-3F91-191649774BFF}"/>
              </a:ext>
            </a:extLst>
          </p:cNvPr>
          <p:cNvSpPr txBox="1"/>
          <p:nvPr/>
        </p:nvSpPr>
        <p:spPr>
          <a:xfrm>
            <a:off x="1850750" y="5460123"/>
            <a:ext cx="8490499" cy="461665"/>
          </a:xfrm>
          <a:prstGeom prst="rect">
            <a:avLst/>
          </a:prstGeom>
          <a:noFill/>
        </p:spPr>
        <p:txBody>
          <a:bodyPr wrap="square" rtlCol="0">
            <a:spAutoFit/>
          </a:bodyPr>
          <a:lstStyle/>
          <a:p>
            <a:pPr algn="ctr"/>
            <a:r>
              <a:rPr lang="en-GB" sz="2400" dirty="0"/>
              <a:t>Throughout your career you may have many jobs.</a:t>
            </a:r>
          </a:p>
        </p:txBody>
      </p:sp>
      <p:sp>
        <p:nvSpPr>
          <p:cNvPr id="29" name="Freeform 4">
            <a:extLst>
              <a:ext uri="{FF2B5EF4-FFF2-40B4-BE49-F238E27FC236}">
                <a16:creationId xmlns:a16="http://schemas.microsoft.com/office/drawing/2014/main" id="{3DEA120A-C66A-3172-F7B2-C68E448F5B36}"/>
              </a:ext>
            </a:extLst>
          </p:cNvPr>
          <p:cNvSpPr/>
          <p:nvPr/>
        </p:nvSpPr>
        <p:spPr>
          <a:xfrm rot="3103024">
            <a:off x="3943213" y="618002"/>
            <a:ext cx="3907896" cy="6118618"/>
          </a:xfrm>
          <a:custGeom>
            <a:avLst/>
            <a:gdLst/>
            <a:ahLst/>
            <a:cxnLst/>
            <a:rect l="l" t="t" r="r" b="b"/>
            <a:pathLst>
              <a:path w="3024000" h="4107301">
                <a:moveTo>
                  <a:pt x="0" y="0"/>
                </a:moveTo>
                <a:lnTo>
                  <a:pt x="3024000" y="0"/>
                </a:lnTo>
                <a:lnTo>
                  <a:pt x="3024000" y="4107300"/>
                </a:lnTo>
                <a:lnTo>
                  <a:pt x="0" y="41073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sp>
        <p:nvSpPr>
          <p:cNvPr id="7" name="Oval 6">
            <a:extLst>
              <a:ext uri="{FF2B5EF4-FFF2-40B4-BE49-F238E27FC236}">
                <a16:creationId xmlns:a16="http://schemas.microsoft.com/office/drawing/2014/main" id="{ADD315B5-81CE-2094-5396-D6503EEF42CC}"/>
              </a:ext>
            </a:extLst>
          </p:cNvPr>
          <p:cNvSpPr/>
          <p:nvPr/>
        </p:nvSpPr>
        <p:spPr>
          <a:xfrm>
            <a:off x="3106121" y="3093040"/>
            <a:ext cx="1149457" cy="102550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dirty="0"/>
              <a:t>Work Experience</a:t>
            </a:r>
          </a:p>
        </p:txBody>
      </p:sp>
      <p:sp>
        <p:nvSpPr>
          <p:cNvPr id="8" name="Oval 7">
            <a:extLst>
              <a:ext uri="{FF2B5EF4-FFF2-40B4-BE49-F238E27FC236}">
                <a16:creationId xmlns:a16="http://schemas.microsoft.com/office/drawing/2014/main" id="{D545570C-9E19-C0ED-54F1-30F9369372C0}"/>
              </a:ext>
            </a:extLst>
          </p:cNvPr>
          <p:cNvSpPr/>
          <p:nvPr/>
        </p:nvSpPr>
        <p:spPr>
          <a:xfrm>
            <a:off x="4530956" y="4260318"/>
            <a:ext cx="794327" cy="814024"/>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Part time</a:t>
            </a:r>
          </a:p>
        </p:txBody>
      </p:sp>
      <p:sp>
        <p:nvSpPr>
          <p:cNvPr id="10" name="Oval 9">
            <a:extLst>
              <a:ext uri="{FF2B5EF4-FFF2-40B4-BE49-F238E27FC236}">
                <a16:creationId xmlns:a16="http://schemas.microsoft.com/office/drawing/2014/main" id="{F93ECB44-ABD0-CE75-A811-BF0F3F6B08A0}"/>
              </a:ext>
            </a:extLst>
          </p:cNvPr>
          <p:cNvSpPr/>
          <p:nvPr/>
        </p:nvSpPr>
        <p:spPr>
          <a:xfrm>
            <a:off x="6467865" y="4431922"/>
            <a:ext cx="794327" cy="814024"/>
          </a:xfrm>
          <a:prstGeom prst="ellipse">
            <a:avLst/>
          </a:prstGeom>
          <a:solidFill>
            <a:srgbClr val="00CC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272C4582-0A43-A1BD-0CDA-2EA3B9192160}"/>
              </a:ext>
            </a:extLst>
          </p:cNvPr>
          <p:cNvSpPr/>
          <p:nvPr/>
        </p:nvSpPr>
        <p:spPr>
          <a:xfrm>
            <a:off x="5800584" y="3120464"/>
            <a:ext cx="794327" cy="814024"/>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152370F9-F047-AF10-56FA-E56A2B4A2652}"/>
              </a:ext>
            </a:extLst>
          </p:cNvPr>
          <p:cNvSpPr/>
          <p:nvPr/>
        </p:nvSpPr>
        <p:spPr>
          <a:xfrm>
            <a:off x="5927261" y="1507954"/>
            <a:ext cx="794327" cy="814024"/>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F060C19F-62CF-51C9-E860-39869D6A41B2}"/>
              </a:ext>
            </a:extLst>
          </p:cNvPr>
          <p:cNvSpPr/>
          <p:nvPr/>
        </p:nvSpPr>
        <p:spPr>
          <a:xfrm>
            <a:off x="7818582" y="2583405"/>
            <a:ext cx="794327" cy="814024"/>
          </a:xfrm>
          <a:prstGeom prst="ellipse">
            <a:avLst/>
          </a:prstGeom>
          <a:solidFill>
            <a:srgbClr val="FF66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Star: 32 Points 26">
            <a:extLst>
              <a:ext uri="{FF2B5EF4-FFF2-40B4-BE49-F238E27FC236}">
                <a16:creationId xmlns:a16="http://schemas.microsoft.com/office/drawing/2014/main" id="{B2FD82A1-47E4-6519-FA02-B30CF39F042C}"/>
              </a:ext>
            </a:extLst>
          </p:cNvPr>
          <p:cNvSpPr/>
          <p:nvPr/>
        </p:nvSpPr>
        <p:spPr>
          <a:xfrm>
            <a:off x="3354933" y="1333612"/>
            <a:ext cx="5938982" cy="4284240"/>
          </a:xfrm>
          <a:prstGeom prst="star32">
            <a:avLst/>
          </a:prstGeom>
          <a:solidFill>
            <a:srgbClr val="F6D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solidFill>
                  <a:schemeClr val="tx1"/>
                </a:solidFill>
              </a:rPr>
              <a:t>It is all about YOU!</a:t>
            </a:r>
          </a:p>
        </p:txBody>
      </p:sp>
      <p:pic>
        <p:nvPicPr>
          <p:cNvPr id="30" name="Graphic 29" descr="Badge 1 with solid fill">
            <a:extLst>
              <a:ext uri="{FF2B5EF4-FFF2-40B4-BE49-F238E27FC236}">
                <a16:creationId xmlns:a16="http://schemas.microsoft.com/office/drawing/2014/main" id="{E5BDF946-7481-8E59-1494-4D8D239902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91" y="65030"/>
            <a:ext cx="646331" cy="646331"/>
          </a:xfrm>
          <a:prstGeom prst="rect">
            <a:avLst/>
          </a:prstGeom>
        </p:spPr>
      </p:pic>
      <p:pic>
        <p:nvPicPr>
          <p:cNvPr id="9" name="Picture 8" descr="A blue text on a black background&#10;&#10;AI-generated content may be incorrect.">
            <a:extLst>
              <a:ext uri="{FF2B5EF4-FFF2-40B4-BE49-F238E27FC236}">
                <a16:creationId xmlns:a16="http://schemas.microsoft.com/office/drawing/2014/main" id="{0914B05F-C7CB-6997-8E12-D4201AA1ADC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4640" y="6195467"/>
            <a:ext cx="1737360" cy="662533"/>
          </a:xfrm>
          <a:prstGeom prst="rect">
            <a:avLst/>
          </a:prstGeom>
        </p:spPr>
      </p:pic>
    </p:spTree>
    <p:extLst>
      <p:ext uri="{BB962C8B-B14F-4D97-AF65-F5344CB8AC3E}">
        <p14:creationId xmlns:p14="http://schemas.microsoft.com/office/powerpoint/2010/main" val="248579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fill="hold"/>
                                        <p:tgtEl>
                                          <p:spTgt spid="28"/>
                                        </p:tgtEl>
                                        <p:attrNameLst>
                                          <p:attrName>ppt_x</p:attrName>
                                        </p:attrNameLst>
                                      </p:cBhvr>
                                      <p:tavLst>
                                        <p:tav tm="0">
                                          <p:val>
                                            <p:strVal val="#ppt_x"/>
                                          </p:val>
                                        </p:tav>
                                        <p:tav tm="100000">
                                          <p:val>
                                            <p:strVal val="#ppt_x"/>
                                          </p:val>
                                        </p:tav>
                                      </p:tavLst>
                                    </p:anim>
                                    <p:anim calcmode="lin" valueType="num">
                                      <p:cBhvr additive="base">
                                        <p:cTn id="3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7" grpId="0" animBg="1"/>
      <p:bldP spid="8" grpId="0" animBg="1"/>
      <p:bldP spid="10" grpId="0" animBg="1"/>
      <p:bldP spid="12" grpId="0" animBg="1"/>
      <p:bldP spid="13" grpId="0" animBg="1"/>
      <p:bldP spid="28"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34B8F-B529-1C0E-9196-352CED1475D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F28EC83-055B-DD68-7582-1D05E8DAA7A3}"/>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pic>
        <p:nvPicPr>
          <p:cNvPr id="3" name="Picture 2">
            <a:extLst>
              <a:ext uri="{FF2B5EF4-FFF2-40B4-BE49-F238E27FC236}">
                <a16:creationId xmlns:a16="http://schemas.microsoft.com/office/drawing/2014/main" id="{CC57B151-D9C9-4B2E-4318-6811CF40EA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7349" y="6152621"/>
            <a:ext cx="1744709" cy="791830"/>
          </a:xfrm>
          <a:prstGeom prst="rect">
            <a:avLst/>
          </a:prstGeom>
        </p:spPr>
      </p:pic>
      <p:sp>
        <p:nvSpPr>
          <p:cNvPr id="4" name="Freeform 13">
            <a:extLst>
              <a:ext uri="{FF2B5EF4-FFF2-40B4-BE49-F238E27FC236}">
                <a16:creationId xmlns:a16="http://schemas.microsoft.com/office/drawing/2014/main" id="{D2899383-49A5-2556-E39F-79BA1E7EBFCF}"/>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4"/>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B9E5483F-8C54-30DC-B812-3145283CAA78}"/>
              </a:ext>
            </a:extLst>
          </p:cNvPr>
          <p:cNvSpPr/>
          <p:nvPr/>
        </p:nvSpPr>
        <p:spPr>
          <a:xfrm>
            <a:off x="175686" y="186224"/>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152CC2BF-9E5B-01A2-D9FC-EC3EF6C2BBDC}"/>
              </a:ext>
            </a:extLst>
          </p:cNvPr>
          <p:cNvSpPr/>
          <p:nvPr/>
        </p:nvSpPr>
        <p:spPr>
          <a:xfrm>
            <a:off x="-13690" y="0"/>
            <a:ext cx="12205690" cy="791830"/>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Work experience can help with your career choices</a:t>
            </a:r>
          </a:p>
        </p:txBody>
      </p:sp>
      <p:sp>
        <p:nvSpPr>
          <p:cNvPr id="41" name="Rectangle 1">
            <a:extLst>
              <a:ext uri="{FF2B5EF4-FFF2-40B4-BE49-F238E27FC236}">
                <a16:creationId xmlns:a16="http://schemas.microsoft.com/office/drawing/2014/main" id="{4DE7540E-E410-2CA0-905D-4EEAB6F157D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1" name="Group 20">
            <a:extLst>
              <a:ext uri="{FF2B5EF4-FFF2-40B4-BE49-F238E27FC236}">
                <a16:creationId xmlns:a16="http://schemas.microsoft.com/office/drawing/2014/main" id="{7777C95F-7651-D35D-4B4D-12D7106C8BEB}"/>
              </a:ext>
            </a:extLst>
          </p:cNvPr>
          <p:cNvGrpSpPr/>
          <p:nvPr/>
        </p:nvGrpSpPr>
        <p:grpSpPr>
          <a:xfrm>
            <a:off x="7322142" y="2003873"/>
            <a:ext cx="4262387" cy="2909817"/>
            <a:chOff x="7322142" y="2003873"/>
            <a:chExt cx="4262387" cy="2909817"/>
          </a:xfrm>
        </p:grpSpPr>
        <p:pic>
          <p:nvPicPr>
            <p:cNvPr id="8" name="Picture 7">
              <a:extLst>
                <a:ext uri="{FF2B5EF4-FFF2-40B4-BE49-F238E27FC236}">
                  <a16:creationId xmlns:a16="http://schemas.microsoft.com/office/drawing/2014/main" id="{177286E6-0DEC-1163-6053-66787256B2F1}"/>
                </a:ext>
              </a:extLst>
            </p:cNvPr>
            <p:cNvPicPr>
              <a:picLocks noChangeAspect="1"/>
            </p:cNvPicPr>
            <p:nvPr/>
          </p:nvPicPr>
          <p:blipFill>
            <a:blip r:embed="rId5"/>
            <a:stretch>
              <a:fillRect/>
            </a:stretch>
          </p:blipFill>
          <p:spPr>
            <a:xfrm>
              <a:off x="7322142" y="3586027"/>
              <a:ext cx="2052495" cy="1327663"/>
            </a:xfrm>
            <a:prstGeom prst="rect">
              <a:avLst/>
            </a:prstGeom>
            <a:ln>
              <a:solidFill>
                <a:srgbClr val="FF6600"/>
              </a:solidFill>
            </a:ln>
          </p:spPr>
        </p:pic>
        <p:pic>
          <p:nvPicPr>
            <p:cNvPr id="10" name="Picture 9">
              <a:extLst>
                <a:ext uri="{FF2B5EF4-FFF2-40B4-BE49-F238E27FC236}">
                  <a16:creationId xmlns:a16="http://schemas.microsoft.com/office/drawing/2014/main" id="{A1CEE59E-59E1-9970-6B62-D23CC4A94EF2}"/>
                </a:ext>
              </a:extLst>
            </p:cNvPr>
            <p:cNvPicPr>
              <a:picLocks noChangeAspect="1"/>
            </p:cNvPicPr>
            <p:nvPr/>
          </p:nvPicPr>
          <p:blipFill>
            <a:blip r:embed="rId6"/>
            <a:stretch>
              <a:fillRect/>
            </a:stretch>
          </p:blipFill>
          <p:spPr>
            <a:xfrm>
              <a:off x="9544822" y="2035676"/>
              <a:ext cx="2039707" cy="1327663"/>
            </a:xfrm>
            <a:prstGeom prst="rect">
              <a:avLst/>
            </a:prstGeom>
            <a:ln>
              <a:solidFill>
                <a:srgbClr val="FF6600"/>
              </a:solidFill>
            </a:ln>
          </p:spPr>
        </p:pic>
        <p:pic>
          <p:nvPicPr>
            <p:cNvPr id="11" name="Picture 10">
              <a:extLst>
                <a:ext uri="{FF2B5EF4-FFF2-40B4-BE49-F238E27FC236}">
                  <a16:creationId xmlns:a16="http://schemas.microsoft.com/office/drawing/2014/main" id="{3771D6D3-64C9-EC74-FA15-A4DD5588CF8D}"/>
                </a:ext>
              </a:extLst>
            </p:cNvPr>
            <p:cNvPicPr>
              <a:picLocks noChangeAspect="1"/>
            </p:cNvPicPr>
            <p:nvPr/>
          </p:nvPicPr>
          <p:blipFill>
            <a:blip r:embed="rId7"/>
            <a:stretch>
              <a:fillRect/>
            </a:stretch>
          </p:blipFill>
          <p:spPr>
            <a:xfrm>
              <a:off x="7338148" y="2003873"/>
              <a:ext cx="2052495" cy="1363546"/>
            </a:xfrm>
            <a:prstGeom prst="rect">
              <a:avLst/>
            </a:prstGeom>
            <a:ln>
              <a:solidFill>
                <a:srgbClr val="FF6600"/>
              </a:solidFill>
            </a:ln>
          </p:spPr>
        </p:pic>
        <p:pic>
          <p:nvPicPr>
            <p:cNvPr id="12" name="Picture 11">
              <a:extLst>
                <a:ext uri="{FF2B5EF4-FFF2-40B4-BE49-F238E27FC236}">
                  <a16:creationId xmlns:a16="http://schemas.microsoft.com/office/drawing/2014/main" id="{C7A8B6F1-D411-5AA8-46EC-6AD41F2A4461}"/>
                </a:ext>
              </a:extLst>
            </p:cNvPr>
            <p:cNvPicPr>
              <a:picLocks noChangeAspect="1"/>
            </p:cNvPicPr>
            <p:nvPr/>
          </p:nvPicPr>
          <p:blipFill>
            <a:blip r:embed="rId8"/>
            <a:stretch>
              <a:fillRect/>
            </a:stretch>
          </p:blipFill>
          <p:spPr>
            <a:xfrm>
              <a:off x="9544822" y="3586026"/>
              <a:ext cx="2039707" cy="1327664"/>
            </a:xfrm>
            <a:prstGeom prst="rect">
              <a:avLst/>
            </a:prstGeom>
            <a:ln>
              <a:solidFill>
                <a:srgbClr val="FF6600"/>
              </a:solidFill>
            </a:ln>
          </p:spPr>
        </p:pic>
      </p:grpSp>
      <p:sp>
        <p:nvSpPr>
          <p:cNvPr id="13" name="Arrow: Curved Down 12">
            <a:extLst>
              <a:ext uri="{FF2B5EF4-FFF2-40B4-BE49-F238E27FC236}">
                <a16:creationId xmlns:a16="http://schemas.microsoft.com/office/drawing/2014/main" id="{9A0448F5-8BC3-71CE-4436-1E9B84911D24}"/>
              </a:ext>
            </a:extLst>
          </p:cNvPr>
          <p:cNvSpPr/>
          <p:nvPr/>
        </p:nvSpPr>
        <p:spPr>
          <a:xfrm rot="21114485">
            <a:off x="2073582" y="1850991"/>
            <a:ext cx="1685620" cy="85749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14" name="Group 13">
            <a:extLst>
              <a:ext uri="{FF2B5EF4-FFF2-40B4-BE49-F238E27FC236}">
                <a16:creationId xmlns:a16="http://schemas.microsoft.com/office/drawing/2014/main" id="{62A36012-0233-F094-F22C-22BD07C8307E}"/>
              </a:ext>
            </a:extLst>
          </p:cNvPr>
          <p:cNvGrpSpPr/>
          <p:nvPr/>
        </p:nvGrpSpPr>
        <p:grpSpPr>
          <a:xfrm>
            <a:off x="288387" y="1004451"/>
            <a:ext cx="2079926" cy="1910861"/>
            <a:chOff x="171569" y="357886"/>
            <a:chExt cx="2079926" cy="1910861"/>
          </a:xfrm>
        </p:grpSpPr>
        <p:pic>
          <p:nvPicPr>
            <p:cNvPr id="15" name="Picture 6" descr="🔥 Dúné: We Are In There You Are Out Here - Music Streaming ...">
              <a:extLst>
                <a:ext uri="{FF2B5EF4-FFF2-40B4-BE49-F238E27FC236}">
                  <a16:creationId xmlns:a16="http://schemas.microsoft.com/office/drawing/2014/main" id="{A346C1E4-01EC-C3FB-7992-04AF1525260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1569" y="357886"/>
              <a:ext cx="2079925" cy="116995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5A01B3B0-4971-131B-E492-591403F38B5C}"/>
                </a:ext>
              </a:extLst>
            </p:cNvPr>
            <p:cNvSpPr/>
            <p:nvPr/>
          </p:nvSpPr>
          <p:spPr>
            <a:xfrm>
              <a:off x="171569" y="1509623"/>
              <a:ext cx="2079926" cy="75912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Y10 Work Experience</a:t>
              </a:r>
            </a:p>
          </p:txBody>
        </p:sp>
      </p:grpSp>
      <p:sp>
        <p:nvSpPr>
          <p:cNvPr id="17" name="Arrow: Curved Down 16">
            <a:extLst>
              <a:ext uri="{FF2B5EF4-FFF2-40B4-BE49-F238E27FC236}">
                <a16:creationId xmlns:a16="http://schemas.microsoft.com/office/drawing/2014/main" id="{89CB9962-0F18-0CEA-E941-19DF6E5EB57C}"/>
              </a:ext>
            </a:extLst>
          </p:cNvPr>
          <p:cNvSpPr/>
          <p:nvPr/>
        </p:nvSpPr>
        <p:spPr>
          <a:xfrm rot="18587555">
            <a:off x="5648419" y="3137958"/>
            <a:ext cx="1430899" cy="82161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Oval 17">
            <a:extLst>
              <a:ext uri="{FF2B5EF4-FFF2-40B4-BE49-F238E27FC236}">
                <a16:creationId xmlns:a16="http://schemas.microsoft.com/office/drawing/2014/main" id="{1E474F27-66DF-8AF7-99BB-0591DCF1301E}"/>
              </a:ext>
            </a:extLst>
          </p:cNvPr>
          <p:cNvSpPr/>
          <p:nvPr/>
        </p:nvSpPr>
        <p:spPr>
          <a:xfrm>
            <a:off x="4750338" y="3812829"/>
            <a:ext cx="1915064" cy="1863305"/>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Choosing post 18</a:t>
            </a:r>
          </a:p>
        </p:txBody>
      </p:sp>
      <p:sp>
        <p:nvSpPr>
          <p:cNvPr id="19" name="Arrow: Curved Down 18">
            <a:extLst>
              <a:ext uri="{FF2B5EF4-FFF2-40B4-BE49-F238E27FC236}">
                <a16:creationId xmlns:a16="http://schemas.microsoft.com/office/drawing/2014/main" id="{BC17C5CE-6E49-D1D6-E379-5129CCDAD80D}"/>
              </a:ext>
            </a:extLst>
          </p:cNvPr>
          <p:cNvSpPr/>
          <p:nvPr/>
        </p:nvSpPr>
        <p:spPr>
          <a:xfrm rot="1195749">
            <a:off x="3901812" y="2583916"/>
            <a:ext cx="1919416" cy="93259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Oval 19">
            <a:extLst>
              <a:ext uri="{FF2B5EF4-FFF2-40B4-BE49-F238E27FC236}">
                <a16:creationId xmlns:a16="http://schemas.microsoft.com/office/drawing/2014/main" id="{ABFE97B1-9B7A-BD3B-BD03-844BCDB9165C}"/>
              </a:ext>
            </a:extLst>
          </p:cNvPr>
          <p:cNvSpPr/>
          <p:nvPr/>
        </p:nvSpPr>
        <p:spPr>
          <a:xfrm>
            <a:off x="2450778" y="2617113"/>
            <a:ext cx="1915064" cy="1863305"/>
          </a:xfrm>
          <a:prstGeom prst="ellipse">
            <a:avLst/>
          </a:prstGeom>
          <a:solidFill>
            <a:srgbClr val="50BD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Choosing post 16</a:t>
            </a:r>
          </a:p>
        </p:txBody>
      </p:sp>
      <p:pic>
        <p:nvPicPr>
          <p:cNvPr id="7" name="Graphic 6" descr="Badge 1 with solid fill">
            <a:extLst>
              <a:ext uri="{FF2B5EF4-FFF2-40B4-BE49-F238E27FC236}">
                <a16:creationId xmlns:a16="http://schemas.microsoft.com/office/drawing/2014/main" id="{76BBD15E-7DDE-82D0-1594-AC11DB82C6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691" y="65030"/>
            <a:ext cx="646331" cy="646331"/>
          </a:xfrm>
          <a:prstGeom prst="rect">
            <a:avLst/>
          </a:prstGeom>
        </p:spPr>
      </p:pic>
    </p:spTree>
    <p:extLst>
      <p:ext uri="{BB962C8B-B14F-4D97-AF65-F5344CB8AC3E}">
        <p14:creationId xmlns:p14="http://schemas.microsoft.com/office/powerpoint/2010/main" val="231763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FA55D-A764-D0C8-C2C2-9FBFDB3D689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7DEB0E8-8EDB-C401-45E3-2C6AD669A570}"/>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B3DC2B77-5CE8-253F-5879-D046BEBD6E06}"/>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99E75CCE-B4B9-253C-CB09-21AD89BE0FE8}"/>
              </a:ext>
            </a:extLst>
          </p:cNvPr>
          <p:cNvSpPr/>
          <p:nvPr/>
        </p:nvSpPr>
        <p:spPr>
          <a:xfrm>
            <a:off x="161862" y="203986"/>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850E5CDB-BB34-CBC2-FFBF-D23218254ACD}"/>
              </a:ext>
            </a:extLst>
          </p:cNvPr>
          <p:cNvSpPr/>
          <p:nvPr/>
        </p:nvSpPr>
        <p:spPr>
          <a:xfrm>
            <a:off x="-13690" y="0"/>
            <a:ext cx="12205690" cy="791830"/>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A website to help with your career</a:t>
            </a:r>
          </a:p>
        </p:txBody>
      </p:sp>
      <p:sp>
        <p:nvSpPr>
          <p:cNvPr id="41" name="Rectangle 1">
            <a:extLst>
              <a:ext uri="{FF2B5EF4-FFF2-40B4-BE49-F238E27FC236}">
                <a16:creationId xmlns:a16="http://schemas.microsoft.com/office/drawing/2014/main" id="{F6F4516E-EFA2-59E9-B74D-BD1C5E05998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7" name="Picture 6">
            <a:extLst>
              <a:ext uri="{FF2B5EF4-FFF2-40B4-BE49-F238E27FC236}">
                <a16:creationId xmlns:a16="http://schemas.microsoft.com/office/drawing/2014/main" id="{661E8FE0-D219-ED60-5259-075383AD785C}"/>
              </a:ext>
            </a:extLst>
          </p:cNvPr>
          <p:cNvPicPr>
            <a:picLocks noChangeAspect="1"/>
          </p:cNvPicPr>
          <p:nvPr/>
        </p:nvPicPr>
        <p:blipFill>
          <a:blip r:embed="rId4"/>
          <a:stretch>
            <a:fillRect/>
          </a:stretch>
        </p:blipFill>
        <p:spPr>
          <a:xfrm>
            <a:off x="8129919" y="1182922"/>
            <a:ext cx="3742667" cy="4492155"/>
          </a:xfrm>
          <a:prstGeom prst="rect">
            <a:avLst/>
          </a:prstGeom>
          <a:effectLst>
            <a:outerShdw blurRad="63500" sx="102000" sy="102000" algn="ctr" rotWithShape="0">
              <a:prstClr val="black">
                <a:alpha val="40000"/>
              </a:prstClr>
            </a:outerShdw>
          </a:effectLst>
        </p:spPr>
      </p:pic>
      <p:pic>
        <p:nvPicPr>
          <p:cNvPr id="8" name="Picture 10" descr="Loop">
            <a:extLst>
              <a:ext uri="{FF2B5EF4-FFF2-40B4-BE49-F238E27FC236}">
                <a16:creationId xmlns:a16="http://schemas.microsoft.com/office/drawing/2014/main" id="{8E0DFB55-20B6-B7AA-58CE-0CC769698F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5637" y="3599501"/>
            <a:ext cx="2391229" cy="75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2A8DEDB5-E773-F01B-EFB6-6D4C5A85D8DF}"/>
              </a:ext>
            </a:extLst>
          </p:cNvPr>
          <p:cNvSpPr txBox="1"/>
          <p:nvPr/>
        </p:nvSpPr>
        <p:spPr>
          <a:xfrm>
            <a:off x="13691" y="930786"/>
            <a:ext cx="4382818" cy="707886"/>
          </a:xfrm>
          <a:prstGeom prst="rect">
            <a:avLst/>
          </a:prstGeom>
          <a:noFill/>
        </p:spPr>
        <p:txBody>
          <a:bodyPr wrap="square" rtlCol="0">
            <a:spAutoFit/>
          </a:bodyPr>
          <a:lstStyle/>
          <a:p>
            <a:pPr algn="ctr"/>
            <a:r>
              <a:rPr lang="en-GB" sz="4000" dirty="0">
                <a:solidFill>
                  <a:schemeClr val="tx2"/>
                </a:solidFill>
              </a:rPr>
              <a:t>careerpilot.org.uk</a:t>
            </a:r>
          </a:p>
        </p:txBody>
      </p:sp>
      <p:pic>
        <p:nvPicPr>
          <p:cNvPr id="15" name="Graphic 14" descr="Badge 1 with solid fill">
            <a:extLst>
              <a:ext uri="{FF2B5EF4-FFF2-40B4-BE49-F238E27FC236}">
                <a16:creationId xmlns:a16="http://schemas.microsoft.com/office/drawing/2014/main" id="{4EF30750-9D30-9F00-CBC0-F1BF612A524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91" y="65030"/>
            <a:ext cx="646331" cy="646331"/>
          </a:xfrm>
          <a:prstGeom prst="rect">
            <a:avLst/>
          </a:prstGeom>
        </p:spPr>
      </p:pic>
      <p:pic>
        <p:nvPicPr>
          <p:cNvPr id="16" name="Picture 15">
            <a:extLst>
              <a:ext uri="{FF2B5EF4-FFF2-40B4-BE49-F238E27FC236}">
                <a16:creationId xmlns:a16="http://schemas.microsoft.com/office/drawing/2014/main" id="{BCFDEEFD-86F3-141D-75CF-588369AF4906}"/>
              </a:ext>
            </a:extLst>
          </p:cNvPr>
          <p:cNvPicPr>
            <a:picLocks noChangeAspect="1"/>
          </p:cNvPicPr>
          <p:nvPr/>
        </p:nvPicPr>
        <p:blipFill>
          <a:blip r:embed="rId8"/>
          <a:srcRect r="22114"/>
          <a:stretch>
            <a:fillRect/>
          </a:stretch>
        </p:blipFill>
        <p:spPr>
          <a:xfrm>
            <a:off x="354227" y="1861087"/>
            <a:ext cx="5876244" cy="3753920"/>
          </a:xfrm>
          <a:prstGeom prst="rect">
            <a:avLst/>
          </a:prstGeom>
          <a:effectLst>
            <a:outerShdw blurRad="63500" sx="102000" sy="102000" algn="ctr" rotWithShape="0">
              <a:prstClr val="black">
                <a:alpha val="40000"/>
              </a:prstClr>
            </a:outerShdw>
          </a:effectLst>
        </p:spPr>
      </p:pic>
      <p:pic>
        <p:nvPicPr>
          <p:cNvPr id="12" name="Picture 10" descr="Loop">
            <a:extLst>
              <a:ext uri="{FF2B5EF4-FFF2-40B4-BE49-F238E27FC236}">
                <a16:creationId xmlns:a16="http://schemas.microsoft.com/office/drawing/2014/main" id="{EA06FD4B-B45C-9D34-57B5-DCF97303C2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3067" y="1657102"/>
            <a:ext cx="1225511" cy="6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E384D219-D569-7474-F42E-F41424D239AD}"/>
              </a:ext>
            </a:extLst>
          </p:cNvPr>
          <p:cNvPicPr>
            <a:picLocks noChangeAspect="1"/>
          </p:cNvPicPr>
          <p:nvPr/>
        </p:nvPicPr>
        <p:blipFill>
          <a:blip r:embed="rId8"/>
          <a:srcRect l="77873"/>
          <a:stretch>
            <a:fillRect/>
          </a:stretch>
        </p:blipFill>
        <p:spPr>
          <a:xfrm>
            <a:off x="6230471" y="1861087"/>
            <a:ext cx="1669446" cy="3753920"/>
          </a:xfrm>
          <a:prstGeom prst="rect">
            <a:avLst/>
          </a:prstGeom>
          <a:effectLst>
            <a:outerShdw blurRad="63500" sx="102000" sy="102000" algn="ctr" rotWithShape="0">
              <a:prstClr val="black">
                <a:alpha val="40000"/>
              </a:prstClr>
            </a:outerShdw>
          </a:effectLst>
        </p:spPr>
      </p:pic>
      <p:sp>
        <p:nvSpPr>
          <p:cNvPr id="10" name="Explosion 2 20">
            <a:extLst>
              <a:ext uri="{FF2B5EF4-FFF2-40B4-BE49-F238E27FC236}">
                <a16:creationId xmlns:a16="http://schemas.microsoft.com/office/drawing/2014/main" id="{F7964C9E-E7B4-B2F9-B031-0598EB4B6518}"/>
              </a:ext>
            </a:extLst>
          </p:cNvPr>
          <p:cNvSpPr/>
          <p:nvPr/>
        </p:nvSpPr>
        <p:spPr>
          <a:xfrm>
            <a:off x="79177" y="2134748"/>
            <a:ext cx="5716132" cy="3949350"/>
          </a:xfrm>
          <a:prstGeom prst="irregularSeal2">
            <a:avLst/>
          </a:prstGeom>
          <a:solidFill>
            <a:srgbClr val="002060"/>
          </a:solidFill>
          <a:ln w="57150">
            <a:solidFill>
              <a:srgbClr val="337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If you have registered before – sign in</a:t>
            </a:r>
          </a:p>
        </p:txBody>
      </p:sp>
      <p:pic>
        <p:nvPicPr>
          <p:cNvPr id="9" name="Picture 10" descr="Loop">
            <a:extLst>
              <a:ext uri="{FF2B5EF4-FFF2-40B4-BE49-F238E27FC236}">
                <a16:creationId xmlns:a16="http://schemas.microsoft.com/office/drawing/2014/main" id="{7A5FFA52-CE99-B2FB-7634-89A5639EC3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5493" y="1001449"/>
            <a:ext cx="2391229" cy="75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oup 19">
            <a:extLst>
              <a:ext uri="{FF2B5EF4-FFF2-40B4-BE49-F238E27FC236}">
                <a16:creationId xmlns:a16="http://schemas.microsoft.com/office/drawing/2014/main" id="{FD142471-4D88-6FC3-B8EA-8EC3A9D17D4F}"/>
              </a:ext>
            </a:extLst>
          </p:cNvPr>
          <p:cNvGrpSpPr/>
          <p:nvPr/>
        </p:nvGrpSpPr>
        <p:grpSpPr>
          <a:xfrm>
            <a:off x="3679316" y="2728332"/>
            <a:ext cx="4885765" cy="3337837"/>
            <a:chOff x="3679316" y="2728332"/>
            <a:chExt cx="4885765" cy="3337837"/>
          </a:xfrm>
        </p:grpSpPr>
        <p:pic>
          <p:nvPicPr>
            <p:cNvPr id="14" name="Picture 13">
              <a:extLst>
                <a:ext uri="{FF2B5EF4-FFF2-40B4-BE49-F238E27FC236}">
                  <a16:creationId xmlns:a16="http://schemas.microsoft.com/office/drawing/2014/main" id="{16B8443D-CF5B-2305-C474-50006A23EABE}"/>
                </a:ext>
              </a:extLst>
            </p:cNvPr>
            <p:cNvPicPr>
              <a:picLocks noChangeAspect="1"/>
            </p:cNvPicPr>
            <p:nvPr/>
          </p:nvPicPr>
          <p:blipFill>
            <a:blip r:embed="rId9"/>
            <a:srcRect l="3908" r="3871"/>
            <a:stretch>
              <a:fillRect/>
            </a:stretch>
          </p:blipFill>
          <p:spPr>
            <a:xfrm>
              <a:off x="3679316" y="2728332"/>
              <a:ext cx="4885765" cy="3337837"/>
            </a:xfrm>
            <a:prstGeom prst="rect">
              <a:avLst/>
            </a:prstGeom>
            <a:effectLst>
              <a:outerShdw blurRad="63500" sx="102000" sy="102000" algn="ctr" rotWithShape="0">
                <a:prstClr val="black">
                  <a:alpha val="40000"/>
                </a:prstClr>
              </a:outerShdw>
            </a:effectLst>
          </p:spPr>
        </p:pic>
        <p:sp>
          <p:nvSpPr>
            <p:cNvPr id="19" name="Rectangle 18">
              <a:extLst>
                <a:ext uri="{FF2B5EF4-FFF2-40B4-BE49-F238E27FC236}">
                  <a16:creationId xmlns:a16="http://schemas.microsoft.com/office/drawing/2014/main" id="{612BCEF3-DB71-8051-1DCA-780C6135D58D}"/>
                </a:ext>
              </a:extLst>
            </p:cNvPr>
            <p:cNvSpPr/>
            <p:nvPr/>
          </p:nvSpPr>
          <p:spPr>
            <a:xfrm>
              <a:off x="4161784" y="3951855"/>
              <a:ext cx="4195482" cy="315136"/>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FF0000"/>
                  </a:solidFill>
                </a:rPr>
                <a:t>This has to be the email you used to register</a:t>
              </a:r>
            </a:p>
          </p:txBody>
        </p:sp>
      </p:grpSp>
      <p:pic>
        <p:nvPicPr>
          <p:cNvPr id="18" name="Picture 10" descr="Loop">
            <a:extLst>
              <a:ext uri="{FF2B5EF4-FFF2-40B4-BE49-F238E27FC236}">
                <a16:creationId xmlns:a16="http://schemas.microsoft.com/office/drawing/2014/main" id="{EFC76826-52C3-14A6-5BC0-8DBE6CA5F3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7195" y="5436120"/>
            <a:ext cx="1715123" cy="6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blue text on a black background&#10;&#10;AI-generated content may be incorrect.">
            <a:extLst>
              <a:ext uri="{FF2B5EF4-FFF2-40B4-BE49-F238E27FC236}">
                <a16:creationId xmlns:a16="http://schemas.microsoft.com/office/drawing/2014/main" id="{25320D60-190A-33E4-A4E6-6D3883C8BBA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54640" y="6240514"/>
            <a:ext cx="1737360" cy="662533"/>
          </a:xfrm>
          <a:prstGeom prst="rect">
            <a:avLst/>
          </a:prstGeom>
        </p:spPr>
      </p:pic>
    </p:spTree>
    <p:extLst>
      <p:ext uri="{BB962C8B-B14F-4D97-AF65-F5344CB8AC3E}">
        <p14:creationId xmlns:p14="http://schemas.microsoft.com/office/powerpoint/2010/main" val="244302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ppt_x"/>
                                          </p:val>
                                        </p:tav>
                                        <p:tav tm="100000">
                                          <p:val>
                                            <p:strVal val="#ppt_x"/>
                                          </p:val>
                                        </p:tav>
                                      </p:tavLst>
                                    </p:anim>
                                    <p:anim calcmode="lin" valueType="num">
                                      <p:cBhvr additive="base">
                                        <p:cTn id="5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ppt_x"/>
                                          </p:val>
                                        </p:tav>
                                        <p:tav tm="100000">
                                          <p:val>
                                            <p:strVal val="#ppt_x"/>
                                          </p:val>
                                        </p:tav>
                                      </p:tavLst>
                                    </p:anim>
                                    <p:anim calcmode="lin" valueType="num">
                                      <p:cBhvr additive="base">
                                        <p:cTn id="5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2605</TotalTime>
  <Words>1222</Words>
  <Application>Microsoft Office PowerPoint</Application>
  <PresentationFormat>Widescreen</PresentationFormat>
  <Paragraphs>186</Paragraphs>
  <Slides>24</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sue lewis</dc:creator>
  <cp:lastModifiedBy>Sue Lewis</cp:lastModifiedBy>
  <cp:revision>55</cp:revision>
  <cp:lastPrinted>2025-12-01T07:56:24Z</cp:lastPrinted>
  <dcterms:created xsi:type="dcterms:W3CDTF">2025-10-20T11:28:24Z</dcterms:created>
  <dcterms:modified xsi:type="dcterms:W3CDTF">2026-04-13T07:38:25Z</dcterms:modified>
</cp:coreProperties>
</file>