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9.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4"/>
  </p:notesMasterIdLst>
  <p:handoutMasterIdLst>
    <p:handoutMasterId r:id="rId25"/>
  </p:handoutMasterIdLst>
  <p:sldIdLst>
    <p:sldId id="916" r:id="rId2"/>
    <p:sldId id="487" r:id="rId3"/>
    <p:sldId id="986" r:id="rId4"/>
    <p:sldId id="884" r:id="rId5"/>
    <p:sldId id="879" r:id="rId6"/>
    <p:sldId id="951" r:id="rId7"/>
    <p:sldId id="703" r:id="rId8"/>
    <p:sldId id="815" r:id="rId9"/>
    <p:sldId id="960" r:id="rId10"/>
    <p:sldId id="880" r:id="rId11"/>
    <p:sldId id="968" r:id="rId12"/>
    <p:sldId id="985" r:id="rId13"/>
    <p:sldId id="856" r:id="rId14"/>
    <p:sldId id="953" r:id="rId15"/>
    <p:sldId id="603" r:id="rId16"/>
    <p:sldId id="950" r:id="rId17"/>
    <p:sldId id="987" r:id="rId18"/>
    <p:sldId id="609" r:id="rId19"/>
    <p:sldId id="954" r:id="rId20"/>
    <p:sldId id="874" r:id="rId21"/>
    <p:sldId id="663" r:id="rId22"/>
    <p:sldId id="622" r:id="rId23"/>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6D000"/>
    <a:srgbClr val="00AF61"/>
    <a:srgbClr val="50BDC0"/>
    <a:srgbClr val="FF6600"/>
    <a:srgbClr val="0072BA"/>
    <a:srgbClr val="1FB4B3"/>
    <a:srgbClr val="FF9900"/>
    <a:srgbClr val="337AB7"/>
    <a:srgbClr val="FC5C30"/>
    <a:srgbClr val="F4F4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269" autoAdjust="0"/>
  </p:normalViewPr>
  <p:slideViewPr>
    <p:cSldViewPr snapToGrid="0">
      <p:cViewPr varScale="1">
        <p:scale>
          <a:sx n="105" d="100"/>
          <a:sy n="105" d="100"/>
        </p:scale>
        <p:origin x="120" y="22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9F8D0E65-E819-4DC9-BA7D-B76510C30413}" type="datetimeFigureOut">
              <a:rPr lang="en-GB" smtClean="0"/>
              <a:t>19/02/2026</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64153E87-001E-4BF5-B64A-317BD5A31B38}" type="slidenum">
              <a:rPr lang="en-GB" smtClean="0"/>
              <a:t>‹#›</a:t>
            </a:fld>
            <a:endParaRPr lang="en-GB"/>
          </a:p>
        </p:txBody>
      </p:sp>
    </p:spTree>
    <p:extLst>
      <p:ext uri="{BB962C8B-B14F-4D97-AF65-F5344CB8AC3E}">
        <p14:creationId xmlns:p14="http://schemas.microsoft.com/office/powerpoint/2010/main" val="2529690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60" cy="498055"/>
          </a:xfrm>
          <a:prstGeom prst="rect">
            <a:avLst/>
          </a:prstGeom>
        </p:spPr>
        <p:txBody>
          <a:bodyPr vert="horz" lIns="91266" tIns="45633" rIns="91266" bIns="45633" rtlCol="0"/>
          <a:lstStyle>
            <a:lvl1pPr algn="l">
              <a:defRPr sz="1200"/>
            </a:lvl1pPr>
          </a:lstStyle>
          <a:p>
            <a:endParaRPr lang="en-GB"/>
          </a:p>
        </p:txBody>
      </p:sp>
      <p:sp>
        <p:nvSpPr>
          <p:cNvPr id="3" name="Date Placeholder 2"/>
          <p:cNvSpPr>
            <a:spLocks noGrp="1"/>
          </p:cNvSpPr>
          <p:nvPr>
            <p:ph type="dt" idx="1"/>
          </p:nvPr>
        </p:nvSpPr>
        <p:spPr>
          <a:xfrm>
            <a:off x="3850443" y="0"/>
            <a:ext cx="2945660" cy="498055"/>
          </a:xfrm>
          <a:prstGeom prst="rect">
            <a:avLst/>
          </a:prstGeom>
        </p:spPr>
        <p:txBody>
          <a:bodyPr vert="horz" lIns="91266" tIns="45633" rIns="91266" bIns="45633" rtlCol="0"/>
          <a:lstStyle>
            <a:lvl1pPr algn="r">
              <a:defRPr sz="1200"/>
            </a:lvl1pPr>
          </a:lstStyle>
          <a:p>
            <a:fld id="{3FD368B5-DC4D-4154-9812-699538F38B4E}" type="datetimeFigureOut">
              <a:rPr lang="en-GB" smtClean="0"/>
              <a:t>19/02/2026</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266" tIns="45633" rIns="91266" bIns="45633" rtlCol="0" anchor="ctr"/>
          <a:lstStyle/>
          <a:p>
            <a:endParaRPr lang="en-GB"/>
          </a:p>
        </p:txBody>
      </p:sp>
      <p:sp>
        <p:nvSpPr>
          <p:cNvPr id="5" name="Notes Placeholder 4"/>
          <p:cNvSpPr>
            <a:spLocks noGrp="1"/>
          </p:cNvSpPr>
          <p:nvPr>
            <p:ph type="body" sz="quarter" idx="3"/>
          </p:nvPr>
        </p:nvSpPr>
        <p:spPr>
          <a:xfrm>
            <a:off x="679768" y="4777195"/>
            <a:ext cx="5438140" cy="3908613"/>
          </a:xfrm>
          <a:prstGeom prst="rect">
            <a:avLst/>
          </a:prstGeom>
        </p:spPr>
        <p:txBody>
          <a:bodyPr vert="horz" lIns="91266" tIns="45633" rIns="91266" bIns="4563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60" cy="498054"/>
          </a:xfrm>
          <a:prstGeom prst="rect">
            <a:avLst/>
          </a:prstGeom>
        </p:spPr>
        <p:txBody>
          <a:bodyPr vert="horz" lIns="91266" tIns="45633" rIns="91266" bIns="45633"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60" cy="498054"/>
          </a:xfrm>
          <a:prstGeom prst="rect">
            <a:avLst/>
          </a:prstGeom>
        </p:spPr>
        <p:txBody>
          <a:bodyPr vert="horz" lIns="91266" tIns="45633" rIns="91266" bIns="45633" rtlCol="0" anchor="b"/>
          <a:lstStyle>
            <a:lvl1pPr algn="r">
              <a:defRPr sz="1200"/>
            </a:lvl1pPr>
          </a:lstStyle>
          <a:p>
            <a:fld id="{E9295430-1DDE-4C21-A1C5-E00DB03C7282}" type="slidenum">
              <a:rPr lang="en-GB" smtClean="0"/>
              <a:t>‹#›</a:t>
            </a:fld>
            <a:endParaRPr lang="en-GB"/>
          </a:p>
        </p:txBody>
      </p:sp>
    </p:spTree>
    <p:extLst>
      <p:ext uri="{BB962C8B-B14F-4D97-AF65-F5344CB8AC3E}">
        <p14:creationId xmlns:p14="http://schemas.microsoft.com/office/powerpoint/2010/main" val="1230395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dirty="0"/>
              <a:t>Introductions of attendees – webinar protocol – cameras on to say hi, then ok to turn mic and cameras off for the session if preferred. Use chat for any questions throughout – we will check questions to answer at the end of presentation.</a:t>
            </a:r>
          </a:p>
        </p:txBody>
      </p:sp>
      <p:sp>
        <p:nvSpPr>
          <p:cNvPr id="4" name="Slide Number Placeholder 3"/>
          <p:cNvSpPr>
            <a:spLocks noGrp="1"/>
          </p:cNvSpPr>
          <p:nvPr>
            <p:ph type="sldNum" sz="quarter" idx="5"/>
          </p:nvPr>
        </p:nvSpPr>
        <p:spPr/>
        <p:txBody>
          <a:bodyPr/>
          <a:lstStyle/>
          <a:p>
            <a:fld id="{E9295430-1DDE-4C21-A1C5-E00DB03C7282}" type="slidenum">
              <a:rPr lang="en-GB" smtClean="0"/>
              <a:t>1</a:t>
            </a:fld>
            <a:endParaRPr lang="en-GB"/>
          </a:p>
        </p:txBody>
      </p:sp>
    </p:spTree>
    <p:extLst>
      <p:ext uri="{BB962C8B-B14F-4D97-AF65-F5344CB8AC3E}">
        <p14:creationId xmlns:p14="http://schemas.microsoft.com/office/powerpoint/2010/main" val="2795953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dirty="0"/>
              <a:t>Careerpilot also links to the curriculum and links courses and jobs through ‘Start with a subject’ . In this section students can pick subjects they are interested in and read more about jobs, courses and online activities they can take part in which are related to the subject. </a:t>
            </a:r>
          </a:p>
        </p:txBody>
      </p:sp>
      <p:sp>
        <p:nvSpPr>
          <p:cNvPr id="4" name="Slide Number Placeholder 3"/>
          <p:cNvSpPr>
            <a:spLocks noGrp="1"/>
          </p:cNvSpPr>
          <p:nvPr>
            <p:ph type="sldNum" sz="quarter" idx="10"/>
          </p:nvPr>
        </p:nvSpPr>
        <p:spPr/>
        <p:txBody>
          <a:bodyPr/>
          <a:lstStyle/>
          <a:p>
            <a:fld id="{E9295430-1DDE-4C21-A1C5-E00DB03C7282}" type="slidenum">
              <a:rPr lang="en-GB" smtClean="0"/>
              <a:t>10</a:t>
            </a:fld>
            <a:endParaRPr lang="en-GB"/>
          </a:p>
        </p:txBody>
      </p:sp>
    </p:spTree>
    <p:extLst>
      <p:ext uri="{BB962C8B-B14F-4D97-AF65-F5344CB8AC3E}">
        <p14:creationId xmlns:p14="http://schemas.microsoft.com/office/powerpoint/2010/main" val="2018502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11</a:t>
            </a:fld>
            <a:endParaRPr lang="en-GB" altLang="en-US" sz="800"/>
          </a:p>
        </p:txBody>
      </p:sp>
      <p:sp>
        <p:nvSpPr>
          <p:cNvPr id="5123" name="Rectangle 2"/>
          <p:cNvSpPr>
            <a:spLocks noGrp="1" noRot="1" noChangeAspect="1" noChangeArrowheads="1" noTextEdit="1"/>
          </p:cNvSpPr>
          <p:nvPr>
            <p:ph type="sldImg"/>
          </p:nvPr>
        </p:nvSpPr>
        <p:spPr>
          <a:xfrm>
            <a:off x="422275" y="1241425"/>
            <a:ext cx="5953125" cy="3349625"/>
          </a:xfrm>
          <a:ln/>
        </p:spPr>
      </p:sp>
      <p:sp>
        <p:nvSpPr>
          <p:cNvPr id="512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They can look at ‘Start with what’s important to you’ and see what jobs fit with their values and get ideas of how to make the most of this value.</a:t>
            </a:r>
          </a:p>
        </p:txBody>
      </p:sp>
    </p:spTree>
    <p:extLst>
      <p:ext uri="{BB962C8B-B14F-4D97-AF65-F5344CB8AC3E}">
        <p14:creationId xmlns:p14="http://schemas.microsoft.com/office/powerpoint/2010/main" val="2608681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12</a:t>
            </a:fld>
            <a:endParaRPr lang="en-GB" altLang="en-US" sz="800"/>
          </a:p>
        </p:txBody>
      </p:sp>
      <p:sp>
        <p:nvSpPr>
          <p:cNvPr id="5123" name="Rectangle 2"/>
          <p:cNvSpPr>
            <a:spLocks noGrp="1" noRot="1" noChangeAspect="1" noChangeArrowheads="1" noTextEdit="1"/>
          </p:cNvSpPr>
          <p:nvPr>
            <p:ph type="sldImg"/>
          </p:nvPr>
        </p:nvSpPr>
        <p:spPr>
          <a:xfrm>
            <a:off x="422275" y="1241425"/>
            <a:ext cx="5953125" cy="3349625"/>
          </a:xfrm>
          <a:ln/>
        </p:spPr>
      </p:sp>
      <p:sp>
        <p:nvSpPr>
          <p:cNvPr id="512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They can also take part in a simple personality quiz to find out what animal personality type they are matched to and get some suggestions for jobs that may suit them.</a:t>
            </a:r>
          </a:p>
        </p:txBody>
      </p:sp>
    </p:spTree>
    <p:extLst>
      <p:ext uri="{BB962C8B-B14F-4D97-AF65-F5344CB8AC3E}">
        <p14:creationId xmlns:p14="http://schemas.microsoft.com/office/powerpoint/2010/main" val="372135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dirty="0"/>
              <a:t>The Skills Profile is questionnaire which helps a student understand the skills they have developed/or are yet to develop, based on easy to answer questions. Eg ‘I have kept going with a hobby or sport out of school’. </a:t>
            </a:r>
          </a:p>
          <a:p>
            <a:endParaRPr lang="en-GB" dirty="0"/>
          </a:p>
          <a:p>
            <a:r>
              <a:rPr lang="en-GB" dirty="0"/>
              <a:t>Working with </a:t>
            </a:r>
            <a:r>
              <a:rPr lang="en-GB" dirty="0" err="1"/>
              <a:t>Skillsbuilder</a:t>
            </a:r>
            <a:r>
              <a:rPr lang="en-GB" dirty="0"/>
              <a:t>, this maps activities to particular skills that can be transferrable into a career. </a:t>
            </a:r>
          </a:p>
        </p:txBody>
      </p:sp>
      <p:sp>
        <p:nvSpPr>
          <p:cNvPr id="4" name="Slide Number Placeholder 3"/>
          <p:cNvSpPr>
            <a:spLocks noGrp="1"/>
          </p:cNvSpPr>
          <p:nvPr>
            <p:ph type="sldNum" sz="quarter" idx="5"/>
          </p:nvPr>
        </p:nvSpPr>
        <p:spPr/>
        <p:txBody>
          <a:bodyPr/>
          <a:lstStyle/>
          <a:p>
            <a:fld id="{E9295430-1DDE-4C21-A1C5-E00DB03C7282}" type="slidenum">
              <a:rPr lang="en-GB" smtClean="0"/>
              <a:t>13</a:t>
            </a:fld>
            <a:endParaRPr lang="en-GB"/>
          </a:p>
        </p:txBody>
      </p:sp>
    </p:spTree>
    <p:extLst>
      <p:ext uri="{BB962C8B-B14F-4D97-AF65-F5344CB8AC3E}">
        <p14:creationId xmlns:p14="http://schemas.microsoft.com/office/powerpoint/2010/main" val="3834156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dirty="0"/>
              <a:t>All their skills will be put in the Skills</a:t>
            </a:r>
            <a:r>
              <a:rPr lang="en-GB" baseline="0" dirty="0"/>
              <a:t> Bank, they should add at least one example of their own in the lesson but keep going back to add things over time. The Skills Bank can then be used when they come to apply.</a:t>
            </a:r>
          </a:p>
        </p:txBody>
      </p:sp>
      <p:sp>
        <p:nvSpPr>
          <p:cNvPr id="4" name="Slide Number Placeholder 3"/>
          <p:cNvSpPr>
            <a:spLocks noGrp="1"/>
          </p:cNvSpPr>
          <p:nvPr>
            <p:ph type="sldNum" sz="quarter" idx="10"/>
          </p:nvPr>
        </p:nvSpPr>
        <p:spPr/>
        <p:txBody>
          <a:bodyPr/>
          <a:lstStyle/>
          <a:p>
            <a:fld id="{E9295430-1DDE-4C21-A1C5-E00DB03C7282}" type="slidenum">
              <a:rPr lang="en-GB" smtClean="0"/>
              <a:t>14</a:t>
            </a:fld>
            <a:endParaRPr lang="en-GB"/>
          </a:p>
        </p:txBody>
      </p:sp>
    </p:spTree>
    <p:extLst>
      <p:ext uri="{BB962C8B-B14F-4D97-AF65-F5344CB8AC3E}">
        <p14:creationId xmlns:p14="http://schemas.microsoft.com/office/powerpoint/2010/main" val="1321181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dirty="0"/>
              <a:t>Students can also explore jobs by job title using the job search or they can browse job sectors. </a:t>
            </a:r>
          </a:p>
        </p:txBody>
      </p:sp>
      <p:sp>
        <p:nvSpPr>
          <p:cNvPr id="4" name="Slide Number Placeholder 3"/>
          <p:cNvSpPr>
            <a:spLocks noGrp="1"/>
          </p:cNvSpPr>
          <p:nvPr>
            <p:ph type="sldNum" sz="quarter" idx="10"/>
          </p:nvPr>
        </p:nvSpPr>
        <p:spPr/>
        <p:txBody>
          <a:bodyPr/>
          <a:lstStyle/>
          <a:p>
            <a:fld id="{E9295430-1DDE-4C21-A1C5-E00DB03C7282}" type="slidenum">
              <a:rPr lang="en-GB" smtClean="0"/>
              <a:t>15</a:t>
            </a:fld>
            <a:endParaRPr lang="en-GB" dirty="0"/>
          </a:p>
        </p:txBody>
      </p:sp>
    </p:spTree>
    <p:extLst>
      <p:ext uri="{BB962C8B-B14F-4D97-AF65-F5344CB8AC3E}">
        <p14:creationId xmlns:p14="http://schemas.microsoft.com/office/powerpoint/2010/main" val="3091427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job sector has three subsectors, each with links to a range of job profiles in that industry sector. Students can browse the profiles and click on any to open a full profile where they can explore useful labour market information including salary, future job growth, day to day tasks and the routes in. There are also links to job adverts related to the job profile. </a:t>
            </a:r>
          </a:p>
        </p:txBody>
      </p:sp>
      <p:sp>
        <p:nvSpPr>
          <p:cNvPr id="4" name="Slide Number Placeholder 3"/>
          <p:cNvSpPr>
            <a:spLocks noGrp="1"/>
          </p:cNvSpPr>
          <p:nvPr>
            <p:ph type="sldNum" sz="quarter" idx="5"/>
          </p:nvPr>
        </p:nvSpPr>
        <p:spPr/>
        <p:txBody>
          <a:bodyPr/>
          <a:lstStyle/>
          <a:p>
            <a:fld id="{E9295430-1DDE-4C21-A1C5-E00DB03C7282}" type="slidenum">
              <a:rPr lang="en-GB" smtClean="0"/>
              <a:t>16</a:t>
            </a:fld>
            <a:endParaRPr lang="en-GB"/>
          </a:p>
        </p:txBody>
      </p:sp>
    </p:spTree>
    <p:extLst>
      <p:ext uri="{BB962C8B-B14F-4D97-AF65-F5344CB8AC3E}">
        <p14:creationId xmlns:p14="http://schemas.microsoft.com/office/powerpoint/2010/main" val="626443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C8108-59D4-BEF0-DEF2-DF2E6D7595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BC4C3D-DBCB-31E0-C3D4-CB32AB0052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AA51E3-9EAA-5DB8-1AE8-AD7C84A7766E}"/>
              </a:ext>
            </a:extLst>
          </p:cNvPr>
          <p:cNvSpPr>
            <a:spLocks noGrp="1"/>
          </p:cNvSpPr>
          <p:nvPr>
            <p:ph type="body" idx="1"/>
          </p:nvPr>
        </p:nvSpPr>
        <p:spPr/>
        <p:txBody>
          <a:bodyPr/>
          <a:lstStyle/>
          <a:p>
            <a:r>
              <a:rPr lang="en-GB" dirty="0"/>
              <a:t>Within the profile students can see what the possible routes into the job are – they can see what qualifications they may need and if there is an apprenticeship route.</a:t>
            </a:r>
          </a:p>
        </p:txBody>
      </p:sp>
      <p:sp>
        <p:nvSpPr>
          <p:cNvPr id="4" name="Slide Number Placeholder 3">
            <a:extLst>
              <a:ext uri="{FF2B5EF4-FFF2-40B4-BE49-F238E27FC236}">
                <a16:creationId xmlns:a16="http://schemas.microsoft.com/office/drawing/2014/main" id="{6B1B47EB-F001-3EC6-8F62-3B1ACDF5D9CC}"/>
              </a:ext>
            </a:extLst>
          </p:cNvPr>
          <p:cNvSpPr>
            <a:spLocks noGrp="1"/>
          </p:cNvSpPr>
          <p:nvPr>
            <p:ph type="sldNum" sz="quarter" idx="5"/>
          </p:nvPr>
        </p:nvSpPr>
        <p:spPr/>
        <p:txBody>
          <a:bodyPr/>
          <a:lstStyle/>
          <a:p>
            <a:fld id="{E9295430-1DDE-4C21-A1C5-E00DB03C7282}" type="slidenum">
              <a:rPr lang="en-GB" smtClean="0"/>
              <a:t>17</a:t>
            </a:fld>
            <a:endParaRPr lang="en-GB"/>
          </a:p>
        </p:txBody>
      </p:sp>
    </p:spTree>
    <p:extLst>
      <p:ext uri="{BB962C8B-B14F-4D97-AF65-F5344CB8AC3E}">
        <p14:creationId xmlns:p14="http://schemas.microsoft.com/office/powerpoint/2010/main" val="1814476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They can then search for where to study courses near them by checking local education provider offers, they can search for degree courses and look at live apprenticeship vacancies.</a:t>
            </a:r>
          </a:p>
        </p:txBody>
      </p:sp>
      <p:sp>
        <p:nvSpPr>
          <p:cNvPr id="4" name="Slide Number Placeholder 3"/>
          <p:cNvSpPr>
            <a:spLocks noGrp="1"/>
          </p:cNvSpPr>
          <p:nvPr>
            <p:ph type="sldNum" sz="quarter" idx="5"/>
          </p:nvPr>
        </p:nvSpPr>
        <p:spPr/>
        <p:txBody>
          <a:bodyPr/>
          <a:lstStyle/>
          <a:p>
            <a:fld id="{E9295430-1DDE-4C21-A1C5-E00DB03C7282}" type="slidenum">
              <a:rPr lang="en-GB" smtClean="0"/>
              <a:t>18</a:t>
            </a:fld>
            <a:endParaRPr lang="en-GB"/>
          </a:p>
        </p:txBody>
      </p:sp>
    </p:spTree>
    <p:extLst>
      <p:ext uri="{BB962C8B-B14F-4D97-AF65-F5344CB8AC3E}">
        <p14:creationId xmlns:p14="http://schemas.microsoft.com/office/powerpoint/2010/main" val="3306459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dirty="0"/>
              <a:t>Users</a:t>
            </a:r>
            <a:r>
              <a:rPr lang="en-GB" baseline="0" dirty="0"/>
              <a:t> can chose quals through the levels and indicate done, doing and considering.</a:t>
            </a:r>
          </a:p>
          <a:p>
            <a:endParaRPr lang="en-GB" baseline="0" dirty="0"/>
          </a:p>
          <a:p>
            <a:r>
              <a:rPr lang="en-GB" baseline="0" dirty="0"/>
              <a:t>When they have chosen they can then add their predicted or actual grades.</a:t>
            </a:r>
          </a:p>
          <a:p>
            <a:r>
              <a:rPr lang="en-GB" baseline="0" dirty="0"/>
              <a:t>They can search for providers near to where they live</a:t>
            </a:r>
            <a:endParaRPr lang="en-GB" dirty="0"/>
          </a:p>
        </p:txBody>
      </p:sp>
      <p:sp>
        <p:nvSpPr>
          <p:cNvPr id="4" name="Slide Number Placeholder 3"/>
          <p:cNvSpPr>
            <a:spLocks noGrp="1"/>
          </p:cNvSpPr>
          <p:nvPr>
            <p:ph type="sldNum" sz="quarter" idx="10"/>
          </p:nvPr>
        </p:nvSpPr>
        <p:spPr/>
        <p:txBody>
          <a:bodyPr/>
          <a:lstStyle/>
          <a:p>
            <a:fld id="{E9295430-1DDE-4C21-A1C5-E00DB03C7282}" type="slidenum">
              <a:rPr lang="en-GB" smtClean="0"/>
              <a:t>19</a:t>
            </a:fld>
            <a:endParaRPr lang="en-GB"/>
          </a:p>
        </p:txBody>
      </p:sp>
    </p:spTree>
    <p:extLst>
      <p:ext uri="{BB962C8B-B14F-4D97-AF65-F5344CB8AC3E}">
        <p14:creationId xmlns:p14="http://schemas.microsoft.com/office/powerpoint/2010/main" val="584408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2</a:t>
            </a:fld>
            <a:endParaRPr lang="en-GB" altLang="en-US" sz="800"/>
          </a:p>
        </p:txBody>
      </p:sp>
      <p:sp>
        <p:nvSpPr>
          <p:cNvPr id="5123" name="Rectangle 2"/>
          <p:cNvSpPr>
            <a:spLocks noGrp="1" noRot="1" noChangeAspect="1" noChangeArrowheads="1" noTextEdit="1"/>
          </p:cNvSpPr>
          <p:nvPr>
            <p:ph type="sldImg"/>
          </p:nvPr>
        </p:nvSpPr>
        <p:spPr>
          <a:xfrm>
            <a:off x="422275" y="1241425"/>
            <a:ext cx="5953125" cy="3349625"/>
          </a:xfrm>
          <a:ln/>
        </p:spPr>
      </p:sp>
      <p:sp>
        <p:nvSpPr>
          <p:cNvPr id="5124"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9934745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dirty="0"/>
              <a:t>This is a summary of the students </a:t>
            </a:r>
            <a:r>
              <a:rPr lang="en-GB" dirty="0" err="1"/>
              <a:t>Careerpilot</a:t>
            </a:r>
            <a:r>
              <a:rPr lang="en-GB" dirty="0"/>
              <a:t> journey – highlighting the importance of tagging and using it as often as possible. </a:t>
            </a:r>
          </a:p>
        </p:txBody>
      </p:sp>
      <p:sp>
        <p:nvSpPr>
          <p:cNvPr id="4" name="Slide Number Placeholder 3"/>
          <p:cNvSpPr>
            <a:spLocks noGrp="1"/>
          </p:cNvSpPr>
          <p:nvPr>
            <p:ph type="sldNum" sz="quarter" idx="5"/>
          </p:nvPr>
        </p:nvSpPr>
        <p:spPr/>
        <p:txBody>
          <a:bodyPr/>
          <a:lstStyle/>
          <a:p>
            <a:fld id="{E9295430-1DDE-4C21-A1C5-E00DB03C7282}" type="slidenum">
              <a:rPr lang="en-GB" smtClean="0"/>
              <a:t>20</a:t>
            </a:fld>
            <a:endParaRPr lang="en-GB"/>
          </a:p>
        </p:txBody>
      </p:sp>
    </p:spTree>
    <p:extLst>
      <p:ext uri="{BB962C8B-B14F-4D97-AF65-F5344CB8AC3E}">
        <p14:creationId xmlns:p14="http://schemas.microsoft.com/office/powerpoint/2010/main" val="42537979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a summary of the students Careerpilot journey, showing pages they may have viewed or saved, and the results of quizzes and tasks completed. </a:t>
            </a:r>
          </a:p>
        </p:txBody>
      </p:sp>
      <p:sp>
        <p:nvSpPr>
          <p:cNvPr id="4" name="Slide Number Placeholder 3"/>
          <p:cNvSpPr>
            <a:spLocks noGrp="1"/>
          </p:cNvSpPr>
          <p:nvPr>
            <p:ph type="sldNum" sz="quarter" idx="5"/>
          </p:nvPr>
        </p:nvSpPr>
        <p:spPr/>
        <p:txBody>
          <a:bodyPr/>
          <a:lstStyle/>
          <a:p>
            <a:fld id="{E9295430-1DDE-4C21-A1C5-E00DB03C7282}" type="slidenum">
              <a:rPr lang="en-GB" smtClean="0"/>
              <a:t>21</a:t>
            </a:fld>
            <a:endParaRPr lang="en-GB"/>
          </a:p>
        </p:txBody>
      </p:sp>
    </p:spTree>
    <p:extLst>
      <p:ext uri="{BB962C8B-B14F-4D97-AF65-F5344CB8AC3E}">
        <p14:creationId xmlns:p14="http://schemas.microsoft.com/office/powerpoint/2010/main" val="1049385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1472" indent="-285181">
              <a:spcBef>
                <a:spcPct val="30000"/>
              </a:spcBef>
              <a:defRPr sz="1200">
                <a:solidFill>
                  <a:schemeClr val="tx1"/>
                </a:solidFill>
                <a:latin typeface="Arial" panose="020B0604020202020204" pitchFamily="34" charset="0"/>
              </a:defRPr>
            </a:lvl2pPr>
            <a:lvl3pPr marL="1140725" indent="-228145">
              <a:spcBef>
                <a:spcPct val="30000"/>
              </a:spcBef>
              <a:defRPr sz="1200">
                <a:solidFill>
                  <a:schemeClr val="tx1"/>
                </a:solidFill>
                <a:latin typeface="Arial" panose="020B0604020202020204" pitchFamily="34" charset="0"/>
              </a:defRPr>
            </a:lvl3pPr>
            <a:lvl4pPr marL="1597015" indent="-228145">
              <a:spcBef>
                <a:spcPct val="30000"/>
              </a:spcBef>
              <a:defRPr sz="1200">
                <a:solidFill>
                  <a:schemeClr val="tx1"/>
                </a:solidFill>
                <a:latin typeface="Arial" panose="020B0604020202020204" pitchFamily="34" charset="0"/>
              </a:defRPr>
            </a:lvl4pPr>
            <a:lvl5pPr marL="2053306" indent="-228145">
              <a:spcBef>
                <a:spcPct val="30000"/>
              </a:spcBef>
              <a:defRPr sz="1200">
                <a:solidFill>
                  <a:schemeClr val="tx1"/>
                </a:solidFill>
                <a:latin typeface="Arial" panose="020B0604020202020204" pitchFamily="34" charset="0"/>
              </a:defRPr>
            </a:lvl5pPr>
            <a:lvl6pPr marL="2509596" indent="-228145" eaLnBrk="0" fontAlgn="base" hangingPunct="0">
              <a:spcBef>
                <a:spcPct val="30000"/>
              </a:spcBef>
              <a:spcAft>
                <a:spcPct val="0"/>
              </a:spcAft>
              <a:defRPr sz="1200">
                <a:solidFill>
                  <a:schemeClr val="tx1"/>
                </a:solidFill>
                <a:latin typeface="Arial" panose="020B0604020202020204" pitchFamily="34" charset="0"/>
              </a:defRPr>
            </a:lvl6pPr>
            <a:lvl7pPr marL="2965886" indent="-228145" eaLnBrk="0" fontAlgn="base" hangingPunct="0">
              <a:spcBef>
                <a:spcPct val="30000"/>
              </a:spcBef>
              <a:spcAft>
                <a:spcPct val="0"/>
              </a:spcAft>
              <a:defRPr sz="1200">
                <a:solidFill>
                  <a:schemeClr val="tx1"/>
                </a:solidFill>
                <a:latin typeface="Arial" panose="020B0604020202020204" pitchFamily="34" charset="0"/>
              </a:defRPr>
            </a:lvl7pPr>
            <a:lvl8pPr marL="3422176" indent="-228145" eaLnBrk="0" fontAlgn="base" hangingPunct="0">
              <a:spcBef>
                <a:spcPct val="30000"/>
              </a:spcBef>
              <a:spcAft>
                <a:spcPct val="0"/>
              </a:spcAft>
              <a:defRPr sz="1200">
                <a:solidFill>
                  <a:schemeClr val="tx1"/>
                </a:solidFill>
                <a:latin typeface="Arial" panose="020B0604020202020204" pitchFamily="34" charset="0"/>
              </a:defRPr>
            </a:lvl8pPr>
            <a:lvl9pPr marL="3878466" indent="-22814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E017BD-9FF4-4EA1-90ED-9DA55BAF5F18}" type="slidenum">
              <a:rPr lang="en-GB" altLang="en-US" smtClean="0"/>
              <a:pPr>
                <a:spcBef>
                  <a:spcPct val="0"/>
                </a:spcBef>
              </a:pPr>
              <a:t>22</a:t>
            </a:fld>
            <a:endParaRPr lang="en-GB" altLang="en-US"/>
          </a:p>
        </p:txBody>
      </p:sp>
      <p:sp>
        <p:nvSpPr>
          <p:cNvPr id="5123" name="Rectangle 2"/>
          <p:cNvSpPr>
            <a:spLocks noGrp="1" noRot="1" noChangeAspect="1" noChangeArrowheads="1" noTextEdit="1"/>
          </p:cNvSpPr>
          <p:nvPr>
            <p:ph type="sldImg"/>
          </p:nvPr>
        </p:nvSpPr>
        <p:spPr>
          <a:xfrm>
            <a:off x="422275" y="1241425"/>
            <a:ext cx="5953125" cy="3349625"/>
          </a:xfrm>
          <a:ln/>
        </p:spPr>
      </p:sp>
      <p:sp>
        <p:nvSpPr>
          <p:cNvPr id="512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We also have a dedicated part of the site for parents and carers with the answers to lots of frequently asked questions about careers and pathway choices. </a:t>
            </a:r>
          </a:p>
        </p:txBody>
      </p:sp>
    </p:spTree>
    <p:extLst>
      <p:ext uri="{BB962C8B-B14F-4D97-AF65-F5344CB8AC3E}">
        <p14:creationId xmlns:p14="http://schemas.microsoft.com/office/powerpoint/2010/main" val="70586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3</a:t>
            </a:fld>
            <a:endParaRPr lang="en-GB" altLang="en-US" sz="800"/>
          </a:p>
        </p:txBody>
      </p:sp>
      <p:sp>
        <p:nvSpPr>
          <p:cNvPr id="5123" name="Rectangle 2"/>
          <p:cNvSpPr>
            <a:spLocks noGrp="1" noRot="1" noChangeAspect="1" noChangeArrowheads="1" noTextEdit="1"/>
          </p:cNvSpPr>
          <p:nvPr>
            <p:ph type="sldImg"/>
          </p:nvPr>
        </p:nvSpPr>
        <p:spPr>
          <a:xfrm>
            <a:off x="422275" y="1241425"/>
            <a:ext cx="5953125" cy="3349625"/>
          </a:xfrm>
          <a:ln/>
        </p:spPr>
      </p:sp>
      <p:sp>
        <p:nvSpPr>
          <p:cNvPr id="512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Before looking at </a:t>
            </a:r>
            <a:r>
              <a:rPr lang="en-US" altLang="en-US" dirty="0" err="1">
                <a:latin typeface="Arial" panose="020B0604020202020204" pitchFamily="34" charset="0"/>
              </a:rPr>
              <a:t>Careerpilot</a:t>
            </a:r>
            <a:r>
              <a:rPr lang="en-US" altLang="en-US" dirty="0">
                <a:latin typeface="Arial" panose="020B0604020202020204" pitchFamily="34" charset="0"/>
              </a:rPr>
              <a:t> its worth looking at the bigger picture, in terms of the careers landscape. </a:t>
            </a:r>
          </a:p>
          <a:p>
            <a:pPr eaLnBrk="1" hangingPunct="1"/>
            <a:r>
              <a:rPr lang="en-US" altLang="en-US" baseline="0" dirty="0">
                <a:latin typeface="Arial" panose="020B0604020202020204" pitchFamily="34" charset="0"/>
              </a:rPr>
              <a:t>There has been a move away from the idea of a ‘job for life’ to a more varied and squiggly career path. It’s important for young people to keep up with what is happening and how things are changing, equipping them with the skills they need to be proactive, to adapt and build resilience for the future.</a:t>
            </a:r>
          </a:p>
          <a:p>
            <a:pPr eaLnBrk="1" hangingPunct="1"/>
            <a:r>
              <a:rPr lang="en-US" altLang="en-US" baseline="0" dirty="0">
                <a:latin typeface="Arial" panose="020B0604020202020204" pitchFamily="34" charset="0"/>
              </a:rPr>
              <a:t>Research shows young people born in 2002, are likely to live to 100 and have 17 different jobs!</a:t>
            </a:r>
            <a:endParaRPr lang="en-US" altLang="en-US" dirty="0">
              <a:latin typeface="Arial" panose="020B0604020202020204" pitchFamily="34" charset="0"/>
            </a:endParaRPr>
          </a:p>
        </p:txBody>
      </p:sp>
    </p:spTree>
    <p:extLst>
      <p:ext uri="{BB962C8B-B14F-4D97-AF65-F5344CB8AC3E}">
        <p14:creationId xmlns:p14="http://schemas.microsoft.com/office/powerpoint/2010/main" val="3043972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4</a:t>
            </a:fld>
            <a:endParaRPr lang="en-GB" altLang="en-US" sz="800"/>
          </a:p>
        </p:txBody>
      </p:sp>
      <p:sp>
        <p:nvSpPr>
          <p:cNvPr id="5123" name="Rectangle 2"/>
          <p:cNvSpPr>
            <a:spLocks noGrp="1" noRot="1" noChangeAspect="1" noChangeArrowheads="1" noTextEdit="1"/>
          </p:cNvSpPr>
          <p:nvPr>
            <p:ph type="sldImg"/>
          </p:nvPr>
        </p:nvSpPr>
        <p:spPr>
          <a:xfrm>
            <a:off x="422275" y="1241425"/>
            <a:ext cx="5953125" cy="3349625"/>
          </a:xfrm>
          <a:ln/>
        </p:spPr>
      </p:sp>
      <p:sp>
        <p:nvSpPr>
          <p:cNvPr id="512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The employment landscape is constantly evolving. Jobs are changing with the growing use of AI and automation impacting on tasks and skills needed in the workplace. This could result in a decline in some jobs that involve repetitive tasks that can be automated, but a growth in many other jobs that rely on uniquely human skills, along with many new roles needed to work with emerging technologies.</a:t>
            </a:r>
          </a:p>
        </p:txBody>
      </p:sp>
    </p:spTree>
    <p:extLst>
      <p:ext uri="{BB962C8B-B14F-4D97-AF65-F5344CB8AC3E}">
        <p14:creationId xmlns:p14="http://schemas.microsoft.com/office/powerpoint/2010/main" val="3220382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5</a:t>
            </a:fld>
            <a:endParaRPr lang="en-GB" altLang="en-US" sz="800"/>
          </a:p>
        </p:txBody>
      </p:sp>
      <p:sp>
        <p:nvSpPr>
          <p:cNvPr id="5123" name="Rectangle 2"/>
          <p:cNvSpPr>
            <a:spLocks noGrp="1" noRot="1" noChangeAspect="1" noChangeArrowheads="1" noTextEdit="1"/>
          </p:cNvSpPr>
          <p:nvPr>
            <p:ph type="sldImg"/>
          </p:nvPr>
        </p:nvSpPr>
        <p:spPr>
          <a:xfrm>
            <a:off x="422275" y="1241425"/>
            <a:ext cx="5953125" cy="3349625"/>
          </a:xfrm>
          <a:ln/>
        </p:spPr>
      </p:sp>
      <p:sp>
        <p:nvSpPr>
          <p:cNvPr id="5124" name="Rectangle 3"/>
          <p:cNvSpPr>
            <a:spLocks noGrp="1" noChangeArrowheads="1"/>
          </p:cNvSpPr>
          <p:nvPr>
            <p:ph type="body" idx="1"/>
          </p:nvPr>
        </p:nvSpPr>
        <p:spPr>
          <a:noFill/>
        </p:spPr>
        <p:txBody>
          <a:bodyPr/>
          <a:lstStyle/>
          <a:p>
            <a:pPr eaLnBrk="1" hangingPunct="1"/>
            <a:r>
              <a:rPr lang="en-US" altLang="en-US" baseline="0" dirty="0">
                <a:latin typeface="Arial" panose="020B0604020202020204" pitchFamily="34" charset="0"/>
              </a:rPr>
              <a:t>Its important for young people to keep up with what is happening and how things are changing. </a:t>
            </a:r>
          </a:p>
          <a:p>
            <a:pPr eaLnBrk="1" hangingPunct="1"/>
            <a:endParaRPr lang="en-US" altLang="en-US" baseline="0" dirty="0">
              <a:latin typeface="Arial" panose="020B0604020202020204" pitchFamily="34" charset="0"/>
            </a:endParaRPr>
          </a:p>
          <a:p>
            <a:pPr eaLnBrk="1" hangingPunct="1"/>
            <a:r>
              <a:rPr lang="en-US" altLang="en-US" baseline="0" dirty="0">
                <a:latin typeface="Arial" panose="020B0604020202020204" pitchFamily="34" charset="0"/>
              </a:rPr>
              <a:t>Job sectors that are expected continue to grow include medical and health, IT and technology, engineering and construction and environment or green jobs. </a:t>
            </a:r>
          </a:p>
          <a:p>
            <a:pPr eaLnBrk="1" hangingPunct="1"/>
            <a:endParaRPr lang="en-US" altLang="en-US" baseline="0" dirty="0">
              <a:latin typeface="Arial" panose="020B0604020202020204" pitchFamily="34" charset="0"/>
            </a:endParaRPr>
          </a:p>
          <a:p>
            <a:pPr eaLnBrk="1" hangingPunct="1"/>
            <a:r>
              <a:rPr lang="en-US" altLang="en-US" baseline="0" dirty="0">
                <a:latin typeface="Arial" panose="020B0604020202020204" pitchFamily="34" charset="0"/>
              </a:rPr>
              <a:t>There are many routes into these sectors, including academic, vocational and apprenticeships that students need to be aware of.</a:t>
            </a:r>
          </a:p>
        </p:txBody>
      </p:sp>
    </p:spTree>
    <p:extLst>
      <p:ext uri="{BB962C8B-B14F-4D97-AF65-F5344CB8AC3E}">
        <p14:creationId xmlns:p14="http://schemas.microsoft.com/office/powerpoint/2010/main" val="1327333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1472" indent="-285181">
              <a:spcBef>
                <a:spcPct val="30000"/>
              </a:spcBef>
              <a:defRPr sz="1200">
                <a:solidFill>
                  <a:schemeClr val="tx1"/>
                </a:solidFill>
                <a:latin typeface="Arial" panose="020B0604020202020204" pitchFamily="34" charset="0"/>
              </a:defRPr>
            </a:lvl2pPr>
            <a:lvl3pPr marL="1140725" indent="-228145">
              <a:spcBef>
                <a:spcPct val="30000"/>
              </a:spcBef>
              <a:defRPr sz="1200">
                <a:solidFill>
                  <a:schemeClr val="tx1"/>
                </a:solidFill>
                <a:latin typeface="Arial" panose="020B0604020202020204" pitchFamily="34" charset="0"/>
              </a:defRPr>
            </a:lvl3pPr>
            <a:lvl4pPr marL="1597015" indent="-228145">
              <a:spcBef>
                <a:spcPct val="30000"/>
              </a:spcBef>
              <a:defRPr sz="1200">
                <a:solidFill>
                  <a:schemeClr val="tx1"/>
                </a:solidFill>
                <a:latin typeface="Arial" panose="020B0604020202020204" pitchFamily="34" charset="0"/>
              </a:defRPr>
            </a:lvl4pPr>
            <a:lvl5pPr marL="2053306" indent="-228145">
              <a:spcBef>
                <a:spcPct val="30000"/>
              </a:spcBef>
              <a:defRPr sz="1200">
                <a:solidFill>
                  <a:schemeClr val="tx1"/>
                </a:solidFill>
                <a:latin typeface="Arial" panose="020B0604020202020204" pitchFamily="34" charset="0"/>
              </a:defRPr>
            </a:lvl5pPr>
            <a:lvl6pPr marL="2509596" indent="-228145" eaLnBrk="0" fontAlgn="base" hangingPunct="0">
              <a:spcBef>
                <a:spcPct val="30000"/>
              </a:spcBef>
              <a:spcAft>
                <a:spcPct val="0"/>
              </a:spcAft>
              <a:defRPr sz="1200">
                <a:solidFill>
                  <a:schemeClr val="tx1"/>
                </a:solidFill>
                <a:latin typeface="Arial" panose="020B0604020202020204" pitchFamily="34" charset="0"/>
              </a:defRPr>
            </a:lvl6pPr>
            <a:lvl7pPr marL="2965886" indent="-228145" eaLnBrk="0" fontAlgn="base" hangingPunct="0">
              <a:spcBef>
                <a:spcPct val="30000"/>
              </a:spcBef>
              <a:spcAft>
                <a:spcPct val="0"/>
              </a:spcAft>
              <a:defRPr sz="1200">
                <a:solidFill>
                  <a:schemeClr val="tx1"/>
                </a:solidFill>
                <a:latin typeface="Arial" panose="020B0604020202020204" pitchFamily="34" charset="0"/>
              </a:defRPr>
            </a:lvl7pPr>
            <a:lvl8pPr marL="3422176" indent="-228145" eaLnBrk="0" fontAlgn="base" hangingPunct="0">
              <a:spcBef>
                <a:spcPct val="30000"/>
              </a:spcBef>
              <a:spcAft>
                <a:spcPct val="0"/>
              </a:spcAft>
              <a:defRPr sz="1200">
                <a:solidFill>
                  <a:schemeClr val="tx1"/>
                </a:solidFill>
                <a:latin typeface="Arial" panose="020B0604020202020204" pitchFamily="34" charset="0"/>
              </a:defRPr>
            </a:lvl8pPr>
            <a:lvl9pPr marL="3878466" indent="-22814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E017BD-9FF4-4EA1-90ED-9DA55BAF5F18}" type="slidenum">
              <a:rPr lang="en-GB" altLang="en-US" smtClean="0"/>
              <a:pPr>
                <a:spcBef>
                  <a:spcPct val="0"/>
                </a:spcBef>
              </a:pPr>
              <a:t>6</a:t>
            </a:fld>
            <a:endParaRPr lang="en-GB" altLang="en-US" dirty="0"/>
          </a:p>
        </p:txBody>
      </p:sp>
      <p:sp>
        <p:nvSpPr>
          <p:cNvPr id="5123" name="Rectangle 2"/>
          <p:cNvSpPr>
            <a:spLocks noGrp="1" noRot="1" noChangeAspect="1" noChangeArrowheads="1" noTextEdit="1"/>
          </p:cNvSpPr>
          <p:nvPr>
            <p:ph type="sldImg"/>
          </p:nvPr>
        </p:nvSpPr>
        <p:spPr>
          <a:xfrm>
            <a:off x="422275" y="1241425"/>
            <a:ext cx="5953125" cy="3349625"/>
          </a:xfrm>
          <a:ln/>
        </p:spPr>
      </p:sp>
      <p:sp>
        <p:nvSpPr>
          <p:cNvPr id="512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Careerpilot is a website that can support students to explore future careers and the pathways into them.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Students</a:t>
            </a:r>
            <a:r>
              <a:rPr lang="en-US" altLang="en-US" baseline="0" dirty="0">
                <a:latin typeface="Arial" panose="020B0604020202020204" pitchFamily="34" charset="0"/>
              </a:rPr>
              <a:t> can register straight onto the site, when they use the career Tools this creates data in the Reporting Zone</a:t>
            </a:r>
            <a:endParaRPr lang="en-US" altLang="en-US" dirty="0">
              <a:latin typeface="Arial" panose="020B0604020202020204" pitchFamily="34" charset="0"/>
            </a:endParaRPr>
          </a:p>
        </p:txBody>
      </p:sp>
    </p:spTree>
    <p:extLst>
      <p:ext uri="{BB962C8B-B14F-4D97-AF65-F5344CB8AC3E}">
        <p14:creationId xmlns:p14="http://schemas.microsoft.com/office/powerpoint/2010/main" val="2725069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a:p>
            <a:r>
              <a:rPr lang="en-GB" dirty="0"/>
              <a:t>Registration is easy and self explanatory. They can use personal or school email address. The most critical thing is that they attach themselves to your school or college so that if you would like to access their progress, you can do this via your school. </a:t>
            </a:r>
          </a:p>
        </p:txBody>
      </p:sp>
      <p:sp>
        <p:nvSpPr>
          <p:cNvPr id="4" name="Slide Number Placeholder 3"/>
          <p:cNvSpPr>
            <a:spLocks noGrp="1"/>
          </p:cNvSpPr>
          <p:nvPr>
            <p:ph type="sldNum" sz="quarter" idx="10"/>
          </p:nvPr>
        </p:nvSpPr>
        <p:spPr/>
        <p:txBody>
          <a:bodyPr/>
          <a:lstStyle/>
          <a:p>
            <a:fld id="{E9295430-1DDE-4C21-A1C5-E00DB03C7282}" type="slidenum">
              <a:rPr lang="en-GB" smtClean="0"/>
              <a:t>7</a:t>
            </a:fld>
            <a:endParaRPr lang="en-GB"/>
          </a:p>
        </p:txBody>
      </p:sp>
    </p:spTree>
    <p:extLst>
      <p:ext uri="{BB962C8B-B14F-4D97-AF65-F5344CB8AC3E}">
        <p14:creationId xmlns:p14="http://schemas.microsoft.com/office/powerpoint/2010/main" val="3437753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1472" indent="-285181">
              <a:spcBef>
                <a:spcPct val="30000"/>
              </a:spcBef>
              <a:defRPr sz="1200">
                <a:solidFill>
                  <a:schemeClr val="tx1"/>
                </a:solidFill>
                <a:latin typeface="Arial" panose="020B0604020202020204" pitchFamily="34" charset="0"/>
              </a:defRPr>
            </a:lvl2pPr>
            <a:lvl3pPr marL="1140725" indent="-228145">
              <a:spcBef>
                <a:spcPct val="30000"/>
              </a:spcBef>
              <a:defRPr sz="1200">
                <a:solidFill>
                  <a:schemeClr val="tx1"/>
                </a:solidFill>
                <a:latin typeface="Arial" panose="020B0604020202020204" pitchFamily="34" charset="0"/>
              </a:defRPr>
            </a:lvl3pPr>
            <a:lvl4pPr marL="1597015" indent="-228145">
              <a:spcBef>
                <a:spcPct val="30000"/>
              </a:spcBef>
              <a:defRPr sz="1200">
                <a:solidFill>
                  <a:schemeClr val="tx1"/>
                </a:solidFill>
                <a:latin typeface="Arial" panose="020B0604020202020204" pitchFamily="34" charset="0"/>
              </a:defRPr>
            </a:lvl4pPr>
            <a:lvl5pPr marL="2053306" indent="-228145">
              <a:spcBef>
                <a:spcPct val="30000"/>
              </a:spcBef>
              <a:defRPr sz="1200">
                <a:solidFill>
                  <a:schemeClr val="tx1"/>
                </a:solidFill>
                <a:latin typeface="Arial" panose="020B0604020202020204" pitchFamily="34" charset="0"/>
              </a:defRPr>
            </a:lvl5pPr>
            <a:lvl6pPr marL="2509596" indent="-228145" eaLnBrk="0" fontAlgn="base" hangingPunct="0">
              <a:spcBef>
                <a:spcPct val="30000"/>
              </a:spcBef>
              <a:spcAft>
                <a:spcPct val="0"/>
              </a:spcAft>
              <a:defRPr sz="1200">
                <a:solidFill>
                  <a:schemeClr val="tx1"/>
                </a:solidFill>
                <a:latin typeface="Arial" panose="020B0604020202020204" pitchFamily="34" charset="0"/>
              </a:defRPr>
            </a:lvl6pPr>
            <a:lvl7pPr marL="2965886" indent="-228145" eaLnBrk="0" fontAlgn="base" hangingPunct="0">
              <a:spcBef>
                <a:spcPct val="30000"/>
              </a:spcBef>
              <a:spcAft>
                <a:spcPct val="0"/>
              </a:spcAft>
              <a:defRPr sz="1200">
                <a:solidFill>
                  <a:schemeClr val="tx1"/>
                </a:solidFill>
                <a:latin typeface="Arial" panose="020B0604020202020204" pitchFamily="34" charset="0"/>
              </a:defRPr>
            </a:lvl7pPr>
            <a:lvl8pPr marL="3422176" indent="-228145" eaLnBrk="0" fontAlgn="base" hangingPunct="0">
              <a:spcBef>
                <a:spcPct val="30000"/>
              </a:spcBef>
              <a:spcAft>
                <a:spcPct val="0"/>
              </a:spcAft>
              <a:defRPr sz="1200">
                <a:solidFill>
                  <a:schemeClr val="tx1"/>
                </a:solidFill>
                <a:latin typeface="Arial" panose="020B0604020202020204" pitchFamily="34" charset="0"/>
              </a:defRPr>
            </a:lvl8pPr>
            <a:lvl9pPr marL="3878466" indent="-22814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E017BD-9FF4-4EA1-90ED-9DA55BAF5F18}" type="slidenum">
              <a:rPr lang="en-GB" altLang="en-US" smtClean="0"/>
              <a:pPr>
                <a:spcBef>
                  <a:spcPct val="0"/>
                </a:spcBef>
              </a:pPr>
              <a:t>8</a:t>
            </a:fld>
            <a:endParaRPr lang="en-GB" altLang="en-US" dirty="0"/>
          </a:p>
        </p:txBody>
      </p:sp>
      <p:sp>
        <p:nvSpPr>
          <p:cNvPr id="5123" name="Rectangle 2"/>
          <p:cNvSpPr>
            <a:spLocks noGrp="1" noRot="1" noChangeAspect="1" noChangeArrowheads="1" noTextEdit="1"/>
          </p:cNvSpPr>
          <p:nvPr>
            <p:ph type="sldImg"/>
          </p:nvPr>
        </p:nvSpPr>
        <p:spPr>
          <a:xfrm>
            <a:off x="422275" y="1241425"/>
            <a:ext cx="5953125" cy="3349625"/>
          </a:xfrm>
          <a:ln/>
        </p:spPr>
      </p:sp>
      <p:sp>
        <p:nvSpPr>
          <p:cNvPr id="512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Ok so how does </a:t>
            </a:r>
            <a:r>
              <a:rPr lang="en-US" altLang="en-US" dirty="0" err="1">
                <a:latin typeface="Arial" panose="020B0604020202020204" pitchFamily="34" charset="0"/>
              </a:rPr>
              <a:t>Careerpilot</a:t>
            </a:r>
            <a:r>
              <a:rPr lang="en-US" altLang="en-US" dirty="0">
                <a:latin typeface="Arial" panose="020B0604020202020204" pitchFamily="34" charset="0"/>
              </a:rPr>
              <a:t> work - This is the </a:t>
            </a:r>
            <a:r>
              <a:rPr lang="en-US" altLang="en-US" dirty="0" err="1">
                <a:latin typeface="Arial" panose="020B0604020202020204" pitchFamily="34" charset="0"/>
              </a:rPr>
              <a:t>Careerpilot</a:t>
            </a:r>
            <a:r>
              <a:rPr lang="en-US" altLang="en-US" dirty="0">
                <a:latin typeface="Arial" panose="020B0604020202020204" pitchFamily="34" charset="0"/>
              </a:rPr>
              <a:t> homepage. You will see three sections – Start with you, Explore your options and Plan your next steps. The website is built on theoretical knowledge of decision making and is run by Level 6 Careers Advisers . </a:t>
            </a:r>
          </a:p>
        </p:txBody>
      </p:sp>
    </p:spTree>
    <p:extLst>
      <p:ext uri="{BB962C8B-B14F-4D97-AF65-F5344CB8AC3E}">
        <p14:creationId xmlns:p14="http://schemas.microsoft.com/office/powerpoint/2010/main" val="3844708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dirty="0"/>
              <a:t>One of the most popular tools on the site is the Job Sector quiz, which asks students questions about what they want from their working life. It then matches them with jobs sectors that may suit their interests. They can then explore the job roles within the sectors to find out more about the types of roles that exist to see if there are any of interest. </a:t>
            </a:r>
          </a:p>
        </p:txBody>
      </p:sp>
      <p:sp>
        <p:nvSpPr>
          <p:cNvPr id="4" name="Slide Number Placeholder 3"/>
          <p:cNvSpPr>
            <a:spLocks noGrp="1"/>
          </p:cNvSpPr>
          <p:nvPr>
            <p:ph type="sldNum" sz="quarter" idx="10"/>
          </p:nvPr>
        </p:nvSpPr>
        <p:spPr/>
        <p:txBody>
          <a:bodyPr/>
          <a:lstStyle/>
          <a:p>
            <a:fld id="{E9295430-1DDE-4C21-A1C5-E00DB03C7282}" type="slidenum">
              <a:rPr lang="en-GB" smtClean="0"/>
              <a:t>9</a:t>
            </a:fld>
            <a:endParaRPr lang="en-GB" dirty="0"/>
          </a:p>
        </p:txBody>
      </p:sp>
    </p:spTree>
    <p:extLst>
      <p:ext uri="{BB962C8B-B14F-4D97-AF65-F5344CB8AC3E}">
        <p14:creationId xmlns:p14="http://schemas.microsoft.com/office/powerpoint/2010/main" val="3091427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A6872B-ED41-4C03-868D-DA07362A119E}" type="datetimeFigureOut">
              <a:rPr lang="en-GB" smtClean="0"/>
              <a:t>19/02/2026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E3B874-40D0-4054-9EDF-B7C9956244E2}" type="slidenum">
              <a:rPr lang="en-GB" smtClean="0"/>
              <a:t>‹#›</a:t>
            </a:fld>
            <a:endParaRPr lang="en-GB"/>
          </a:p>
        </p:txBody>
      </p:sp>
    </p:spTree>
    <p:extLst>
      <p:ext uri="{BB962C8B-B14F-4D97-AF65-F5344CB8AC3E}">
        <p14:creationId xmlns:p14="http://schemas.microsoft.com/office/powerpoint/2010/main" val="2101718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A6872B-ED41-4C03-868D-DA07362A119E}" type="datetimeFigureOut">
              <a:rPr lang="en-GB" smtClean="0"/>
              <a:t>19/02/2026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E3B874-40D0-4054-9EDF-B7C9956244E2}" type="slidenum">
              <a:rPr lang="en-GB" smtClean="0"/>
              <a:t>‹#›</a:t>
            </a:fld>
            <a:endParaRPr lang="en-GB"/>
          </a:p>
        </p:txBody>
      </p:sp>
    </p:spTree>
    <p:extLst>
      <p:ext uri="{BB962C8B-B14F-4D97-AF65-F5344CB8AC3E}">
        <p14:creationId xmlns:p14="http://schemas.microsoft.com/office/powerpoint/2010/main" val="1857276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A6872B-ED41-4C03-868D-DA07362A119E}" type="datetimeFigureOut">
              <a:rPr lang="en-GB" smtClean="0"/>
              <a:t>19/02/2026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E3B874-40D0-4054-9EDF-B7C9956244E2}" type="slidenum">
              <a:rPr lang="en-GB" smtClean="0"/>
              <a:t>‹#›</a:t>
            </a:fld>
            <a:endParaRPr lang="en-GB"/>
          </a:p>
        </p:txBody>
      </p:sp>
    </p:spTree>
    <p:extLst>
      <p:ext uri="{BB962C8B-B14F-4D97-AF65-F5344CB8AC3E}">
        <p14:creationId xmlns:p14="http://schemas.microsoft.com/office/powerpoint/2010/main" val="3754392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A6872B-ED41-4C03-868D-DA07362A119E}" type="datetimeFigureOut">
              <a:rPr lang="en-GB" smtClean="0"/>
              <a:t>19/02/2026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E3B874-40D0-4054-9EDF-B7C9956244E2}" type="slidenum">
              <a:rPr lang="en-GB" smtClean="0"/>
              <a:t>‹#›</a:t>
            </a:fld>
            <a:endParaRPr lang="en-GB"/>
          </a:p>
        </p:txBody>
      </p:sp>
    </p:spTree>
    <p:extLst>
      <p:ext uri="{BB962C8B-B14F-4D97-AF65-F5344CB8AC3E}">
        <p14:creationId xmlns:p14="http://schemas.microsoft.com/office/powerpoint/2010/main" val="3966409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A6872B-ED41-4C03-868D-DA07362A119E}" type="datetimeFigureOut">
              <a:rPr lang="en-GB" smtClean="0"/>
              <a:t>19/02/2026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E3B874-40D0-4054-9EDF-B7C9956244E2}" type="slidenum">
              <a:rPr lang="en-GB" smtClean="0"/>
              <a:t>‹#›</a:t>
            </a:fld>
            <a:endParaRPr lang="en-GB"/>
          </a:p>
        </p:txBody>
      </p:sp>
    </p:spTree>
    <p:extLst>
      <p:ext uri="{BB962C8B-B14F-4D97-AF65-F5344CB8AC3E}">
        <p14:creationId xmlns:p14="http://schemas.microsoft.com/office/powerpoint/2010/main" val="4257815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A6872B-ED41-4C03-868D-DA07362A119E}" type="datetimeFigureOut">
              <a:rPr lang="en-GB" smtClean="0"/>
              <a:t>19/02/2026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1E3B874-40D0-4054-9EDF-B7C9956244E2}" type="slidenum">
              <a:rPr lang="en-GB" smtClean="0"/>
              <a:t>‹#›</a:t>
            </a:fld>
            <a:endParaRPr lang="en-GB"/>
          </a:p>
        </p:txBody>
      </p:sp>
    </p:spTree>
    <p:extLst>
      <p:ext uri="{BB962C8B-B14F-4D97-AF65-F5344CB8AC3E}">
        <p14:creationId xmlns:p14="http://schemas.microsoft.com/office/powerpoint/2010/main" val="2880609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A6872B-ED41-4C03-868D-DA07362A119E}" type="datetimeFigureOut">
              <a:rPr lang="en-GB" smtClean="0"/>
              <a:t>19/02/2026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1E3B874-40D0-4054-9EDF-B7C9956244E2}" type="slidenum">
              <a:rPr lang="en-GB" smtClean="0"/>
              <a:t>‹#›</a:t>
            </a:fld>
            <a:endParaRPr lang="en-GB"/>
          </a:p>
        </p:txBody>
      </p:sp>
    </p:spTree>
    <p:extLst>
      <p:ext uri="{BB962C8B-B14F-4D97-AF65-F5344CB8AC3E}">
        <p14:creationId xmlns:p14="http://schemas.microsoft.com/office/powerpoint/2010/main" val="3995275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A6872B-ED41-4C03-868D-DA07362A119E}" type="datetimeFigureOut">
              <a:rPr lang="en-GB" smtClean="0"/>
              <a:t>19/02/2026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1E3B874-40D0-4054-9EDF-B7C9956244E2}" type="slidenum">
              <a:rPr lang="en-GB" smtClean="0"/>
              <a:t>‹#›</a:t>
            </a:fld>
            <a:endParaRPr lang="en-GB"/>
          </a:p>
        </p:txBody>
      </p:sp>
    </p:spTree>
    <p:extLst>
      <p:ext uri="{BB962C8B-B14F-4D97-AF65-F5344CB8AC3E}">
        <p14:creationId xmlns:p14="http://schemas.microsoft.com/office/powerpoint/2010/main" val="1178672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A6872B-ED41-4C03-868D-DA07362A119E}" type="datetimeFigureOut">
              <a:rPr lang="en-GB" smtClean="0"/>
              <a:t>19/02/2026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1E3B874-40D0-4054-9EDF-B7C9956244E2}" type="slidenum">
              <a:rPr lang="en-GB" smtClean="0"/>
              <a:t>‹#›</a:t>
            </a:fld>
            <a:endParaRPr lang="en-GB"/>
          </a:p>
        </p:txBody>
      </p:sp>
    </p:spTree>
    <p:extLst>
      <p:ext uri="{BB962C8B-B14F-4D97-AF65-F5344CB8AC3E}">
        <p14:creationId xmlns:p14="http://schemas.microsoft.com/office/powerpoint/2010/main" val="3845215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A6872B-ED41-4C03-868D-DA07362A119E}" type="datetimeFigureOut">
              <a:rPr lang="en-GB" smtClean="0"/>
              <a:t>19/02/2026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1E3B874-40D0-4054-9EDF-B7C9956244E2}" type="slidenum">
              <a:rPr lang="en-GB" smtClean="0"/>
              <a:t>‹#›</a:t>
            </a:fld>
            <a:endParaRPr lang="en-GB"/>
          </a:p>
        </p:txBody>
      </p:sp>
    </p:spTree>
    <p:extLst>
      <p:ext uri="{BB962C8B-B14F-4D97-AF65-F5344CB8AC3E}">
        <p14:creationId xmlns:p14="http://schemas.microsoft.com/office/powerpoint/2010/main" val="533699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A6872B-ED41-4C03-868D-DA07362A119E}" type="datetimeFigureOut">
              <a:rPr lang="en-GB" smtClean="0"/>
              <a:t>19/02/2026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1E3B874-40D0-4054-9EDF-B7C9956244E2}" type="slidenum">
              <a:rPr lang="en-GB" smtClean="0"/>
              <a:t>‹#›</a:t>
            </a:fld>
            <a:endParaRPr lang="en-GB"/>
          </a:p>
        </p:txBody>
      </p:sp>
    </p:spTree>
    <p:extLst>
      <p:ext uri="{BB962C8B-B14F-4D97-AF65-F5344CB8AC3E}">
        <p14:creationId xmlns:p14="http://schemas.microsoft.com/office/powerpoint/2010/main" val="351751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A6872B-ED41-4C03-868D-DA07362A119E}" type="datetimeFigureOut">
              <a:rPr lang="en-GB" smtClean="0"/>
              <a:t>19/02/2026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E3B874-40D0-4054-9EDF-B7C9956244E2}" type="slidenum">
              <a:rPr lang="en-GB" smtClean="0"/>
              <a:t>‹#›</a:t>
            </a:fld>
            <a:endParaRPr lang="en-GB"/>
          </a:p>
        </p:txBody>
      </p:sp>
    </p:spTree>
    <p:extLst>
      <p:ext uri="{BB962C8B-B14F-4D97-AF65-F5344CB8AC3E}">
        <p14:creationId xmlns:p14="http://schemas.microsoft.com/office/powerpoint/2010/main" val="18377378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7.pn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41.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17.png"/><Relationship Id="rId9"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44.png"/><Relationship Id="rId4" Type="http://schemas.openxmlformats.org/officeDocument/2006/relationships/image" Target="../media/image65.png"/><Relationship Id="rId9"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71.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6.sv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D08CD-8AC4-4DE3-9C33-9D5972FD73C3}"/>
              </a:ext>
            </a:extLst>
          </p:cNvPr>
          <p:cNvSpPr/>
          <p:nvPr/>
        </p:nvSpPr>
        <p:spPr>
          <a:xfrm>
            <a:off x="-24882" y="0"/>
            <a:ext cx="12192000" cy="6858000"/>
          </a:xfrm>
          <a:prstGeom prst="rect">
            <a:avLst/>
          </a:prstGeom>
          <a:solidFill>
            <a:srgbClr val="007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pic>
        <p:nvPicPr>
          <p:cNvPr id="4" name="Picture 3">
            <a:extLst>
              <a:ext uri="{FF2B5EF4-FFF2-40B4-BE49-F238E27FC236}">
                <a16:creationId xmlns:a16="http://schemas.microsoft.com/office/drawing/2014/main" id="{549F27E0-3FCC-0045-A084-4E1DAB5B5DCC}"/>
              </a:ext>
            </a:extLst>
          </p:cNvPr>
          <p:cNvPicPr>
            <a:picLocks noChangeAspect="1"/>
          </p:cNvPicPr>
          <p:nvPr/>
        </p:nvPicPr>
        <p:blipFill rotWithShape="1">
          <a:blip r:embed="rId3"/>
          <a:srcRect l="11394"/>
          <a:stretch/>
        </p:blipFill>
        <p:spPr>
          <a:xfrm>
            <a:off x="-24882" y="998804"/>
            <a:ext cx="3359020" cy="3896795"/>
          </a:xfrm>
          <a:prstGeom prst="rect">
            <a:avLst/>
          </a:prstGeom>
        </p:spPr>
      </p:pic>
      <p:sp>
        <p:nvSpPr>
          <p:cNvPr id="15" name="Rectangle 14">
            <a:extLst>
              <a:ext uri="{FF2B5EF4-FFF2-40B4-BE49-F238E27FC236}">
                <a16:creationId xmlns:a16="http://schemas.microsoft.com/office/drawing/2014/main" id="{A6A5BE8E-EE40-4B6B-9BB4-59726B82B8CE}"/>
              </a:ext>
            </a:extLst>
          </p:cNvPr>
          <p:cNvSpPr/>
          <p:nvPr/>
        </p:nvSpPr>
        <p:spPr>
          <a:xfrm>
            <a:off x="4951574" y="2137314"/>
            <a:ext cx="5884247" cy="3416320"/>
          </a:xfrm>
          <a:prstGeom prst="rect">
            <a:avLst/>
          </a:prstGeom>
        </p:spPr>
        <p:txBody>
          <a:bodyPr wrap="square">
            <a:spAutoFit/>
          </a:bodyPr>
          <a:lstStyle/>
          <a:p>
            <a:r>
              <a:rPr lang="en-GB" sz="5400" b="1" dirty="0">
                <a:solidFill>
                  <a:srgbClr val="F6D000"/>
                </a:solidFill>
                <a:latin typeface="Calibri" panose="020F0502020204030204" pitchFamily="34" charset="0"/>
              </a:rPr>
              <a:t>Introduction to Careerpilot for Parents and Carers</a:t>
            </a:r>
          </a:p>
          <a:p>
            <a:endParaRPr lang="en-GB" sz="5400" b="1" dirty="0">
              <a:solidFill>
                <a:srgbClr val="F6D000"/>
              </a:solidFill>
              <a:latin typeface="Calibri" panose="020F0502020204030204" pitchFamily="34" charset="0"/>
            </a:endParaRPr>
          </a:p>
        </p:txBody>
      </p:sp>
      <p:pic>
        <p:nvPicPr>
          <p:cNvPr id="10" name="Picture 9" descr="A white text on a black background&#10;&#10;Description automatically generated">
            <a:extLst>
              <a:ext uri="{FF2B5EF4-FFF2-40B4-BE49-F238E27FC236}">
                <a16:creationId xmlns:a16="http://schemas.microsoft.com/office/drawing/2014/main" id="{59363191-FA72-0DAB-D76E-5303654679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819" y="2028446"/>
            <a:ext cx="2845369" cy="498914"/>
          </a:xfrm>
          <a:prstGeom prst="rect">
            <a:avLst/>
          </a:prstGeom>
        </p:spPr>
      </p:pic>
      <p:sp>
        <p:nvSpPr>
          <p:cNvPr id="5" name="TextBox 4">
            <a:extLst>
              <a:ext uri="{FF2B5EF4-FFF2-40B4-BE49-F238E27FC236}">
                <a16:creationId xmlns:a16="http://schemas.microsoft.com/office/drawing/2014/main" id="{F67E4984-5F24-B2A5-57EC-452BB7974604}"/>
              </a:ext>
            </a:extLst>
          </p:cNvPr>
          <p:cNvSpPr txBox="1"/>
          <p:nvPr/>
        </p:nvSpPr>
        <p:spPr>
          <a:xfrm>
            <a:off x="0" y="5553634"/>
            <a:ext cx="3620278" cy="646331"/>
          </a:xfrm>
          <a:prstGeom prst="rect">
            <a:avLst/>
          </a:prstGeom>
          <a:noFill/>
        </p:spPr>
        <p:txBody>
          <a:bodyPr wrap="square" rtlCol="0">
            <a:spAutoFit/>
          </a:bodyPr>
          <a:lstStyle/>
          <a:p>
            <a:r>
              <a:rPr lang="en-GB" sz="3600" dirty="0">
                <a:solidFill>
                  <a:schemeClr val="bg1"/>
                </a:solidFill>
              </a:rPr>
              <a:t>careerpilot.org.uk</a:t>
            </a:r>
          </a:p>
        </p:txBody>
      </p:sp>
    </p:spTree>
    <p:extLst>
      <p:ext uri="{BB962C8B-B14F-4D97-AF65-F5344CB8AC3E}">
        <p14:creationId xmlns:p14="http://schemas.microsoft.com/office/powerpoint/2010/main" val="1450473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0" y="0"/>
            <a:ext cx="12192000" cy="6870592"/>
          </a:xfrm>
          <a:prstGeom prst="rect">
            <a:avLst/>
          </a:prstGeom>
          <a:solidFill>
            <a:srgbClr val="0072B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t="15880"/>
          <a:stretch>
            <a:fillRect/>
          </a:stretch>
        </p:blipFill>
        <p:spPr bwMode="auto">
          <a:xfrm>
            <a:off x="3535018" y="1266779"/>
            <a:ext cx="5431308" cy="3436760"/>
          </a:xfrm>
          <a:prstGeom prst="rect">
            <a:avLst/>
          </a:prstGeom>
          <a:noFill/>
          <a:ln w="25400" algn="ctr">
            <a:solidFill>
              <a:srgbClr val="0072BA"/>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5B9BD5"/>
                </a:solidFill>
              </a14:hiddenFill>
            </a:ext>
          </a:extLst>
        </p:spPr>
      </p:pic>
      <p:sp>
        <p:nvSpPr>
          <p:cNvPr id="3" name="Rectangle 3"/>
          <p:cNvSpPr>
            <a:spLocks noChangeArrowheads="1"/>
          </p:cNvSpPr>
          <p:nvPr/>
        </p:nvSpPr>
        <p:spPr bwMode="auto">
          <a:xfrm>
            <a:off x="3522907" y="3038829"/>
            <a:ext cx="1839188" cy="1664623"/>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pic>
        <p:nvPicPr>
          <p:cNvPr id="2070"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5018" y="344543"/>
            <a:ext cx="5416062" cy="85991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10" name="Group 9"/>
          <p:cNvGrpSpPr/>
          <p:nvPr/>
        </p:nvGrpSpPr>
        <p:grpSpPr>
          <a:xfrm>
            <a:off x="5179591" y="1549004"/>
            <a:ext cx="6792670" cy="5157973"/>
            <a:chOff x="2445310" y="662130"/>
            <a:chExt cx="6669088" cy="5007649"/>
          </a:xfrm>
        </p:grpSpPr>
        <p:pic>
          <p:nvPicPr>
            <p:cNvPr id="2052" name="Picture 4" descr="SNAGHTML534b68d"/>
            <p:cNvPicPr>
              <a:picLocks noChangeAspect="1" noChangeArrowheads="1"/>
            </p:cNvPicPr>
            <p:nvPr/>
          </p:nvPicPr>
          <p:blipFill>
            <a:blip r:embed="rId5">
              <a:extLst>
                <a:ext uri="{28A0092B-C50C-407E-A947-70E740481C1C}">
                  <a14:useLocalDpi xmlns:a14="http://schemas.microsoft.com/office/drawing/2010/main" val="0"/>
                </a:ext>
              </a:extLst>
            </a:blip>
            <a:srcRect l="3334" t="1161" r="22919" b="28171"/>
            <a:stretch>
              <a:fillRect/>
            </a:stretch>
          </p:blipFill>
          <p:spPr bwMode="auto">
            <a:xfrm>
              <a:off x="2458010" y="662130"/>
              <a:ext cx="4468813" cy="2692400"/>
            </a:xfrm>
            <a:prstGeom prst="rect">
              <a:avLst/>
            </a:prstGeom>
            <a:noFill/>
            <a:ln w="12700" algn="in">
              <a:solidFill>
                <a:srgbClr val="063D71"/>
              </a:solidFill>
              <a:miter lim="800000"/>
              <a:headEnd/>
              <a:tailEnd/>
            </a:ln>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l="1151" t="1843" r="484" b="88614"/>
            <a:stretch>
              <a:fillRect/>
            </a:stretch>
          </p:blipFill>
          <p:spPr bwMode="auto">
            <a:xfrm>
              <a:off x="4958323" y="1479692"/>
              <a:ext cx="4151312" cy="254000"/>
            </a:xfrm>
            <a:prstGeom prst="rect">
              <a:avLst/>
            </a:prstGeom>
            <a:noFill/>
            <a:ln w="12700" algn="ctr">
              <a:solidFill>
                <a:srgbClr val="063D71"/>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Rectangle 6"/>
            <p:cNvSpPr>
              <a:spLocks noChangeArrowheads="1"/>
            </p:cNvSpPr>
            <p:nvPr/>
          </p:nvSpPr>
          <p:spPr bwMode="auto">
            <a:xfrm>
              <a:off x="4958323" y="1733692"/>
              <a:ext cx="4156075" cy="2030413"/>
            </a:xfrm>
            <a:prstGeom prst="rect">
              <a:avLst/>
            </a:prstGeom>
            <a:solidFill>
              <a:srgbClr val="FFFFFF"/>
            </a:solidFill>
            <a:ln w="12700" algn="ctr">
              <a:solidFill>
                <a:srgbClr val="063D71"/>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6110" y="1862280"/>
              <a:ext cx="1792288" cy="7350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36110" y="2635392"/>
              <a:ext cx="2163763" cy="7191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68160" y="2656030"/>
              <a:ext cx="1270000" cy="6731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8"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45310" y="3527567"/>
              <a:ext cx="5873750" cy="361950"/>
            </a:xfrm>
            <a:prstGeom prst="rect">
              <a:avLst/>
            </a:prstGeom>
            <a:noFill/>
            <a:ln w="25400" algn="ctr">
              <a:solidFill>
                <a:srgbClr val="063D71"/>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9"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58010" y="3889517"/>
              <a:ext cx="5861050" cy="696913"/>
            </a:xfrm>
            <a:prstGeom prst="rect">
              <a:avLst/>
            </a:prstGeom>
            <a:noFill/>
            <a:ln w="25400" algn="ctr">
              <a:solidFill>
                <a:srgbClr val="063D71"/>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60" name="Picture 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31635" y="1844817"/>
              <a:ext cx="1631950" cy="6524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8"/>
            <p:cNvPicPr>
              <a:picLocks noChangeAspect="1"/>
            </p:cNvPicPr>
            <p:nvPr/>
          </p:nvPicPr>
          <p:blipFill rotWithShape="1">
            <a:blip r:embed="rId13"/>
            <a:srcRect r="8977"/>
            <a:stretch/>
          </p:blipFill>
          <p:spPr>
            <a:xfrm>
              <a:off x="2445310" y="4636538"/>
              <a:ext cx="5883422" cy="1033241"/>
            </a:xfrm>
            <a:prstGeom prst="rect">
              <a:avLst/>
            </a:prstGeom>
            <a:ln w="19050">
              <a:solidFill>
                <a:schemeClr val="accent5">
                  <a:lumMod val="75000"/>
                </a:schemeClr>
              </a:solidFill>
            </a:ln>
          </p:spPr>
        </p:pic>
      </p:grpSp>
      <p:pic>
        <p:nvPicPr>
          <p:cNvPr id="5" name="Picture 4">
            <a:extLst>
              <a:ext uri="{FF2B5EF4-FFF2-40B4-BE49-F238E27FC236}">
                <a16:creationId xmlns:a16="http://schemas.microsoft.com/office/drawing/2014/main" id="{84D21D5B-6F49-4354-BE7D-BCDB8C1C2B63}"/>
              </a:ext>
            </a:extLst>
          </p:cNvPr>
          <p:cNvPicPr>
            <a:picLocks noChangeAspect="1"/>
          </p:cNvPicPr>
          <p:nvPr/>
        </p:nvPicPr>
        <p:blipFill rotWithShape="1">
          <a:blip r:embed="rId14"/>
          <a:srcRect l="74545" t="13663" r="1914" b="47682"/>
          <a:stretch/>
        </p:blipFill>
        <p:spPr>
          <a:xfrm>
            <a:off x="391647" y="344543"/>
            <a:ext cx="1713309" cy="139597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5280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0" y="0"/>
            <a:ext cx="12192000" cy="6933084"/>
          </a:xfrm>
          <a:prstGeom prst="rect">
            <a:avLst/>
          </a:prstGeom>
          <a:solidFill>
            <a:srgbClr val="0072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pic>
        <p:nvPicPr>
          <p:cNvPr id="4" name="Picture 3">
            <a:extLst>
              <a:ext uri="{FF2B5EF4-FFF2-40B4-BE49-F238E27FC236}">
                <a16:creationId xmlns:a16="http://schemas.microsoft.com/office/drawing/2014/main" id="{EFB8825A-2282-4A1B-B125-D13D6C16F99B}"/>
              </a:ext>
            </a:extLst>
          </p:cNvPr>
          <p:cNvPicPr>
            <a:picLocks noChangeAspect="1"/>
          </p:cNvPicPr>
          <p:nvPr/>
        </p:nvPicPr>
        <p:blipFill>
          <a:blip r:embed="rId4"/>
          <a:stretch>
            <a:fillRect/>
          </a:stretch>
        </p:blipFill>
        <p:spPr>
          <a:xfrm>
            <a:off x="410604" y="286491"/>
            <a:ext cx="1645783" cy="1645783"/>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6C21F3D9-DC50-4E99-B79A-2A8C6CFCC62F}"/>
              </a:ext>
            </a:extLst>
          </p:cNvPr>
          <p:cNvPicPr>
            <a:picLocks noChangeAspect="1"/>
          </p:cNvPicPr>
          <p:nvPr/>
        </p:nvPicPr>
        <p:blipFill rotWithShape="1">
          <a:blip r:embed="rId5"/>
          <a:srcRect b="17143"/>
          <a:stretch/>
        </p:blipFill>
        <p:spPr>
          <a:xfrm>
            <a:off x="3512651" y="286491"/>
            <a:ext cx="5383843" cy="6249160"/>
          </a:xfrm>
          <a:prstGeom prst="rect">
            <a:avLst/>
          </a:prstGeom>
          <a:effectLst>
            <a:outerShdw blurRad="63500" sx="102000" sy="102000" algn="ctr" rotWithShape="0">
              <a:prstClr val="black">
                <a:alpha val="40000"/>
              </a:prstClr>
            </a:outerShdw>
          </a:effectLst>
        </p:spPr>
      </p:pic>
      <p:pic>
        <p:nvPicPr>
          <p:cNvPr id="30" name="Picture 29" descr="Loop">
            <a:extLst>
              <a:ext uri="{FF2B5EF4-FFF2-40B4-BE49-F238E27FC236}">
                <a16:creationId xmlns:a16="http://schemas.microsoft.com/office/drawing/2014/main" id="{814F7908-56F9-4F18-BCF3-E0917908B6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5507" y="3926541"/>
            <a:ext cx="1769552" cy="600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ADE018E-E908-47E8-B297-A3A5A720B7FE}"/>
              </a:ext>
            </a:extLst>
          </p:cNvPr>
          <p:cNvPicPr>
            <a:picLocks noChangeAspect="1"/>
          </p:cNvPicPr>
          <p:nvPr/>
        </p:nvPicPr>
        <p:blipFill rotWithShape="1">
          <a:blip r:embed="rId7"/>
          <a:srcRect l="4675" t="3070" r="4382"/>
          <a:stretch/>
        </p:blipFill>
        <p:spPr>
          <a:xfrm>
            <a:off x="1448200" y="3812484"/>
            <a:ext cx="6818516" cy="3120600"/>
          </a:xfrm>
          <a:prstGeom prst="rect">
            <a:avLst/>
          </a:prstGeom>
          <a:effectLst>
            <a:outerShdw blurRad="63500" sx="102000" sy="102000" algn="ctr" rotWithShape="0">
              <a:prstClr val="black">
                <a:alpha val="40000"/>
              </a:prstClr>
            </a:outerShdw>
          </a:effectLst>
        </p:spPr>
      </p:pic>
    </p:spTree>
    <p:custDataLst>
      <p:tags r:id="rId1"/>
    </p:custDataLst>
    <p:extLst>
      <p:ext uri="{BB962C8B-B14F-4D97-AF65-F5344CB8AC3E}">
        <p14:creationId xmlns:p14="http://schemas.microsoft.com/office/powerpoint/2010/main" val="295301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0" y="0"/>
            <a:ext cx="12192000" cy="6933084"/>
          </a:xfrm>
          <a:prstGeom prst="rect">
            <a:avLst/>
          </a:prstGeom>
          <a:solidFill>
            <a:srgbClr val="0072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pic>
        <p:nvPicPr>
          <p:cNvPr id="5" name="Picture 4">
            <a:extLst>
              <a:ext uri="{FF2B5EF4-FFF2-40B4-BE49-F238E27FC236}">
                <a16:creationId xmlns:a16="http://schemas.microsoft.com/office/drawing/2014/main" id="{D10D2E75-18C1-F846-973C-45FEB6355F7A}"/>
              </a:ext>
            </a:extLst>
          </p:cNvPr>
          <p:cNvPicPr>
            <a:picLocks noChangeAspect="1"/>
          </p:cNvPicPr>
          <p:nvPr/>
        </p:nvPicPr>
        <p:blipFill rotWithShape="1">
          <a:blip r:embed="rId4"/>
          <a:srcRect l="75138" t="58506" r="1376" b="4500"/>
          <a:stretch/>
        </p:blipFill>
        <p:spPr>
          <a:xfrm>
            <a:off x="313913" y="218606"/>
            <a:ext cx="1686668" cy="1699458"/>
          </a:xfrm>
          <a:prstGeom prst="rect">
            <a:avLst/>
          </a:prstGeom>
          <a:effectLst>
            <a:outerShdw blurRad="63500" sx="102000" sy="102000" algn="ctr" rotWithShape="0">
              <a:prstClr val="black">
                <a:alpha val="40000"/>
              </a:prstClr>
            </a:outerShdw>
          </a:effectLst>
        </p:spPr>
      </p:pic>
      <p:pic>
        <p:nvPicPr>
          <p:cNvPr id="8" name="Picture 7" descr="A screenshot of a quiz&#10;&#10;Description automatically generated">
            <a:extLst>
              <a:ext uri="{FF2B5EF4-FFF2-40B4-BE49-F238E27FC236}">
                <a16:creationId xmlns:a16="http://schemas.microsoft.com/office/drawing/2014/main" id="{FC375F8D-7F8A-7E86-A6F9-D3C8A8B37ABB}"/>
              </a:ext>
            </a:extLst>
          </p:cNvPr>
          <p:cNvPicPr>
            <a:picLocks noChangeAspect="1"/>
          </p:cNvPicPr>
          <p:nvPr/>
        </p:nvPicPr>
        <p:blipFill rotWithShape="1">
          <a:blip r:embed="rId5">
            <a:extLst>
              <a:ext uri="{28A0092B-C50C-407E-A947-70E740481C1C}">
                <a14:useLocalDpi xmlns:a14="http://schemas.microsoft.com/office/drawing/2010/main" val="0"/>
              </a:ext>
            </a:extLst>
          </a:blip>
          <a:srcRect l="7380" t="20640" r="10416" b="7689"/>
          <a:stretch/>
        </p:blipFill>
        <p:spPr>
          <a:xfrm>
            <a:off x="1717411" y="2136670"/>
            <a:ext cx="8673752" cy="4253757"/>
          </a:xfrm>
          <a:prstGeom prst="rect">
            <a:avLst/>
          </a:prstGeom>
          <a:effectLst>
            <a:outerShdw blurRad="63500" sx="102000" sy="102000" algn="ctr" rotWithShape="0">
              <a:prstClr val="black">
                <a:alpha val="40000"/>
              </a:prstClr>
            </a:outerShdw>
          </a:effectLst>
        </p:spPr>
      </p:pic>
    </p:spTree>
    <p:custDataLst>
      <p:tags r:id="rId1"/>
    </p:custDataLst>
    <p:extLst>
      <p:ext uri="{BB962C8B-B14F-4D97-AF65-F5344CB8AC3E}">
        <p14:creationId xmlns:p14="http://schemas.microsoft.com/office/powerpoint/2010/main" val="2004310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6864296"/>
          </a:xfrm>
          <a:prstGeom prst="rect">
            <a:avLst/>
          </a:prstGeom>
          <a:solidFill>
            <a:srgbClr val="0072B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grpSp>
        <p:nvGrpSpPr>
          <p:cNvPr id="22" name="Group 21">
            <a:extLst>
              <a:ext uri="{FF2B5EF4-FFF2-40B4-BE49-F238E27FC236}">
                <a16:creationId xmlns:a16="http://schemas.microsoft.com/office/drawing/2014/main" id="{10B52D80-08CD-4B61-9077-2917DADCE601}"/>
              </a:ext>
            </a:extLst>
          </p:cNvPr>
          <p:cNvGrpSpPr/>
          <p:nvPr/>
        </p:nvGrpSpPr>
        <p:grpSpPr>
          <a:xfrm>
            <a:off x="4532747" y="314199"/>
            <a:ext cx="6015037" cy="3925481"/>
            <a:chOff x="2062406" y="1561768"/>
            <a:chExt cx="6949131" cy="3734464"/>
          </a:xfrm>
        </p:grpSpPr>
        <p:pic>
          <p:nvPicPr>
            <p:cNvPr id="23" name="Picture 22">
              <a:extLst>
                <a:ext uri="{FF2B5EF4-FFF2-40B4-BE49-F238E27FC236}">
                  <a16:creationId xmlns:a16="http://schemas.microsoft.com/office/drawing/2014/main" id="{5305E2CC-D053-4B7D-B4FE-EA3B13C3792A}"/>
                </a:ext>
              </a:extLst>
            </p:cNvPr>
            <p:cNvPicPr>
              <a:picLocks noChangeAspect="1"/>
            </p:cNvPicPr>
            <p:nvPr/>
          </p:nvPicPr>
          <p:blipFill>
            <a:blip r:embed="rId3"/>
            <a:stretch>
              <a:fillRect/>
            </a:stretch>
          </p:blipFill>
          <p:spPr>
            <a:xfrm>
              <a:off x="2062406" y="1561768"/>
              <a:ext cx="6949131" cy="3734464"/>
            </a:xfrm>
            <a:prstGeom prst="rect">
              <a:avLst/>
            </a:prstGeom>
          </p:spPr>
        </p:pic>
        <p:sp>
          <p:nvSpPr>
            <p:cNvPr id="24" name="Rectangle 23">
              <a:extLst>
                <a:ext uri="{FF2B5EF4-FFF2-40B4-BE49-F238E27FC236}">
                  <a16:creationId xmlns:a16="http://schemas.microsoft.com/office/drawing/2014/main" id="{68D9BB20-ECA4-47AF-A0FF-957D51C8DAA3}"/>
                </a:ext>
              </a:extLst>
            </p:cNvPr>
            <p:cNvSpPr/>
            <p:nvPr/>
          </p:nvSpPr>
          <p:spPr>
            <a:xfrm>
              <a:off x="2206784" y="2538602"/>
              <a:ext cx="3299950" cy="60427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grpSp>
      <p:pic>
        <p:nvPicPr>
          <p:cNvPr id="2" name="Picture 1">
            <a:extLst>
              <a:ext uri="{FF2B5EF4-FFF2-40B4-BE49-F238E27FC236}">
                <a16:creationId xmlns:a16="http://schemas.microsoft.com/office/drawing/2014/main" id="{E2C0F355-929B-436A-A321-52C21C945858}"/>
              </a:ext>
            </a:extLst>
          </p:cNvPr>
          <p:cNvPicPr>
            <a:picLocks noChangeAspect="1"/>
          </p:cNvPicPr>
          <p:nvPr/>
        </p:nvPicPr>
        <p:blipFill>
          <a:blip r:embed="rId4"/>
          <a:stretch>
            <a:fillRect/>
          </a:stretch>
        </p:blipFill>
        <p:spPr>
          <a:xfrm>
            <a:off x="4647462" y="4279168"/>
            <a:ext cx="5785605" cy="2578832"/>
          </a:xfrm>
          <a:prstGeom prst="rect">
            <a:avLst/>
          </a:prstGeom>
        </p:spPr>
      </p:pic>
      <p:pic>
        <p:nvPicPr>
          <p:cNvPr id="3" name="Picture 2">
            <a:extLst>
              <a:ext uri="{FF2B5EF4-FFF2-40B4-BE49-F238E27FC236}">
                <a16:creationId xmlns:a16="http://schemas.microsoft.com/office/drawing/2014/main" id="{56B279C9-FEE9-46ED-8B9E-1006C219F522}"/>
              </a:ext>
            </a:extLst>
          </p:cNvPr>
          <p:cNvPicPr>
            <a:picLocks noChangeAspect="1"/>
          </p:cNvPicPr>
          <p:nvPr/>
        </p:nvPicPr>
        <p:blipFill rotWithShape="1">
          <a:blip r:embed="rId5"/>
          <a:srcRect l="38037" b="902"/>
          <a:stretch/>
        </p:blipFill>
        <p:spPr>
          <a:xfrm>
            <a:off x="1758934" y="314198"/>
            <a:ext cx="2628855" cy="6117182"/>
          </a:xfrm>
          <a:prstGeom prst="rect">
            <a:avLst/>
          </a:prstGeom>
        </p:spPr>
      </p:pic>
      <p:pic>
        <p:nvPicPr>
          <p:cNvPr id="4" name="Picture 10" descr="Loo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9056" y="959224"/>
            <a:ext cx="1826851" cy="50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4611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12192000" cy="6858000"/>
          </a:xfrm>
          <a:prstGeom prst="rect">
            <a:avLst/>
          </a:prstGeom>
          <a:solidFill>
            <a:srgbClr val="0072BA"/>
          </a:solidFill>
          <a:ln w="9525">
            <a:no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pic>
        <p:nvPicPr>
          <p:cNvPr id="24" name="Picture 23">
            <a:extLst>
              <a:ext uri="{FF2B5EF4-FFF2-40B4-BE49-F238E27FC236}">
                <a16:creationId xmlns:a16="http://schemas.microsoft.com/office/drawing/2014/main" id="{C7563A91-9CC1-4744-B692-7E34AAF64945}"/>
              </a:ext>
            </a:extLst>
          </p:cNvPr>
          <p:cNvPicPr>
            <a:picLocks noChangeAspect="1"/>
          </p:cNvPicPr>
          <p:nvPr/>
        </p:nvPicPr>
        <p:blipFill rotWithShape="1">
          <a:blip r:embed="rId3"/>
          <a:srcRect t="80296"/>
          <a:stretch/>
        </p:blipFill>
        <p:spPr>
          <a:xfrm>
            <a:off x="1596672" y="5700240"/>
            <a:ext cx="5742362" cy="1095225"/>
          </a:xfrm>
          <a:prstGeom prst="rect">
            <a:avLst/>
          </a:prstGeom>
        </p:spPr>
      </p:pic>
      <p:pic>
        <p:nvPicPr>
          <p:cNvPr id="9" name="Picture 8">
            <a:extLst>
              <a:ext uri="{FF2B5EF4-FFF2-40B4-BE49-F238E27FC236}">
                <a16:creationId xmlns:a16="http://schemas.microsoft.com/office/drawing/2014/main" id="{D0FE7306-127B-43D5-9886-F900E0BFD553}"/>
              </a:ext>
            </a:extLst>
          </p:cNvPr>
          <p:cNvPicPr>
            <a:picLocks noChangeAspect="1"/>
          </p:cNvPicPr>
          <p:nvPr/>
        </p:nvPicPr>
        <p:blipFill rotWithShape="1">
          <a:blip r:embed="rId4"/>
          <a:srcRect b="52222"/>
          <a:stretch/>
        </p:blipFill>
        <p:spPr>
          <a:xfrm>
            <a:off x="1626435" y="152401"/>
            <a:ext cx="6436467" cy="6643063"/>
          </a:xfrm>
          <a:prstGeom prst="rect">
            <a:avLst/>
          </a:prstGeom>
        </p:spPr>
      </p:pic>
      <p:grpSp>
        <p:nvGrpSpPr>
          <p:cNvPr id="17" name="Group 16">
            <a:extLst>
              <a:ext uri="{FF2B5EF4-FFF2-40B4-BE49-F238E27FC236}">
                <a16:creationId xmlns:a16="http://schemas.microsoft.com/office/drawing/2014/main" id="{8A55DCFA-D03E-4029-AE17-D010EA73212F}"/>
              </a:ext>
            </a:extLst>
          </p:cNvPr>
          <p:cNvGrpSpPr/>
          <p:nvPr/>
        </p:nvGrpSpPr>
        <p:grpSpPr>
          <a:xfrm>
            <a:off x="7588293" y="2541679"/>
            <a:ext cx="3007036" cy="2724150"/>
            <a:chOff x="4440559" y="3045816"/>
            <a:chExt cx="4513986" cy="2724150"/>
          </a:xfrm>
          <a:solidFill>
            <a:srgbClr val="FC5C30"/>
          </a:solidFill>
        </p:grpSpPr>
        <p:sp>
          <p:nvSpPr>
            <p:cNvPr id="18" name="Left Arrow 6">
              <a:extLst>
                <a:ext uri="{FF2B5EF4-FFF2-40B4-BE49-F238E27FC236}">
                  <a16:creationId xmlns:a16="http://schemas.microsoft.com/office/drawing/2014/main" id="{65A83E76-EB62-4C86-A864-281A8A286B63}"/>
                </a:ext>
              </a:extLst>
            </p:cNvPr>
            <p:cNvSpPr/>
            <p:nvPr/>
          </p:nvSpPr>
          <p:spPr>
            <a:xfrm>
              <a:off x="4440559" y="3709152"/>
              <a:ext cx="1495713" cy="1123950"/>
            </a:xfrm>
            <a:prstGeom prst="lef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9" name="Flowchart: Process 18">
              <a:extLst>
                <a:ext uri="{FF2B5EF4-FFF2-40B4-BE49-F238E27FC236}">
                  <a16:creationId xmlns:a16="http://schemas.microsoft.com/office/drawing/2014/main" id="{97060318-BE49-4B10-900A-0BA87EC129CE}"/>
                </a:ext>
              </a:extLst>
            </p:cNvPr>
            <p:cNvSpPr/>
            <p:nvPr/>
          </p:nvSpPr>
          <p:spPr>
            <a:xfrm>
              <a:off x="5754144" y="3045816"/>
              <a:ext cx="3200401" cy="2724150"/>
            </a:xfrm>
            <a:prstGeom prst="flowChartProcess">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All skills are ‘banked’ for later when they want to apply</a:t>
              </a:r>
            </a:p>
          </p:txBody>
        </p:sp>
      </p:grpSp>
      <p:grpSp>
        <p:nvGrpSpPr>
          <p:cNvPr id="25" name="Group 24">
            <a:extLst>
              <a:ext uri="{FF2B5EF4-FFF2-40B4-BE49-F238E27FC236}">
                <a16:creationId xmlns:a16="http://schemas.microsoft.com/office/drawing/2014/main" id="{2D8A8471-157D-46E6-A069-B0A65CE76C00}"/>
              </a:ext>
            </a:extLst>
          </p:cNvPr>
          <p:cNvGrpSpPr/>
          <p:nvPr/>
        </p:nvGrpSpPr>
        <p:grpSpPr>
          <a:xfrm>
            <a:off x="4775201" y="5705908"/>
            <a:ext cx="5820129" cy="1145050"/>
            <a:chOff x="-274232" y="2993163"/>
            <a:chExt cx="8724375" cy="1353366"/>
          </a:xfrm>
        </p:grpSpPr>
        <p:sp>
          <p:nvSpPr>
            <p:cNvPr id="26" name="Left Arrow 14">
              <a:extLst>
                <a:ext uri="{FF2B5EF4-FFF2-40B4-BE49-F238E27FC236}">
                  <a16:creationId xmlns:a16="http://schemas.microsoft.com/office/drawing/2014/main" id="{DAE82F83-DE80-4117-8638-6F77EB57B01B}"/>
                </a:ext>
              </a:extLst>
            </p:cNvPr>
            <p:cNvSpPr/>
            <p:nvPr/>
          </p:nvSpPr>
          <p:spPr>
            <a:xfrm>
              <a:off x="-274232" y="3222579"/>
              <a:ext cx="5778929" cy="1123950"/>
            </a:xfrm>
            <a:prstGeom prst="leftArrow">
              <a:avLst/>
            </a:prstGeom>
            <a:solidFill>
              <a:srgbClr val="50BD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lowchart: Process 26">
              <a:extLst>
                <a:ext uri="{FF2B5EF4-FFF2-40B4-BE49-F238E27FC236}">
                  <a16:creationId xmlns:a16="http://schemas.microsoft.com/office/drawing/2014/main" id="{260F7DE9-03F7-4550-B2C3-9EC11834BFB2}"/>
                </a:ext>
              </a:extLst>
            </p:cNvPr>
            <p:cNvSpPr/>
            <p:nvPr/>
          </p:nvSpPr>
          <p:spPr>
            <a:xfrm>
              <a:off x="5241348" y="2993163"/>
              <a:ext cx="3208795" cy="1270017"/>
            </a:xfrm>
            <a:prstGeom prst="flowChartProcess">
              <a:avLst/>
            </a:prstGeom>
            <a:solidFill>
              <a:srgbClr val="50BD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See how skills compare to a job</a:t>
              </a:r>
            </a:p>
          </p:txBody>
        </p:sp>
      </p:grpSp>
      <p:grpSp>
        <p:nvGrpSpPr>
          <p:cNvPr id="20" name="Group 19">
            <a:extLst>
              <a:ext uri="{FF2B5EF4-FFF2-40B4-BE49-F238E27FC236}">
                <a16:creationId xmlns:a16="http://schemas.microsoft.com/office/drawing/2014/main" id="{3C7A2F8D-67A5-47B6-ADAE-2E6AED600239}"/>
              </a:ext>
            </a:extLst>
          </p:cNvPr>
          <p:cNvGrpSpPr/>
          <p:nvPr/>
        </p:nvGrpSpPr>
        <p:grpSpPr>
          <a:xfrm>
            <a:off x="5224436" y="297632"/>
            <a:ext cx="5367558" cy="1074531"/>
            <a:chOff x="4068774" y="2860649"/>
            <a:chExt cx="4398754" cy="1270017"/>
          </a:xfrm>
        </p:grpSpPr>
        <p:sp>
          <p:nvSpPr>
            <p:cNvPr id="21" name="Left Arrow 14">
              <a:extLst>
                <a:ext uri="{FF2B5EF4-FFF2-40B4-BE49-F238E27FC236}">
                  <a16:creationId xmlns:a16="http://schemas.microsoft.com/office/drawing/2014/main" id="{1E180B9B-5B22-49E4-B000-B54D919B3405}"/>
                </a:ext>
              </a:extLst>
            </p:cNvPr>
            <p:cNvSpPr/>
            <p:nvPr/>
          </p:nvSpPr>
          <p:spPr>
            <a:xfrm>
              <a:off x="4068774" y="2885108"/>
              <a:ext cx="1562100" cy="1123950"/>
            </a:xfrm>
            <a:prstGeom prst="leftArrow">
              <a:avLst/>
            </a:prstGeom>
            <a:solidFill>
              <a:srgbClr val="50BD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lowchart: Process 21">
              <a:extLst>
                <a:ext uri="{FF2B5EF4-FFF2-40B4-BE49-F238E27FC236}">
                  <a16:creationId xmlns:a16="http://schemas.microsoft.com/office/drawing/2014/main" id="{1B414020-5E90-4291-9071-AA620C4B9926}"/>
                </a:ext>
              </a:extLst>
            </p:cNvPr>
            <p:cNvSpPr/>
            <p:nvPr/>
          </p:nvSpPr>
          <p:spPr>
            <a:xfrm>
              <a:off x="5164870" y="2860649"/>
              <a:ext cx="3302658" cy="1270017"/>
            </a:xfrm>
            <a:prstGeom prst="flowChartProcess">
              <a:avLst/>
            </a:prstGeom>
            <a:solidFill>
              <a:srgbClr val="50BD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Add your own examples</a:t>
              </a:r>
            </a:p>
          </p:txBody>
        </p:sp>
      </p:grpSp>
      <p:grpSp>
        <p:nvGrpSpPr>
          <p:cNvPr id="7" name="Group 6">
            <a:extLst>
              <a:ext uri="{FF2B5EF4-FFF2-40B4-BE49-F238E27FC236}">
                <a16:creationId xmlns:a16="http://schemas.microsoft.com/office/drawing/2014/main" id="{34B9267C-44F9-4CB8-8F31-8EC97B0AD598}"/>
              </a:ext>
            </a:extLst>
          </p:cNvPr>
          <p:cNvGrpSpPr/>
          <p:nvPr/>
        </p:nvGrpSpPr>
        <p:grpSpPr>
          <a:xfrm>
            <a:off x="5662999" y="46755"/>
            <a:ext cx="5014201" cy="3029390"/>
            <a:chOff x="11221504" y="1354474"/>
            <a:chExt cx="10028401" cy="6058779"/>
          </a:xfrm>
        </p:grpSpPr>
        <p:pic>
          <p:nvPicPr>
            <p:cNvPr id="4" name="Picture 3">
              <a:extLst>
                <a:ext uri="{FF2B5EF4-FFF2-40B4-BE49-F238E27FC236}">
                  <a16:creationId xmlns:a16="http://schemas.microsoft.com/office/drawing/2014/main" id="{C518B21C-C56A-4886-ADFB-AF76DB62A26C}"/>
                </a:ext>
              </a:extLst>
            </p:cNvPr>
            <p:cNvPicPr>
              <a:picLocks noChangeAspect="1"/>
            </p:cNvPicPr>
            <p:nvPr/>
          </p:nvPicPr>
          <p:blipFill>
            <a:blip r:embed="rId5"/>
            <a:stretch>
              <a:fillRect/>
            </a:stretch>
          </p:blipFill>
          <p:spPr>
            <a:xfrm>
              <a:off x="11645541" y="1354474"/>
              <a:ext cx="9604364" cy="6058779"/>
            </a:xfrm>
            <a:prstGeom prst="rect">
              <a:avLst/>
            </a:prstGeom>
          </p:spPr>
        </p:pic>
        <p:pic>
          <p:nvPicPr>
            <p:cNvPr id="29" name="Picture 10" descr="Loop">
              <a:extLst>
                <a:ext uri="{FF2B5EF4-FFF2-40B4-BE49-F238E27FC236}">
                  <a16:creationId xmlns:a16="http://schemas.microsoft.com/office/drawing/2014/main" id="{A363327B-CC21-4BEF-ABE9-16D7524048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21504" y="5070609"/>
              <a:ext cx="3998453" cy="141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a:extLst>
              <a:ext uri="{FF2B5EF4-FFF2-40B4-BE49-F238E27FC236}">
                <a16:creationId xmlns:a16="http://schemas.microsoft.com/office/drawing/2014/main" id="{E0460109-5539-4585-B952-774DC7016D0D}"/>
              </a:ext>
            </a:extLst>
          </p:cNvPr>
          <p:cNvPicPr>
            <a:picLocks noChangeAspect="1"/>
          </p:cNvPicPr>
          <p:nvPr/>
        </p:nvPicPr>
        <p:blipFill>
          <a:blip r:embed="rId7"/>
          <a:stretch>
            <a:fillRect/>
          </a:stretch>
        </p:blipFill>
        <p:spPr>
          <a:xfrm>
            <a:off x="1626434" y="3146561"/>
            <a:ext cx="6510338" cy="3676650"/>
          </a:xfrm>
          <a:prstGeom prst="rect">
            <a:avLst/>
          </a:prstGeom>
        </p:spPr>
      </p:pic>
      <p:pic>
        <p:nvPicPr>
          <p:cNvPr id="6" name="Picture 10" descr="Loop">
            <a:extLst>
              <a:ext uri="{FF2B5EF4-FFF2-40B4-BE49-F238E27FC236}">
                <a16:creationId xmlns:a16="http://schemas.microsoft.com/office/drawing/2014/main" id="{634DE067-B6EF-4C18-A514-CAE2EE3101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4826" y="174430"/>
            <a:ext cx="798022" cy="39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985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7"/>
                                        </p:tgtEl>
                                        <p:attrNameLst>
                                          <p:attrName>ppt_x</p:attrName>
                                        </p:attrNameLst>
                                      </p:cBhvr>
                                      <p:tavLst>
                                        <p:tav tm="0">
                                          <p:val>
                                            <p:strVal val="ppt_x"/>
                                          </p:val>
                                        </p:tav>
                                        <p:tav tm="100000">
                                          <p:val>
                                            <p:strVal val="ppt_x"/>
                                          </p:val>
                                        </p:tav>
                                      </p:tavLst>
                                    </p:anim>
                                    <p:anim calcmode="lin" valueType="num">
                                      <p:cBhvr additive="base">
                                        <p:cTn id="19" dur="500"/>
                                        <p:tgtEl>
                                          <p:spTgt spid="7"/>
                                        </p:tgtEl>
                                        <p:attrNameLst>
                                          <p:attrName>ppt_y</p:attrName>
                                        </p:attrNameLst>
                                      </p:cBhvr>
                                      <p:tavLst>
                                        <p:tav tm="0">
                                          <p:val>
                                            <p:strVal val="ppt_y"/>
                                          </p:val>
                                        </p:tav>
                                        <p:tav tm="100000">
                                          <p:val>
                                            <p:strVal val="1+ppt_h/2"/>
                                          </p:val>
                                        </p:tav>
                                      </p:tavLst>
                                    </p:anim>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2592"/>
            <a:ext cx="12192000" cy="6870592"/>
          </a:xfrm>
          <a:prstGeom prst="rect">
            <a:avLst/>
          </a:prstGeom>
          <a:solidFill>
            <a:srgbClr val="0072B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15B954AA-6616-4A1C-AB23-6D936C7722E0}"/>
              </a:ext>
            </a:extLst>
          </p:cNvPr>
          <p:cNvPicPr>
            <a:picLocks noChangeAspect="1"/>
          </p:cNvPicPr>
          <p:nvPr/>
        </p:nvPicPr>
        <p:blipFill>
          <a:blip r:embed="rId3"/>
          <a:stretch>
            <a:fillRect/>
          </a:stretch>
        </p:blipFill>
        <p:spPr>
          <a:xfrm>
            <a:off x="1900519" y="842683"/>
            <a:ext cx="8382249" cy="5689695"/>
          </a:xfrm>
          <a:prstGeom prst="rect">
            <a:avLst/>
          </a:prstGeom>
          <a:effectLst>
            <a:outerShdw blurRad="63500" sx="102000" sy="102000" algn="ctr" rotWithShape="0">
              <a:prstClr val="black">
                <a:alpha val="40000"/>
              </a:prstClr>
            </a:outerShdw>
          </a:effectLst>
        </p:spPr>
      </p:pic>
      <p:pic>
        <p:nvPicPr>
          <p:cNvPr id="13" name="Picture 10" descr="Loop">
            <a:extLst>
              <a:ext uri="{FF2B5EF4-FFF2-40B4-BE49-F238E27FC236}">
                <a16:creationId xmlns:a16="http://schemas.microsoft.com/office/drawing/2014/main" id="{1DA1AE6F-7FC1-4AF5-A625-FC24E90351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1577" y="1057836"/>
            <a:ext cx="2779059" cy="10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Loop">
            <a:extLst>
              <a:ext uri="{FF2B5EF4-FFF2-40B4-BE49-F238E27FC236}">
                <a16:creationId xmlns:a16="http://schemas.microsoft.com/office/drawing/2014/main" id="{F1DCFECB-4566-4D15-8576-26B7B2007F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9435" y="4199788"/>
            <a:ext cx="1855733" cy="434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821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12592"/>
            <a:ext cx="12192000" cy="6870592"/>
          </a:xfrm>
          <a:prstGeom prst="rect">
            <a:avLst/>
          </a:prstGeom>
          <a:solidFill>
            <a:srgbClr val="0072B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C2DA5EF4-D1AB-4D00-B4AB-C8C926D7D34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8701" y="213242"/>
            <a:ext cx="10819338" cy="5229845"/>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CB69086D-A042-F509-3964-763F2F98EEEB}"/>
              </a:ext>
            </a:extLst>
          </p:cNvPr>
          <p:cNvPicPr>
            <a:picLocks noChangeAspect="1"/>
          </p:cNvPicPr>
          <p:nvPr/>
        </p:nvPicPr>
        <p:blipFill>
          <a:blip r:embed="rId4"/>
          <a:stretch>
            <a:fillRect/>
          </a:stretch>
        </p:blipFill>
        <p:spPr>
          <a:xfrm>
            <a:off x="2639381" y="1493340"/>
            <a:ext cx="9305180" cy="5151418"/>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736A0575-80D2-67F5-B6D1-CA75333E8070}"/>
              </a:ext>
            </a:extLst>
          </p:cNvPr>
          <p:cNvPicPr>
            <a:picLocks noChangeAspect="1"/>
          </p:cNvPicPr>
          <p:nvPr/>
        </p:nvPicPr>
        <p:blipFill>
          <a:blip r:embed="rId5"/>
          <a:stretch>
            <a:fillRect/>
          </a:stretch>
        </p:blipFill>
        <p:spPr>
          <a:xfrm>
            <a:off x="1284672" y="764839"/>
            <a:ext cx="9743367" cy="5990670"/>
          </a:xfrm>
          <a:prstGeom prst="rect">
            <a:avLst/>
          </a:prstGeom>
          <a:effectLst>
            <a:outerShdw blurRad="63500" sx="102000" sy="102000" algn="ctr" rotWithShape="0">
              <a:prstClr val="black">
                <a:alpha val="40000"/>
              </a:prstClr>
            </a:outerShdw>
          </a:effectLst>
        </p:spPr>
      </p:pic>
      <p:sp>
        <p:nvSpPr>
          <p:cNvPr id="15" name="Rectangle 14"/>
          <p:cNvSpPr/>
          <p:nvPr/>
        </p:nvSpPr>
        <p:spPr>
          <a:xfrm>
            <a:off x="2356711" y="4183374"/>
            <a:ext cx="7599286" cy="48357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EC8A3F0C-5B7D-FBE7-F58D-F696B666A743}"/>
              </a:ext>
            </a:extLst>
          </p:cNvPr>
          <p:cNvSpPr/>
          <p:nvPr/>
        </p:nvSpPr>
        <p:spPr>
          <a:xfrm>
            <a:off x="1567339" y="2205564"/>
            <a:ext cx="9178031" cy="11812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1156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876D0-36AE-8DB6-F0CF-548FA84A3FEC}"/>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9CD9D324-3E7F-F70E-75E3-E9E79A3478B8}"/>
              </a:ext>
            </a:extLst>
          </p:cNvPr>
          <p:cNvSpPr/>
          <p:nvPr/>
        </p:nvSpPr>
        <p:spPr>
          <a:xfrm>
            <a:off x="0" y="-12592"/>
            <a:ext cx="12192000" cy="6870592"/>
          </a:xfrm>
          <a:prstGeom prst="rect">
            <a:avLst/>
          </a:prstGeom>
          <a:solidFill>
            <a:srgbClr val="0072B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AE5D77E8-4B43-1433-057A-88CD15D57DB8}"/>
              </a:ext>
            </a:extLst>
          </p:cNvPr>
          <p:cNvPicPr>
            <a:picLocks noChangeAspect="1"/>
          </p:cNvPicPr>
          <p:nvPr/>
        </p:nvPicPr>
        <p:blipFill>
          <a:blip r:embed="rId3"/>
          <a:stretch>
            <a:fillRect/>
          </a:stretch>
        </p:blipFill>
        <p:spPr>
          <a:xfrm>
            <a:off x="1993856" y="415832"/>
            <a:ext cx="7841433" cy="6110637"/>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6F097B97-29EC-6DB4-8A87-E5B8150611DA}"/>
              </a:ext>
            </a:extLst>
          </p:cNvPr>
          <p:cNvSpPr/>
          <p:nvPr/>
        </p:nvSpPr>
        <p:spPr>
          <a:xfrm>
            <a:off x="1993857" y="832104"/>
            <a:ext cx="1736896" cy="5943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EC08A687-3CBC-082C-0D1C-DAC358DE1240}"/>
              </a:ext>
            </a:extLst>
          </p:cNvPr>
          <p:cNvSpPr/>
          <p:nvPr/>
        </p:nvSpPr>
        <p:spPr>
          <a:xfrm>
            <a:off x="1971427" y="1426464"/>
            <a:ext cx="7841432" cy="2862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1273A412-8933-48CB-963B-11FEE7B704EE}"/>
              </a:ext>
            </a:extLst>
          </p:cNvPr>
          <p:cNvSpPr/>
          <p:nvPr/>
        </p:nvSpPr>
        <p:spPr>
          <a:xfrm>
            <a:off x="1971427" y="4296556"/>
            <a:ext cx="7841432" cy="16104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97353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12592"/>
            <a:ext cx="12192000" cy="6870592"/>
          </a:xfrm>
          <a:prstGeom prst="rect">
            <a:avLst/>
          </a:prstGeom>
          <a:solidFill>
            <a:srgbClr val="0072B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pic>
        <p:nvPicPr>
          <p:cNvPr id="5" name="Picture 4"/>
          <p:cNvPicPr>
            <a:picLocks noChangeAspect="1"/>
          </p:cNvPicPr>
          <p:nvPr/>
        </p:nvPicPr>
        <p:blipFill>
          <a:blip r:embed="rId3"/>
          <a:stretch>
            <a:fillRect/>
          </a:stretch>
        </p:blipFill>
        <p:spPr>
          <a:xfrm>
            <a:off x="1602857" y="118505"/>
            <a:ext cx="7102120" cy="584377"/>
          </a:xfrm>
          <a:prstGeom prst="rect">
            <a:avLst/>
          </a:prstGeom>
        </p:spPr>
      </p:pic>
      <p:pic>
        <p:nvPicPr>
          <p:cNvPr id="22" name="Picture 10" descr="Lo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8636" y="21545"/>
            <a:ext cx="1127365" cy="839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stretch>
            <a:fillRect/>
          </a:stretch>
        </p:blipFill>
        <p:spPr>
          <a:xfrm>
            <a:off x="1588027" y="861517"/>
            <a:ext cx="7287159" cy="2708254"/>
          </a:xfrm>
          <a:prstGeom prst="rect">
            <a:avLst/>
          </a:prstGeom>
          <a:ln w="28575">
            <a:solidFill>
              <a:schemeClr val="accent5">
                <a:lumMod val="75000"/>
              </a:schemeClr>
            </a:solidFill>
          </a:ln>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7429" y="2495215"/>
            <a:ext cx="4856163" cy="1993900"/>
          </a:xfrm>
          <a:prstGeom prst="rect">
            <a:avLst/>
          </a:prstGeom>
          <a:noFill/>
          <a:ln w="25400" algn="ctr">
            <a:solidFill>
              <a:srgbClr val="063D71"/>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12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368" y="2794940"/>
            <a:ext cx="4867275" cy="2540000"/>
          </a:xfrm>
          <a:prstGeom prst="rect">
            <a:avLst/>
          </a:prstGeom>
          <a:noFill/>
          <a:ln w="25400" algn="ctr">
            <a:solidFill>
              <a:srgbClr val="063D71"/>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129"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02857" y="4491470"/>
            <a:ext cx="4583113" cy="2259012"/>
          </a:xfrm>
          <a:prstGeom prst="rect">
            <a:avLst/>
          </a:prstGeom>
          <a:noFill/>
          <a:ln w="25400" algn="ctr">
            <a:solidFill>
              <a:srgbClr val="063D71"/>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1" name="Rectangle 10"/>
          <p:cNvSpPr/>
          <p:nvPr/>
        </p:nvSpPr>
        <p:spPr>
          <a:xfrm>
            <a:off x="1576425" y="4431288"/>
            <a:ext cx="4609545" cy="231919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6B42C404-7A2F-A1D3-D6A4-90012FE38500}"/>
              </a:ext>
            </a:extLst>
          </p:cNvPr>
          <p:cNvPicPr>
            <a:picLocks noChangeAspect="1"/>
          </p:cNvPicPr>
          <p:nvPr/>
        </p:nvPicPr>
        <p:blipFill>
          <a:blip r:embed="rId9"/>
          <a:stretch>
            <a:fillRect/>
          </a:stretch>
        </p:blipFill>
        <p:spPr>
          <a:xfrm>
            <a:off x="5153917" y="3297738"/>
            <a:ext cx="6793306" cy="357366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2059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125"/>
                                        </p:tgtEl>
                                        <p:attrNameLst>
                                          <p:attrName>style.visibility</p:attrName>
                                        </p:attrNameLst>
                                      </p:cBhvr>
                                      <p:to>
                                        <p:strVal val="visible"/>
                                      </p:to>
                                    </p:set>
                                    <p:anim calcmode="lin" valueType="num">
                                      <p:cBhvr additive="base">
                                        <p:cTn id="11" dur="500" fill="hold"/>
                                        <p:tgtEl>
                                          <p:spTgt spid="5125"/>
                                        </p:tgtEl>
                                        <p:attrNameLst>
                                          <p:attrName>ppt_x</p:attrName>
                                        </p:attrNameLst>
                                      </p:cBhvr>
                                      <p:tavLst>
                                        <p:tav tm="0">
                                          <p:val>
                                            <p:strVal val="#ppt_x"/>
                                          </p:val>
                                        </p:tav>
                                        <p:tav tm="100000">
                                          <p:val>
                                            <p:strVal val="#ppt_x"/>
                                          </p:val>
                                        </p:tav>
                                      </p:tavLst>
                                    </p:anim>
                                    <p:anim calcmode="lin" valueType="num">
                                      <p:cBhvr additive="base">
                                        <p:cTn id="12" dur="500" fill="hold"/>
                                        <p:tgtEl>
                                          <p:spTgt spid="51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128"/>
                                        </p:tgtEl>
                                        <p:attrNameLst>
                                          <p:attrName>style.visibility</p:attrName>
                                        </p:attrNameLst>
                                      </p:cBhvr>
                                      <p:to>
                                        <p:strVal val="visible"/>
                                      </p:to>
                                    </p:set>
                                    <p:anim calcmode="lin" valueType="num">
                                      <p:cBhvr additive="base">
                                        <p:cTn id="17" dur="500" fill="hold"/>
                                        <p:tgtEl>
                                          <p:spTgt spid="5128"/>
                                        </p:tgtEl>
                                        <p:attrNameLst>
                                          <p:attrName>ppt_x</p:attrName>
                                        </p:attrNameLst>
                                      </p:cBhvr>
                                      <p:tavLst>
                                        <p:tav tm="0">
                                          <p:val>
                                            <p:strVal val="#ppt_x"/>
                                          </p:val>
                                        </p:tav>
                                        <p:tav tm="100000">
                                          <p:val>
                                            <p:strVal val="#ppt_x"/>
                                          </p:val>
                                        </p:tav>
                                      </p:tavLst>
                                    </p:anim>
                                    <p:anim calcmode="lin" valueType="num">
                                      <p:cBhvr additive="base">
                                        <p:cTn id="18" dur="500" fill="hold"/>
                                        <p:tgtEl>
                                          <p:spTgt spid="512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129"/>
                                        </p:tgtEl>
                                        <p:attrNameLst>
                                          <p:attrName>style.visibility</p:attrName>
                                        </p:attrNameLst>
                                      </p:cBhvr>
                                      <p:to>
                                        <p:strVal val="visible"/>
                                      </p:to>
                                    </p:set>
                                    <p:anim calcmode="lin" valueType="num">
                                      <p:cBhvr additive="base">
                                        <p:cTn id="23" dur="500" fill="hold"/>
                                        <p:tgtEl>
                                          <p:spTgt spid="5129"/>
                                        </p:tgtEl>
                                        <p:attrNameLst>
                                          <p:attrName>ppt_x</p:attrName>
                                        </p:attrNameLst>
                                      </p:cBhvr>
                                      <p:tavLst>
                                        <p:tav tm="0">
                                          <p:val>
                                            <p:strVal val="#ppt_x"/>
                                          </p:val>
                                        </p:tav>
                                        <p:tav tm="100000">
                                          <p:val>
                                            <p:strVal val="#ppt_x"/>
                                          </p:val>
                                        </p:tav>
                                      </p:tavLst>
                                    </p:anim>
                                    <p:anim calcmode="lin" valueType="num">
                                      <p:cBhvr additive="base">
                                        <p:cTn id="24" dur="500" fill="hold"/>
                                        <p:tgtEl>
                                          <p:spTgt spid="512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12192000" cy="6870592"/>
          </a:xfrm>
          <a:prstGeom prst="rect">
            <a:avLst/>
          </a:prstGeom>
          <a:solidFill>
            <a:srgbClr val="0072B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B3C964CC-F96E-4E23-9AA5-E57DC64189D2}"/>
              </a:ext>
            </a:extLst>
          </p:cNvPr>
          <p:cNvPicPr>
            <a:picLocks noChangeAspect="1"/>
          </p:cNvPicPr>
          <p:nvPr/>
        </p:nvPicPr>
        <p:blipFill>
          <a:blip r:embed="rId3"/>
          <a:stretch>
            <a:fillRect/>
          </a:stretch>
        </p:blipFill>
        <p:spPr>
          <a:xfrm>
            <a:off x="1869140" y="141304"/>
            <a:ext cx="7954309" cy="4042910"/>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4"/>
          <a:stretch>
            <a:fillRect/>
          </a:stretch>
        </p:blipFill>
        <p:spPr>
          <a:xfrm>
            <a:off x="6464643" y="244722"/>
            <a:ext cx="4134177" cy="3017550"/>
          </a:xfrm>
          <a:prstGeom prst="rect">
            <a:avLst/>
          </a:prstGeom>
          <a:ln>
            <a:solidFill>
              <a:schemeClr val="accent5">
                <a:lumMod val="75000"/>
              </a:schemeClr>
            </a:solidFill>
          </a:ln>
        </p:spPr>
      </p:pic>
      <p:cxnSp>
        <p:nvCxnSpPr>
          <p:cNvPr id="9" name="Straight Arrow Connector 8"/>
          <p:cNvCxnSpPr>
            <a:cxnSpLocks/>
          </p:cNvCxnSpPr>
          <p:nvPr/>
        </p:nvCxnSpPr>
        <p:spPr>
          <a:xfrm flipH="1" flipV="1">
            <a:off x="4823786" y="541362"/>
            <a:ext cx="1640857" cy="5971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5"/>
          <a:stretch>
            <a:fillRect/>
          </a:stretch>
        </p:blipFill>
        <p:spPr>
          <a:xfrm>
            <a:off x="7820957" y="2746778"/>
            <a:ext cx="2753192" cy="493346"/>
          </a:xfrm>
          <a:prstGeom prst="rect">
            <a:avLst/>
          </a:prstGeom>
        </p:spPr>
      </p:pic>
      <p:pic>
        <p:nvPicPr>
          <p:cNvPr id="7" name="Picture 6">
            <a:extLst>
              <a:ext uri="{FF2B5EF4-FFF2-40B4-BE49-F238E27FC236}">
                <a16:creationId xmlns:a16="http://schemas.microsoft.com/office/drawing/2014/main" id="{6648C71C-9118-4165-B902-D245386BF243}"/>
              </a:ext>
            </a:extLst>
          </p:cNvPr>
          <p:cNvPicPr>
            <a:picLocks noChangeAspect="1"/>
          </p:cNvPicPr>
          <p:nvPr/>
        </p:nvPicPr>
        <p:blipFill>
          <a:blip r:embed="rId6"/>
          <a:stretch>
            <a:fillRect/>
          </a:stretch>
        </p:blipFill>
        <p:spPr>
          <a:xfrm>
            <a:off x="2982440" y="3750386"/>
            <a:ext cx="5757616" cy="2966311"/>
          </a:xfrm>
          <a:prstGeom prst="rect">
            <a:avLst/>
          </a:prstGeom>
        </p:spPr>
      </p:pic>
    </p:spTree>
    <p:extLst>
      <p:ext uri="{BB962C8B-B14F-4D97-AF65-F5344CB8AC3E}">
        <p14:creationId xmlns:p14="http://schemas.microsoft.com/office/powerpoint/2010/main" val="1252302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0" y="14303"/>
            <a:ext cx="12192000" cy="6933084"/>
          </a:xfrm>
          <a:prstGeom prst="rect">
            <a:avLst/>
          </a:prstGeom>
          <a:solidFill>
            <a:srgbClr val="0072BA"/>
          </a:solidFill>
          <a:ln w="9525">
            <a:no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sp>
        <p:nvSpPr>
          <p:cNvPr id="4103" name="Text Box 14"/>
          <p:cNvSpPr txBox="1">
            <a:spLocks noChangeArrowheads="1"/>
          </p:cNvSpPr>
          <p:nvPr/>
        </p:nvSpPr>
        <p:spPr bwMode="auto">
          <a:xfrm>
            <a:off x="0" y="-9293"/>
            <a:ext cx="12192000" cy="646331"/>
          </a:xfrm>
          <a:prstGeom prst="rect">
            <a:avLst/>
          </a:prstGeom>
          <a:solidFill>
            <a:srgbClr val="002060"/>
          </a:solidFill>
          <a:ln w="19050">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GB" altLang="en-US" sz="3600" dirty="0">
                <a:solidFill>
                  <a:schemeClr val="bg1"/>
                </a:solidFill>
                <a:latin typeface="Calibri" panose="020F0502020204030204" pitchFamily="34" charset="0"/>
              </a:rPr>
              <a:t>Agenda</a:t>
            </a:r>
          </a:p>
        </p:txBody>
      </p:sp>
      <p:sp>
        <p:nvSpPr>
          <p:cNvPr id="2" name="AutoShape 2" descr="Healthcare Science Week 2021 - National Awareness Days Calendar 2021"/>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extBox 3"/>
          <p:cNvSpPr txBox="1"/>
          <p:nvPr/>
        </p:nvSpPr>
        <p:spPr>
          <a:xfrm>
            <a:off x="681136" y="874808"/>
            <a:ext cx="10898154" cy="1754326"/>
          </a:xfrm>
          <a:prstGeom prst="rect">
            <a:avLst/>
          </a:prstGeom>
          <a:solidFill>
            <a:schemeClr val="bg1"/>
          </a:solidFill>
        </p:spPr>
        <p:txBody>
          <a:bodyPr wrap="square" rtlCol="0">
            <a:spAutoFit/>
          </a:bodyPr>
          <a:lstStyle/>
          <a:p>
            <a:pPr algn="ctr"/>
            <a:endParaRPr lang="en-GB" sz="3600" dirty="0"/>
          </a:p>
          <a:p>
            <a:pPr algn="ctr"/>
            <a:r>
              <a:rPr lang="en-GB" sz="3600" dirty="0"/>
              <a:t>The changing careers landscape</a:t>
            </a:r>
          </a:p>
          <a:p>
            <a:pPr algn="ctr"/>
            <a:endParaRPr lang="en-GB" sz="3600" dirty="0"/>
          </a:p>
        </p:txBody>
      </p:sp>
      <p:sp>
        <p:nvSpPr>
          <p:cNvPr id="3" name="TextBox 2">
            <a:extLst>
              <a:ext uri="{FF2B5EF4-FFF2-40B4-BE49-F238E27FC236}">
                <a16:creationId xmlns:a16="http://schemas.microsoft.com/office/drawing/2014/main" id="{D468D027-B50C-48FC-BB45-61D29FCD8106}"/>
              </a:ext>
            </a:extLst>
          </p:cNvPr>
          <p:cNvSpPr txBox="1"/>
          <p:nvPr/>
        </p:nvSpPr>
        <p:spPr>
          <a:xfrm>
            <a:off x="681136" y="2847461"/>
            <a:ext cx="10898153" cy="1754326"/>
          </a:xfrm>
          <a:prstGeom prst="rect">
            <a:avLst/>
          </a:prstGeom>
          <a:solidFill>
            <a:schemeClr val="bg1"/>
          </a:solidFill>
        </p:spPr>
        <p:txBody>
          <a:bodyPr wrap="square" rtlCol="0">
            <a:spAutoFit/>
          </a:bodyPr>
          <a:lstStyle/>
          <a:p>
            <a:pPr algn="ctr"/>
            <a:endParaRPr lang="en-GB" sz="3600" dirty="0"/>
          </a:p>
          <a:p>
            <a:pPr algn="ctr"/>
            <a:r>
              <a:rPr lang="en-GB" sz="3600" dirty="0"/>
              <a:t>Introducing Careerpilot</a:t>
            </a:r>
          </a:p>
          <a:p>
            <a:pPr algn="ctr"/>
            <a:endParaRPr lang="en-GB" sz="3600" dirty="0"/>
          </a:p>
        </p:txBody>
      </p:sp>
      <p:sp>
        <p:nvSpPr>
          <p:cNvPr id="5" name="TextBox 4">
            <a:extLst>
              <a:ext uri="{FF2B5EF4-FFF2-40B4-BE49-F238E27FC236}">
                <a16:creationId xmlns:a16="http://schemas.microsoft.com/office/drawing/2014/main" id="{86B8361F-D57A-D570-FA55-3D3DD9CDFE00}"/>
              </a:ext>
            </a:extLst>
          </p:cNvPr>
          <p:cNvSpPr txBox="1"/>
          <p:nvPr/>
        </p:nvSpPr>
        <p:spPr>
          <a:xfrm>
            <a:off x="681137" y="4820114"/>
            <a:ext cx="10898152" cy="1754326"/>
          </a:xfrm>
          <a:prstGeom prst="rect">
            <a:avLst/>
          </a:prstGeom>
          <a:solidFill>
            <a:schemeClr val="bg1"/>
          </a:solidFill>
        </p:spPr>
        <p:txBody>
          <a:bodyPr wrap="square" rtlCol="0">
            <a:spAutoFit/>
          </a:bodyPr>
          <a:lstStyle/>
          <a:p>
            <a:pPr algn="ctr"/>
            <a:endParaRPr lang="en-GB" sz="3600" dirty="0"/>
          </a:p>
          <a:p>
            <a:pPr algn="ctr"/>
            <a:r>
              <a:rPr lang="en-GB" sz="3600" dirty="0"/>
              <a:t>Careerpilot Parent Zone</a:t>
            </a:r>
          </a:p>
          <a:p>
            <a:pPr algn="ctr"/>
            <a:endParaRPr lang="en-GB" sz="3600" dirty="0"/>
          </a:p>
        </p:txBody>
      </p:sp>
    </p:spTree>
    <p:custDataLst>
      <p:tags r:id="rId1"/>
    </p:custDataLst>
    <p:extLst>
      <p:ext uri="{BB962C8B-B14F-4D97-AF65-F5344CB8AC3E}">
        <p14:creationId xmlns:p14="http://schemas.microsoft.com/office/powerpoint/2010/main" val="337477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6864296"/>
          </a:xfrm>
          <a:prstGeom prst="rect">
            <a:avLst/>
          </a:prstGeom>
          <a:solidFill>
            <a:srgbClr val="0072B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D8387CDE-4E28-4544-8EF4-741A55E3F320}"/>
              </a:ext>
            </a:extLst>
          </p:cNvPr>
          <p:cNvPicPr>
            <a:picLocks noChangeAspect="1"/>
          </p:cNvPicPr>
          <p:nvPr/>
        </p:nvPicPr>
        <p:blipFill>
          <a:blip r:embed="rId3"/>
          <a:stretch>
            <a:fillRect/>
          </a:stretch>
        </p:blipFill>
        <p:spPr>
          <a:xfrm>
            <a:off x="4563399" y="148819"/>
            <a:ext cx="5899004" cy="6444486"/>
          </a:xfrm>
          <a:prstGeom prst="rect">
            <a:avLst/>
          </a:prstGeom>
        </p:spPr>
      </p:pic>
      <p:pic>
        <p:nvPicPr>
          <p:cNvPr id="6" name="Picture 5">
            <a:extLst>
              <a:ext uri="{FF2B5EF4-FFF2-40B4-BE49-F238E27FC236}">
                <a16:creationId xmlns:a16="http://schemas.microsoft.com/office/drawing/2014/main" id="{8675DFC7-D72A-42C9-9FF3-FEBCE1D06F87}"/>
              </a:ext>
            </a:extLst>
          </p:cNvPr>
          <p:cNvPicPr>
            <a:picLocks noChangeAspect="1"/>
          </p:cNvPicPr>
          <p:nvPr/>
        </p:nvPicPr>
        <p:blipFill rotWithShape="1">
          <a:blip r:embed="rId4"/>
          <a:srcRect l="38037" b="902"/>
          <a:stretch/>
        </p:blipFill>
        <p:spPr>
          <a:xfrm>
            <a:off x="1729598" y="370409"/>
            <a:ext cx="2628855" cy="6117182"/>
          </a:xfrm>
          <a:prstGeom prst="rect">
            <a:avLst/>
          </a:prstGeom>
        </p:spPr>
      </p:pic>
      <p:pic>
        <p:nvPicPr>
          <p:cNvPr id="4" name="Picture 10" descr="Lo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652" y="741693"/>
            <a:ext cx="1725924" cy="439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832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6864296"/>
          </a:xfrm>
          <a:prstGeom prst="rect">
            <a:avLst/>
          </a:prstGeom>
          <a:solidFill>
            <a:srgbClr val="0072B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grpSp>
        <p:nvGrpSpPr>
          <p:cNvPr id="14" name="Group 13"/>
          <p:cNvGrpSpPr/>
          <p:nvPr/>
        </p:nvGrpSpPr>
        <p:grpSpPr>
          <a:xfrm>
            <a:off x="4154219" y="67488"/>
            <a:ext cx="4400000" cy="6416496"/>
            <a:chOff x="-2261004" y="107983"/>
            <a:chExt cx="4400000" cy="6416496"/>
          </a:xfrm>
        </p:grpSpPr>
        <p:grpSp>
          <p:nvGrpSpPr>
            <p:cNvPr id="6" name="Group 5"/>
            <p:cNvGrpSpPr/>
            <p:nvPr/>
          </p:nvGrpSpPr>
          <p:grpSpPr>
            <a:xfrm>
              <a:off x="-2261004" y="107983"/>
              <a:ext cx="4400000" cy="6416496"/>
              <a:chOff x="2389903" y="0"/>
              <a:chExt cx="4400000" cy="6416496"/>
            </a:xfrm>
          </p:grpSpPr>
          <p:pic>
            <p:nvPicPr>
              <p:cNvPr id="5122" name="Picture 2" descr="C:\Users\sl200\AppData\Local\Temp\SNAGHTML65455a.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7" t="-5862" r="-617" b="76781"/>
              <a:stretch/>
            </p:blipFill>
            <p:spPr bwMode="auto">
              <a:xfrm>
                <a:off x="2447332" y="2352940"/>
                <a:ext cx="4342571" cy="4063556"/>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2389903" y="906844"/>
                <a:ext cx="4400000" cy="3115015"/>
              </a:xfrm>
              <a:prstGeom prst="rect">
                <a:avLst/>
              </a:prstGeom>
            </p:spPr>
          </p:pic>
          <p:pic>
            <p:nvPicPr>
              <p:cNvPr id="9" name="Picture 2" descr="C:\Users\sl200\AppData\Local\Temp\SNAGHTML65455a.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4" t="101" r="-114" b="94097"/>
              <a:stretch/>
            </p:blipFill>
            <p:spPr bwMode="auto">
              <a:xfrm>
                <a:off x="2404358" y="0"/>
                <a:ext cx="4385545" cy="906844"/>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grpSp>
        <p:sp>
          <p:nvSpPr>
            <p:cNvPr id="11" name="Rectangle 10"/>
            <p:cNvSpPr/>
            <p:nvPr/>
          </p:nvSpPr>
          <p:spPr>
            <a:xfrm>
              <a:off x="-2226831" y="107983"/>
              <a:ext cx="4363252" cy="641649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19" descr="A picture containing woman&#10;&#10;Description automatically generated">
            <a:extLst>
              <a:ext uri="{FF2B5EF4-FFF2-40B4-BE49-F238E27FC236}">
                <a16:creationId xmlns:a16="http://schemas.microsoft.com/office/drawing/2014/main" id="{D3AC6CAE-0764-4572-83B6-20B43BC5E4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5043" y="1045185"/>
            <a:ext cx="1031223" cy="1057702"/>
          </a:xfrm>
          <a:prstGeom prst="rect">
            <a:avLst/>
          </a:prstGeom>
        </p:spPr>
      </p:pic>
      <p:grpSp>
        <p:nvGrpSpPr>
          <p:cNvPr id="10" name="Group 9"/>
          <p:cNvGrpSpPr/>
          <p:nvPr/>
        </p:nvGrpSpPr>
        <p:grpSpPr>
          <a:xfrm>
            <a:off x="6249887" y="811918"/>
            <a:ext cx="4318437" cy="5974173"/>
            <a:chOff x="7248491" y="473768"/>
            <a:chExt cx="4318437" cy="5974173"/>
          </a:xfrm>
        </p:grpSpPr>
        <p:pic>
          <p:nvPicPr>
            <p:cNvPr id="7" name="Picture 2" descr="C:\Users\sl200\AppData\Local\Temp\SNAGHTML65455a.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40358" b="37963"/>
            <a:stretch/>
          </p:blipFill>
          <p:spPr bwMode="auto">
            <a:xfrm>
              <a:off x="7248491" y="3142657"/>
              <a:ext cx="4318437" cy="3305284"/>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pic>
          <p:nvPicPr>
            <p:cNvPr id="8" name="Picture 2" descr="C:\Users\sl200\AppData\Local\Temp\SNAGHTML65455a.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15" t="22724" r="-115" b="59423"/>
            <a:stretch/>
          </p:blipFill>
          <p:spPr bwMode="auto">
            <a:xfrm>
              <a:off x="7248491" y="473768"/>
              <a:ext cx="4318437" cy="2668889"/>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grpSp>
      <p:pic>
        <p:nvPicPr>
          <p:cNvPr id="12" name="Picture 10" descr="Loo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41061" y="783673"/>
            <a:ext cx="2012878" cy="63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5787C601-931C-45F7-950D-701A6FB1BA5C}"/>
              </a:ext>
            </a:extLst>
          </p:cNvPr>
          <p:cNvPicPr>
            <a:picLocks noChangeAspect="1"/>
          </p:cNvPicPr>
          <p:nvPr/>
        </p:nvPicPr>
        <p:blipFill rotWithShape="1">
          <a:blip r:embed="rId10"/>
          <a:srcRect l="38037" b="902"/>
          <a:stretch/>
        </p:blipFill>
        <p:spPr>
          <a:xfrm>
            <a:off x="1668527" y="121695"/>
            <a:ext cx="2485556" cy="5783734"/>
          </a:xfrm>
          <a:prstGeom prst="rect">
            <a:avLst/>
          </a:prstGeom>
        </p:spPr>
      </p:pic>
      <p:pic>
        <p:nvPicPr>
          <p:cNvPr id="4" name="Picture 10" descr="Loo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73624" y="3490017"/>
            <a:ext cx="2190354" cy="6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3678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2592"/>
            <a:ext cx="12192000" cy="6870592"/>
          </a:xfrm>
          <a:prstGeom prst="rect">
            <a:avLst/>
          </a:prstGeom>
          <a:solidFill>
            <a:srgbClr val="0072B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00ACE08D-8F0B-4E10-81A5-ABF39D9DF313}"/>
              </a:ext>
            </a:extLst>
          </p:cNvPr>
          <p:cNvSpPr txBox="1"/>
          <p:nvPr/>
        </p:nvSpPr>
        <p:spPr>
          <a:xfrm>
            <a:off x="1" y="-14873"/>
            <a:ext cx="12192000" cy="646331"/>
          </a:xfrm>
          <a:prstGeom prst="rect">
            <a:avLst/>
          </a:prstGeom>
          <a:solidFill>
            <a:srgbClr val="002060"/>
          </a:solidFill>
        </p:spPr>
        <p:txBody>
          <a:bodyPr wrap="square" rtlCol="0">
            <a:spAutoFit/>
          </a:bodyPr>
          <a:lstStyle/>
          <a:p>
            <a:pPr algn="ctr"/>
            <a:r>
              <a:rPr lang="en-GB" sz="3600" dirty="0">
                <a:solidFill>
                  <a:schemeClr val="bg1"/>
                </a:solidFill>
              </a:rPr>
              <a:t>Parents and Carers</a:t>
            </a:r>
          </a:p>
        </p:txBody>
      </p:sp>
      <p:pic>
        <p:nvPicPr>
          <p:cNvPr id="2" name="Picture 1">
            <a:extLst>
              <a:ext uri="{FF2B5EF4-FFF2-40B4-BE49-F238E27FC236}">
                <a16:creationId xmlns:a16="http://schemas.microsoft.com/office/drawing/2014/main" id="{E969FBFE-375B-400E-AFEC-40933900ACDD}"/>
              </a:ext>
            </a:extLst>
          </p:cNvPr>
          <p:cNvPicPr>
            <a:picLocks noChangeAspect="1"/>
          </p:cNvPicPr>
          <p:nvPr/>
        </p:nvPicPr>
        <p:blipFill>
          <a:blip r:embed="rId4"/>
          <a:stretch>
            <a:fillRect/>
          </a:stretch>
        </p:blipFill>
        <p:spPr>
          <a:xfrm>
            <a:off x="463087" y="912397"/>
            <a:ext cx="7979226" cy="4079293"/>
          </a:xfrm>
          <a:prstGeom prst="rect">
            <a:avLst/>
          </a:prstGeom>
          <a:ln>
            <a:solidFill>
              <a:schemeClr val="accent5">
                <a:lumMod val="75000"/>
              </a:schemeClr>
            </a:solidFill>
          </a:ln>
        </p:spPr>
      </p:pic>
      <p:pic>
        <p:nvPicPr>
          <p:cNvPr id="3" name="Picture 2">
            <a:extLst>
              <a:ext uri="{FF2B5EF4-FFF2-40B4-BE49-F238E27FC236}">
                <a16:creationId xmlns:a16="http://schemas.microsoft.com/office/drawing/2014/main" id="{089AE62E-0F22-40BB-991C-3CB7127DC1C9}"/>
              </a:ext>
            </a:extLst>
          </p:cNvPr>
          <p:cNvPicPr>
            <a:picLocks noChangeAspect="1"/>
          </p:cNvPicPr>
          <p:nvPr/>
        </p:nvPicPr>
        <p:blipFill>
          <a:blip r:embed="rId5"/>
          <a:stretch>
            <a:fillRect/>
          </a:stretch>
        </p:blipFill>
        <p:spPr>
          <a:xfrm>
            <a:off x="3052975" y="1919119"/>
            <a:ext cx="8659174" cy="4166443"/>
          </a:xfrm>
          <a:prstGeom prst="rect">
            <a:avLst/>
          </a:prstGeom>
          <a:ln>
            <a:solidFill>
              <a:schemeClr val="accent5">
                <a:lumMod val="75000"/>
              </a:schemeClr>
            </a:solidFill>
          </a:ln>
        </p:spPr>
      </p:pic>
      <p:sp>
        <p:nvSpPr>
          <p:cNvPr id="4" name="TextBox 3">
            <a:extLst>
              <a:ext uri="{FF2B5EF4-FFF2-40B4-BE49-F238E27FC236}">
                <a16:creationId xmlns:a16="http://schemas.microsoft.com/office/drawing/2014/main" id="{E6C76DFA-4C9A-58FF-23DA-A7CB5A9CF390}"/>
              </a:ext>
            </a:extLst>
          </p:cNvPr>
          <p:cNvSpPr txBox="1"/>
          <p:nvPr/>
        </p:nvSpPr>
        <p:spPr>
          <a:xfrm>
            <a:off x="2744755" y="6307494"/>
            <a:ext cx="6298164" cy="369332"/>
          </a:xfrm>
          <a:prstGeom prst="rect">
            <a:avLst/>
          </a:prstGeom>
          <a:noFill/>
        </p:spPr>
        <p:txBody>
          <a:bodyPr wrap="square" rtlCol="0">
            <a:spAutoFit/>
          </a:bodyPr>
          <a:lstStyle/>
          <a:p>
            <a:pPr algn="ctr"/>
            <a:r>
              <a:rPr lang="en-GB" dirty="0">
                <a:solidFill>
                  <a:schemeClr val="bg1"/>
                </a:solidFill>
              </a:rPr>
              <a:t>www.careerpilot.org.uk/parent-zone</a:t>
            </a:r>
          </a:p>
        </p:txBody>
      </p:sp>
    </p:spTree>
    <p:custDataLst>
      <p:tags r:id="rId1"/>
    </p:custDataLst>
    <p:extLst>
      <p:ext uri="{BB962C8B-B14F-4D97-AF65-F5344CB8AC3E}">
        <p14:creationId xmlns:p14="http://schemas.microsoft.com/office/powerpoint/2010/main" val="231162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0" y="7937"/>
            <a:ext cx="12192000" cy="6933084"/>
          </a:xfrm>
          <a:prstGeom prst="rect">
            <a:avLst/>
          </a:prstGeom>
          <a:solidFill>
            <a:srgbClr val="0072BA"/>
          </a:solidFill>
          <a:ln w="9525">
            <a:no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sp>
        <p:nvSpPr>
          <p:cNvPr id="4103" name="Text Box 14"/>
          <p:cNvSpPr txBox="1">
            <a:spLocks noChangeArrowheads="1"/>
          </p:cNvSpPr>
          <p:nvPr/>
        </p:nvSpPr>
        <p:spPr bwMode="auto">
          <a:xfrm>
            <a:off x="0" y="-9293"/>
            <a:ext cx="12192000" cy="646331"/>
          </a:xfrm>
          <a:prstGeom prst="rect">
            <a:avLst/>
          </a:prstGeom>
          <a:solidFill>
            <a:srgbClr val="002060"/>
          </a:solidFill>
          <a:ln w="19050">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GB" altLang="en-US" sz="3600" dirty="0">
                <a:solidFill>
                  <a:schemeClr val="bg1"/>
                </a:solidFill>
                <a:latin typeface="Calibri" panose="020F0502020204030204" pitchFamily="34" charset="0"/>
              </a:rPr>
              <a:t>What does the future look like for our young people?</a:t>
            </a:r>
          </a:p>
        </p:txBody>
      </p:sp>
      <p:sp>
        <p:nvSpPr>
          <p:cNvPr id="2" name="AutoShape 2" descr="Healthcare Science Week 2021 - National Awareness Days Calendar 2021"/>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extBox 3"/>
          <p:cNvSpPr txBox="1"/>
          <p:nvPr/>
        </p:nvSpPr>
        <p:spPr>
          <a:xfrm>
            <a:off x="2141365" y="1469879"/>
            <a:ext cx="2875848" cy="461665"/>
          </a:xfrm>
          <a:prstGeom prst="rect">
            <a:avLst/>
          </a:prstGeom>
          <a:solidFill>
            <a:srgbClr val="002060"/>
          </a:solidFill>
        </p:spPr>
        <p:txBody>
          <a:bodyPr wrap="square" rtlCol="0">
            <a:spAutoFit/>
          </a:bodyPr>
          <a:lstStyle/>
          <a:p>
            <a:pPr algn="ctr"/>
            <a:r>
              <a:rPr lang="en-GB" sz="2400" dirty="0">
                <a:solidFill>
                  <a:schemeClr val="bg1"/>
                </a:solidFill>
              </a:rPr>
              <a:t>Careers in the past </a:t>
            </a:r>
          </a:p>
        </p:txBody>
      </p:sp>
      <p:sp>
        <p:nvSpPr>
          <p:cNvPr id="26" name="TextBox 25"/>
          <p:cNvSpPr txBox="1"/>
          <p:nvPr/>
        </p:nvSpPr>
        <p:spPr>
          <a:xfrm>
            <a:off x="7290033" y="1472707"/>
            <a:ext cx="3008097" cy="461665"/>
          </a:xfrm>
          <a:prstGeom prst="rect">
            <a:avLst/>
          </a:prstGeom>
          <a:solidFill>
            <a:srgbClr val="002060"/>
          </a:solidFill>
        </p:spPr>
        <p:txBody>
          <a:bodyPr wrap="square" rtlCol="0">
            <a:spAutoFit/>
          </a:bodyPr>
          <a:lstStyle/>
          <a:p>
            <a:pPr algn="ctr"/>
            <a:r>
              <a:rPr lang="en-GB" sz="2400" dirty="0">
                <a:solidFill>
                  <a:schemeClr val="bg1"/>
                </a:solidFill>
              </a:rPr>
              <a:t>Careers in the future? </a:t>
            </a:r>
          </a:p>
        </p:txBody>
      </p:sp>
      <p:pic>
        <p:nvPicPr>
          <p:cNvPr id="6" name="Graphic 5" descr="Upstairs with solid fill">
            <a:extLst>
              <a:ext uri="{FF2B5EF4-FFF2-40B4-BE49-F238E27FC236}">
                <a16:creationId xmlns:a16="http://schemas.microsoft.com/office/drawing/2014/main" id="{9C7AEEFC-1983-708A-5784-5F73B386A5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71600" y="2687946"/>
            <a:ext cx="3969391" cy="3969391"/>
          </a:xfrm>
          <a:prstGeom prst="rect">
            <a:avLst/>
          </a:prstGeom>
        </p:spPr>
      </p:pic>
      <p:pic>
        <p:nvPicPr>
          <p:cNvPr id="8" name="Graphic 7" descr="Lost with solid fill">
            <a:extLst>
              <a:ext uri="{FF2B5EF4-FFF2-40B4-BE49-F238E27FC236}">
                <a16:creationId xmlns:a16="http://schemas.microsoft.com/office/drawing/2014/main" id="{E3A5FA5A-2A09-C93F-24A6-6BF2090D3F4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90033" y="2687946"/>
            <a:ext cx="3447118" cy="3447118"/>
          </a:xfrm>
          <a:prstGeom prst="rect">
            <a:avLst/>
          </a:prstGeom>
        </p:spPr>
      </p:pic>
    </p:spTree>
    <p:custDataLst>
      <p:tags r:id="rId1"/>
    </p:custDataLst>
    <p:extLst>
      <p:ext uri="{BB962C8B-B14F-4D97-AF65-F5344CB8AC3E}">
        <p14:creationId xmlns:p14="http://schemas.microsoft.com/office/powerpoint/2010/main" val="66154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0" y="-37542"/>
            <a:ext cx="12192000" cy="6933084"/>
          </a:xfrm>
          <a:prstGeom prst="rect">
            <a:avLst/>
          </a:prstGeom>
          <a:solidFill>
            <a:srgbClr val="0072BA"/>
          </a:solidFill>
          <a:ln w="9525">
            <a:no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sp>
        <p:nvSpPr>
          <p:cNvPr id="4103" name="Text Box 14"/>
          <p:cNvSpPr txBox="1">
            <a:spLocks noChangeArrowheads="1"/>
          </p:cNvSpPr>
          <p:nvPr/>
        </p:nvSpPr>
        <p:spPr bwMode="auto">
          <a:xfrm>
            <a:off x="0" y="-44454"/>
            <a:ext cx="12192000" cy="646331"/>
          </a:xfrm>
          <a:prstGeom prst="rect">
            <a:avLst/>
          </a:prstGeom>
          <a:solidFill>
            <a:srgbClr val="002060"/>
          </a:solidFill>
          <a:ln w="19050">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GB" altLang="en-US" sz="3600" dirty="0">
                <a:solidFill>
                  <a:schemeClr val="bg1"/>
                </a:solidFill>
                <a:latin typeface="Calibri" panose="020F0502020204030204" pitchFamily="34" charset="0"/>
              </a:rPr>
              <a:t>The growth in automation is impacting on some jobs</a:t>
            </a:r>
          </a:p>
        </p:txBody>
      </p:sp>
      <p:sp>
        <p:nvSpPr>
          <p:cNvPr id="2" name="AutoShape 2" descr="Healthcare Science Week 2021 - National Awareness Days Calendar 2021"/>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4"/>
          <a:stretch>
            <a:fillRect/>
          </a:stretch>
        </p:blipFill>
        <p:spPr>
          <a:xfrm>
            <a:off x="1679576" y="994721"/>
            <a:ext cx="4309691" cy="2266064"/>
          </a:xfrm>
          <a:prstGeom prst="rect">
            <a:avLst/>
          </a:prstGeom>
        </p:spPr>
      </p:pic>
      <p:sp>
        <p:nvSpPr>
          <p:cNvPr id="6" name="TextBox 5"/>
          <p:cNvSpPr txBox="1"/>
          <p:nvPr/>
        </p:nvSpPr>
        <p:spPr>
          <a:xfrm>
            <a:off x="6135691" y="1950636"/>
            <a:ext cx="807156" cy="369332"/>
          </a:xfrm>
          <a:prstGeom prst="rect">
            <a:avLst/>
          </a:prstGeom>
          <a:noFill/>
        </p:spPr>
        <p:txBody>
          <a:bodyPr wrap="square" rtlCol="0">
            <a:spAutoFit/>
          </a:bodyPr>
          <a:lstStyle/>
          <a:p>
            <a:endParaRPr lang="en-GB" dirty="0"/>
          </a:p>
        </p:txBody>
      </p:sp>
      <p:pic>
        <p:nvPicPr>
          <p:cNvPr id="8" name="Picture 7"/>
          <p:cNvPicPr>
            <a:picLocks noChangeAspect="1"/>
          </p:cNvPicPr>
          <p:nvPr/>
        </p:nvPicPr>
        <p:blipFill rotWithShape="1">
          <a:blip r:embed="rId5"/>
          <a:srcRect b="12365"/>
          <a:stretch/>
        </p:blipFill>
        <p:spPr>
          <a:xfrm>
            <a:off x="6135691" y="987739"/>
            <a:ext cx="4309690" cy="2266064"/>
          </a:xfrm>
          <a:prstGeom prst="rect">
            <a:avLst/>
          </a:prstGeom>
        </p:spPr>
      </p:pic>
      <p:pic>
        <p:nvPicPr>
          <p:cNvPr id="9" name="Picture 8"/>
          <p:cNvPicPr>
            <a:picLocks noChangeAspect="1"/>
          </p:cNvPicPr>
          <p:nvPr/>
        </p:nvPicPr>
        <p:blipFill>
          <a:blip r:embed="rId6"/>
          <a:stretch>
            <a:fillRect/>
          </a:stretch>
        </p:blipFill>
        <p:spPr>
          <a:xfrm>
            <a:off x="1702033" y="3613785"/>
            <a:ext cx="4287233" cy="2400850"/>
          </a:xfrm>
          <a:prstGeom prst="rect">
            <a:avLst/>
          </a:prstGeom>
        </p:spPr>
      </p:pic>
      <p:pic>
        <p:nvPicPr>
          <p:cNvPr id="10" name="Picture 9"/>
          <p:cNvPicPr>
            <a:picLocks noChangeAspect="1"/>
          </p:cNvPicPr>
          <p:nvPr/>
        </p:nvPicPr>
        <p:blipFill rotWithShape="1">
          <a:blip r:embed="rId7"/>
          <a:srcRect b="2534"/>
          <a:stretch/>
        </p:blipFill>
        <p:spPr>
          <a:xfrm>
            <a:off x="6159707" y="3613785"/>
            <a:ext cx="4287233" cy="2400850"/>
          </a:xfrm>
          <a:prstGeom prst="rect">
            <a:avLst/>
          </a:prstGeom>
        </p:spPr>
      </p:pic>
    </p:spTree>
    <p:custDataLst>
      <p:tags r:id="rId1"/>
    </p:custDataLst>
    <p:extLst>
      <p:ext uri="{BB962C8B-B14F-4D97-AF65-F5344CB8AC3E}">
        <p14:creationId xmlns:p14="http://schemas.microsoft.com/office/powerpoint/2010/main" val="2086646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0" y="-75084"/>
            <a:ext cx="12192000" cy="6933084"/>
          </a:xfrm>
          <a:prstGeom prst="rect">
            <a:avLst/>
          </a:prstGeom>
          <a:solidFill>
            <a:srgbClr val="0072BA"/>
          </a:solidFill>
          <a:ln w="9525">
            <a:no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sp>
        <p:nvSpPr>
          <p:cNvPr id="4103" name="Text Box 14"/>
          <p:cNvSpPr txBox="1">
            <a:spLocks noChangeArrowheads="1"/>
          </p:cNvSpPr>
          <p:nvPr/>
        </p:nvSpPr>
        <p:spPr bwMode="auto">
          <a:xfrm>
            <a:off x="0" y="-67068"/>
            <a:ext cx="12192000" cy="646331"/>
          </a:xfrm>
          <a:prstGeom prst="rect">
            <a:avLst/>
          </a:prstGeom>
          <a:solidFill>
            <a:srgbClr val="002060"/>
          </a:solidFill>
          <a:ln w="19050">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GB" altLang="en-US" sz="3600" dirty="0">
                <a:solidFill>
                  <a:schemeClr val="bg1"/>
                </a:solidFill>
                <a:latin typeface="Calibri" panose="020F0502020204030204" pitchFamily="34" charset="0"/>
              </a:rPr>
              <a:t>Which employment sectors are predicted to grow?</a:t>
            </a:r>
          </a:p>
        </p:txBody>
      </p:sp>
      <p:sp>
        <p:nvSpPr>
          <p:cNvPr id="2" name="AutoShape 2" descr="Healthcare Science Week 2021 - National Awareness Days Calendar 2021"/>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Box 2"/>
          <p:cNvSpPr txBox="1"/>
          <p:nvPr/>
        </p:nvSpPr>
        <p:spPr>
          <a:xfrm>
            <a:off x="1800345" y="724403"/>
            <a:ext cx="4153038" cy="2646878"/>
          </a:xfrm>
          <a:prstGeom prst="rect">
            <a:avLst/>
          </a:prstGeom>
          <a:solidFill>
            <a:schemeClr val="accent2"/>
          </a:solidFill>
        </p:spPr>
        <p:txBody>
          <a:bodyPr wrap="square" lIns="91440" tIns="45720" rIns="91440" bIns="45720" rtlCol="0" anchor="t">
            <a:spAutoFit/>
          </a:bodyPr>
          <a:lstStyle/>
          <a:p>
            <a:pPr algn="ctr"/>
            <a:endParaRPr lang="en-GB" sz="2000" dirty="0">
              <a:solidFill>
                <a:schemeClr val="bg1"/>
              </a:solidFill>
            </a:endParaRPr>
          </a:p>
          <a:p>
            <a:pPr algn="ctr"/>
            <a:r>
              <a:rPr lang="en-GB" sz="2000" dirty="0">
                <a:solidFill>
                  <a:schemeClr val="bg1"/>
                </a:solidFill>
              </a:rPr>
              <a:t>Medical, Health Science and Care</a:t>
            </a:r>
            <a:endParaRPr lang="en-GB" dirty="0">
              <a:solidFill>
                <a:schemeClr val="bg1"/>
              </a:solidFill>
            </a:endParaRPr>
          </a:p>
          <a:p>
            <a:endParaRPr lang="en-GB" dirty="0">
              <a:solidFill>
                <a:srgbClr val="000000"/>
              </a:solidFill>
              <a:cs typeface="Calibri"/>
            </a:endParaRPr>
          </a:p>
          <a:p>
            <a:endParaRPr lang="en-GB" dirty="0"/>
          </a:p>
          <a:p>
            <a:endParaRPr lang="en-GB" dirty="0"/>
          </a:p>
          <a:p>
            <a:endParaRPr lang="en-GB" dirty="0"/>
          </a:p>
          <a:p>
            <a:endParaRPr lang="en-GB" dirty="0"/>
          </a:p>
          <a:p>
            <a:endParaRPr lang="en-GB" dirty="0"/>
          </a:p>
          <a:p>
            <a:endParaRPr lang="en-GB" dirty="0"/>
          </a:p>
        </p:txBody>
      </p:sp>
      <p:sp>
        <p:nvSpPr>
          <p:cNvPr id="7" name="TextBox 6"/>
          <p:cNvSpPr txBox="1"/>
          <p:nvPr/>
        </p:nvSpPr>
        <p:spPr>
          <a:xfrm>
            <a:off x="6216770" y="3528161"/>
            <a:ext cx="4174523" cy="2923877"/>
          </a:xfrm>
          <a:prstGeom prst="rect">
            <a:avLst/>
          </a:prstGeom>
          <a:solidFill>
            <a:srgbClr val="39CC2E"/>
          </a:solidFill>
        </p:spPr>
        <p:txBody>
          <a:bodyPr wrap="square" lIns="91440" tIns="45720" rIns="91440" bIns="45720" rtlCol="0" anchor="t">
            <a:spAutoFit/>
          </a:bodyPr>
          <a:lstStyle/>
          <a:p>
            <a:pPr algn="ctr"/>
            <a:endParaRPr lang="en-GB" sz="2000" dirty="0">
              <a:solidFill>
                <a:schemeClr val="bg1"/>
              </a:solidFill>
            </a:endParaRPr>
          </a:p>
          <a:p>
            <a:pPr algn="ctr"/>
            <a:r>
              <a:rPr lang="en-GB" sz="2000" dirty="0">
                <a:solidFill>
                  <a:schemeClr val="bg1"/>
                </a:solidFill>
              </a:rPr>
              <a:t>Environmental/Green Jobs</a:t>
            </a:r>
            <a:endParaRPr lang="en-GB" sz="2000" dirty="0">
              <a:solidFill>
                <a:schemeClr val="bg1"/>
              </a:solidFill>
              <a:cs typeface="Calibri"/>
            </a:endParaRPr>
          </a:p>
          <a:p>
            <a:pPr algn="ctr"/>
            <a:endParaRPr lang="en-GB" sz="2400" dirty="0">
              <a:solidFill>
                <a:schemeClr val="bg1"/>
              </a:solidFill>
            </a:endParaRPr>
          </a:p>
          <a:p>
            <a:pPr algn="ctr"/>
            <a:endParaRPr lang="en-GB" sz="2400" dirty="0">
              <a:solidFill>
                <a:schemeClr val="bg1"/>
              </a:solidFill>
            </a:endParaRPr>
          </a:p>
          <a:p>
            <a:pPr algn="ctr"/>
            <a:endParaRPr lang="en-GB" sz="2400" dirty="0">
              <a:solidFill>
                <a:schemeClr val="bg1"/>
              </a:solidFill>
            </a:endParaRPr>
          </a:p>
          <a:p>
            <a:pPr algn="ctr"/>
            <a:endParaRPr lang="en-GB" sz="2400" dirty="0">
              <a:solidFill>
                <a:schemeClr val="bg1"/>
              </a:solidFill>
            </a:endParaRPr>
          </a:p>
          <a:p>
            <a:pPr algn="ctr"/>
            <a:endParaRPr lang="en-GB" sz="2400" dirty="0">
              <a:solidFill>
                <a:schemeClr val="bg1"/>
              </a:solidFill>
            </a:endParaRPr>
          </a:p>
          <a:p>
            <a:pPr algn="ctr"/>
            <a:endParaRPr lang="en-GB" sz="2400" dirty="0">
              <a:solidFill>
                <a:schemeClr val="bg1"/>
              </a:solidFill>
            </a:endParaRPr>
          </a:p>
        </p:txBody>
      </p:sp>
      <p:pic>
        <p:nvPicPr>
          <p:cNvPr id="9" name="Picture 8" descr="Windmill and Solar Panels"/>
          <p:cNvPicPr>
            <a:picLocks noChangeAspect="1"/>
          </p:cNvPicPr>
          <p:nvPr/>
        </p:nvPicPr>
        <p:blipFill>
          <a:blip r:embed="rId4" cstate="print">
            <a:extLst>
              <a:ext uri="{28A0092B-C50C-407E-A947-70E740481C1C}">
                <a14:useLocalDpi xmlns:a14="http://schemas.microsoft.com/office/drawing/2010/main" val="0"/>
              </a:ext>
            </a:extLst>
          </a:blip>
          <a:srcRect t="7101" b="7101"/>
          <a:stretch/>
        </p:blipFill>
        <p:spPr>
          <a:xfrm>
            <a:off x="6733836" y="4254665"/>
            <a:ext cx="3140388" cy="1854353"/>
          </a:xfrm>
          <a:prstGeom prst="rect">
            <a:avLst/>
          </a:prstGeom>
        </p:spPr>
      </p:pic>
      <p:pic>
        <p:nvPicPr>
          <p:cNvPr id="15" name="Picture 14"/>
          <p:cNvPicPr>
            <a:picLocks noChangeAspect="1"/>
          </p:cNvPicPr>
          <p:nvPr/>
        </p:nvPicPr>
        <p:blipFill>
          <a:blip r:embed="rId5"/>
          <a:stretch>
            <a:fillRect/>
          </a:stretch>
        </p:blipFill>
        <p:spPr>
          <a:xfrm>
            <a:off x="2289550" y="1420553"/>
            <a:ext cx="3172806" cy="1782714"/>
          </a:xfrm>
          <a:prstGeom prst="rect">
            <a:avLst/>
          </a:prstGeom>
        </p:spPr>
      </p:pic>
      <p:sp>
        <p:nvSpPr>
          <p:cNvPr id="6" name="TextBox 5"/>
          <p:cNvSpPr txBox="1"/>
          <p:nvPr/>
        </p:nvSpPr>
        <p:spPr>
          <a:xfrm>
            <a:off x="1800344" y="3526069"/>
            <a:ext cx="4153039" cy="2923877"/>
          </a:xfrm>
          <a:prstGeom prst="rect">
            <a:avLst/>
          </a:prstGeom>
          <a:solidFill>
            <a:schemeClr val="accent1">
              <a:lumMod val="50000"/>
            </a:schemeClr>
          </a:solidFill>
        </p:spPr>
        <p:txBody>
          <a:bodyPr wrap="square" lIns="91440" tIns="45720" rIns="91440" bIns="45720" rtlCol="0" anchor="t">
            <a:spAutoFit/>
          </a:bodyPr>
          <a:lstStyle/>
          <a:p>
            <a:pPr algn="ctr"/>
            <a:endParaRPr lang="en-GB" sz="2000" dirty="0">
              <a:solidFill>
                <a:schemeClr val="bg1"/>
              </a:solidFill>
            </a:endParaRPr>
          </a:p>
          <a:p>
            <a:pPr algn="ctr"/>
            <a:r>
              <a:rPr lang="en-GB" sz="2000" dirty="0">
                <a:solidFill>
                  <a:schemeClr val="bg1"/>
                </a:solidFill>
              </a:rPr>
              <a:t>Engineering and Construction</a:t>
            </a:r>
            <a:endParaRPr lang="en-GB"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p:txBody>
      </p:sp>
      <p:pic>
        <p:nvPicPr>
          <p:cNvPr id="12" name="Picture 11" descr="Safety professional in front of power plant">
            <a:extLst>
              <a:ext uri="{FF2B5EF4-FFF2-40B4-BE49-F238E27FC236}">
                <a16:creationId xmlns:a16="http://schemas.microsoft.com/office/drawing/2014/main" id="{5530F435-D78F-4A09-8B3D-8B1C73948BFB}"/>
              </a:ext>
            </a:extLst>
          </p:cNvPr>
          <p:cNvPicPr>
            <a:picLocks noChangeAspect="1"/>
          </p:cNvPicPr>
          <p:nvPr/>
        </p:nvPicPr>
        <p:blipFill>
          <a:blip r:embed="rId6"/>
          <a:stretch>
            <a:fillRect/>
          </a:stretch>
        </p:blipFill>
        <p:spPr>
          <a:xfrm>
            <a:off x="2292101" y="4256126"/>
            <a:ext cx="3175273" cy="1917850"/>
          </a:xfrm>
          <a:prstGeom prst="rect">
            <a:avLst/>
          </a:prstGeom>
        </p:spPr>
      </p:pic>
      <p:sp>
        <p:nvSpPr>
          <p:cNvPr id="17" name="Rectangle 16">
            <a:extLst>
              <a:ext uri="{FF2B5EF4-FFF2-40B4-BE49-F238E27FC236}">
                <a16:creationId xmlns:a16="http://schemas.microsoft.com/office/drawing/2014/main" id="{3F697EAB-38D5-4970-8E29-323073740971}"/>
              </a:ext>
            </a:extLst>
          </p:cNvPr>
          <p:cNvSpPr/>
          <p:nvPr/>
        </p:nvSpPr>
        <p:spPr>
          <a:xfrm>
            <a:off x="6220258" y="722741"/>
            <a:ext cx="4183704" cy="264358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CCBF2D9D-9FDC-41C6-AD9B-9DC111176B67}"/>
              </a:ext>
            </a:extLst>
          </p:cNvPr>
          <p:cNvSpPr txBox="1"/>
          <p:nvPr/>
        </p:nvSpPr>
        <p:spPr>
          <a:xfrm>
            <a:off x="6376028" y="1026694"/>
            <a:ext cx="3976777" cy="400110"/>
          </a:xfrm>
          <a:prstGeom prst="rect">
            <a:avLst/>
          </a:prstGeom>
          <a:noFill/>
        </p:spPr>
        <p:txBody>
          <a:bodyPr wrap="square" lIns="91440" tIns="45720" rIns="91440" bIns="45720" rtlCol="0" anchor="t">
            <a:spAutoFit/>
          </a:bodyPr>
          <a:lstStyle/>
          <a:p>
            <a:pPr algn="ctr"/>
            <a:r>
              <a:rPr lang="en-GB" sz="2000" dirty="0">
                <a:solidFill>
                  <a:schemeClr val="bg1"/>
                </a:solidFill>
              </a:rPr>
              <a:t>Digital and IT</a:t>
            </a:r>
          </a:p>
        </p:txBody>
      </p:sp>
      <p:pic>
        <p:nvPicPr>
          <p:cNvPr id="8" name="Picture 7" descr="Fingerprint scanning machine">
            <a:extLst>
              <a:ext uri="{FF2B5EF4-FFF2-40B4-BE49-F238E27FC236}">
                <a16:creationId xmlns:a16="http://schemas.microsoft.com/office/drawing/2014/main" id="{2FD119A9-37A0-45D3-A3A5-DB0E434333B1}"/>
              </a:ext>
            </a:extLst>
          </p:cNvPr>
          <p:cNvPicPr>
            <a:picLocks noChangeAspect="1"/>
          </p:cNvPicPr>
          <p:nvPr/>
        </p:nvPicPr>
        <p:blipFill>
          <a:blip r:embed="rId7"/>
          <a:stretch>
            <a:fillRect/>
          </a:stretch>
        </p:blipFill>
        <p:spPr>
          <a:xfrm>
            <a:off x="6735896" y="1419326"/>
            <a:ext cx="3151575" cy="1785844"/>
          </a:xfrm>
          <a:prstGeom prst="rect">
            <a:avLst/>
          </a:prstGeom>
        </p:spPr>
      </p:pic>
    </p:spTree>
    <p:custDataLst>
      <p:tags r:id="rId1"/>
    </p:custDataLst>
    <p:extLst>
      <p:ext uri="{BB962C8B-B14F-4D97-AF65-F5344CB8AC3E}">
        <p14:creationId xmlns:p14="http://schemas.microsoft.com/office/powerpoint/2010/main" val="1988105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12192000" cy="6870592"/>
          </a:xfrm>
          <a:prstGeom prst="rect">
            <a:avLst/>
          </a:prstGeom>
          <a:solidFill>
            <a:srgbClr val="0072B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t>v</a:t>
            </a:r>
          </a:p>
        </p:txBody>
      </p:sp>
      <p:pic>
        <p:nvPicPr>
          <p:cNvPr id="18" name="Picture 17">
            <a:extLst>
              <a:ext uri="{FF2B5EF4-FFF2-40B4-BE49-F238E27FC236}">
                <a16:creationId xmlns:a16="http://schemas.microsoft.com/office/drawing/2014/main" id="{BB08AB05-109E-43F4-9E76-FE37D942BC69}"/>
              </a:ext>
            </a:extLst>
          </p:cNvPr>
          <p:cNvPicPr>
            <a:picLocks noChangeAspect="1"/>
          </p:cNvPicPr>
          <p:nvPr/>
        </p:nvPicPr>
        <p:blipFill>
          <a:blip r:embed="rId4"/>
          <a:stretch>
            <a:fillRect/>
          </a:stretch>
        </p:blipFill>
        <p:spPr>
          <a:xfrm>
            <a:off x="2138081" y="662252"/>
            <a:ext cx="7954309" cy="4042910"/>
          </a:xfrm>
          <a:prstGeom prst="rect">
            <a:avLst/>
          </a:prstGeom>
        </p:spPr>
      </p:pic>
      <p:sp>
        <p:nvSpPr>
          <p:cNvPr id="15" name="Rectangle 7"/>
          <p:cNvSpPr>
            <a:spLocks noChangeArrowheads="1"/>
          </p:cNvSpPr>
          <p:nvPr/>
        </p:nvSpPr>
        <p:spPr bwMode="auto">
          <a:xfrm>
            <a:off x="0" y="-30446"/>
            <a:ext cx="12192000" cy="646331"/>
          </a:xfrm>
          <a:prstGeom prst="rect">
            <a:avLst/>
          </a:prstGeom>
          <a:solidFill>
            <a:srgbClr val="002060"/>
          </a:solidFill>
          <a:ln w="9525">
            <a:solidFill>
              <a:srgbClr val="0070C0"/>
            </a:solidFill>
            <a:miter lim="800000"/>
            <a:headEnd/>
            <a:tailEnd/>
          </a:ln>
          <a:effectLst/>
        </p:spPr>
        <p:txBody>
          <a:bodyPr wrap="square" anchor="ctr">
            <a:spAutoFit/>
          </a:bodyPr>
          <a:lstStyle/>
          <a:p>
            <a:pPr algn="ctr" eaLnBrk="1" hangingPunct="1">
              <a:defRPr/>
            </a:pPr>
            <a:r>
              <a:rPr lang="en-GB" sz="3600" dirty="0">
                <a:solidFill>
                  <a:schemeClr val="bg1"/>
                </a:solidFill>
                <a:ea typeface="Arial" charset="0"/>
                <a:cs typeface="Arial" charset="0"/>
              </a:rPr>
              <a:t>The Student Zone</a:t>
            </a:r>
          </a:p>
        </p:txBody>
      </p:sp>
      <p:pic>
        <p:nvPicPr>
          <p:cNvPr id="11" name="Picture 10">
            <a:extLst>
              <a:ext uri="{FF2B5EF4-FFF2-40B4-BE49-F238E27FC236}">
                <a16:creationId xmlns:a16="http://schemas.microsoft.com/office/drawing/2014/main" id="{CEC13570-7DAB-4FA9-A957-E6CBCBACCB75}"/>
              </a:ext>
            </a:extLst>
          </p:cNvPr>
          <p:cNvPicPr>
            <a:picLocks noChangeAspect="1"/>
          </p:cNvPicPr>
          <p:nvPr/>
        </p:nvPicPr>
        <p:blipFill rotWithShape="1">
          <a:blip r:embed="rId5"/>
          <a:srcRect r="-157" b="46323"/>
          <a:stretch/>
        </p:blipFill>
        <p:spPr>
          <a:xfrm>
            <a:off x="2138083" y="4584947"/>
            <a:ext cx="6163925" cy="2239278"/>
          </a:xfrm>
          <a:prstGeom prst="rect">
            <a:avLst/>
          </a:prstGeom>
        </p:spPr>
      </p:pic>
      <p:pic>
        <p:nvPicPr>
          <p:cNvPr id="17" name="Picture 10" descr="Loo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2461" y="2865287"/>
            <a:ext cx="1839433" cy="69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Loop">
            <a:extLst>
              <a:ext uri="{FF2B5EF4-FFF2-40B4-BE49-F238E27FC236}">
                <a16:creationId xmlns:a16="http://schemas.microsoft.com/office/drawing/2014/main" id="{062909A2-5FA0-466D-AFC8-01CD5CD690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7930" y="608339"/>
            <a:ext cx="915866" cy="31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Loo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4542" y="831569"/>
            <a:ext cx="2931459" cy="31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descr="Loop">
            <a:extLst>
              <a:ext uri="{FF2B5EF4-FFF2-40B4-BE49-F238E27FC236}">
                <a16:creationId xmlns:a16="http://schemas.microsoft.com/office/drawing/2014/main" id="{73F3602C-373A-4100-A673-6B2D4F264A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2417" y="2205318"/>
            <a:ext cx="2194560" cy="59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0" descr="Loop">
            <a:extLst>
              <a:ext uri="{FF2B5EF4-FFF2-40B4-BE49-F238E27FC236}">
                <a16:creationId xmlns:a16="http://schemas.microsoft.com/office/drawing/2014/main" id="{82C8A836-FF6F-4E4E-A433-AC0D099297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8081" y="6026431"/>
            <a:ext cx="963707" cy="45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1160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0" y="0"/>
            <a:ext cx="12192000" cy="6858000"/>
          </a:xfrm>
          <a:prstGeom prst="rect">
            <a:avLst/>
          </a:prstGeom>
          <a:solidFill>
            <a:srgbClr val="0072BA"/>
          </a:solidFill>
          <a:ln w="9525">
            <a:no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sp>
        <p:nvSpPr>
          <p:cNvPr id="5" name="Rectangle 2"/>
          <p:cNvSpPr>
            <a:spLocks noChangeArrowheads="1"/>
          </p:cNvSpPr>
          <p:nvPr/>
        </p:nvSpPr>
        <p:spPr bwMode="auto">
          <a:xfrm>
            <a:off x="0" y="1"/>
            <a:ext cx="12192000" cy="735311"/>
          </a:xfrm>
          <a:prstGeom prst="rect">
            <a:avLst/>
          </a:prstGeom>
          <a:solidFill>
            <a:srgbClr val="00206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a:latin typeface="Calibri" panose="020F0502020204030204" pitchFamily="34" charset="0"/>
            </a:endParaRPr>
          </a:p>
        </p:txBody>
      </p:sp>
      <p:sp>
        <p:nvSpPr>
          <p:cNvPr id="6" name="Text Box 22"/>
          <p:cNvSpPr txBox="1">
            <a:spLocks noChangeArrowheads="1"/>
          </p:cNvSpPr>
          <p:nvPr/>
        </p:nvSpPr>
        <p:spPr bwMode="auto">
          <a:xfrm>
            <a:off x="1637851" y="44490"/>
            <a:ext cx="8879074" cy="646331"/>
          </a:xfrm>
          <a:prstGeom prst="rect">
            <a:avLst/>
          </a:prstGeom>
          <a:noFill/>
          <a:ln w="9525">
            <a:noFill/>
            <a:miter lim="800000"/>
            <a:headEnd/>
            <a:tailEnd/>
          </a:ln>
        </p:spPr>
        <p:txBody>
          <a:bodyPr wrap="square">
            <a:spAutoFit/>
          </a:bodyPr>
          <a:lstStyle/>
          <a:p>
            <a:pPr algn="ctr"/>
            <a:r>
              <a:rPr lang="en-GB" sz="3600" dirty="0">
                <a:solidFill>
                  <a:schemeClr val="bg1"/>
                </a:solidFill>
              </a:rPr>
              <a:t>Student registration</a:t>
            </a:r>
          </a:p>
        </p:txBody>
      </p:sp>
      <p:pic>
        <p:nvPicPr>
          <p:cNvPr id="16" name="Picture 15"/>
          <p:cNvPicPr>
            <a:picLocks noChangeAspect="1"/>
          </p:cNvPicPr>
          <p:nvPr/>
        </p:nvPicPr>
        <p:blipFill>
          <a:blip r:embed="rId3"/>
          <a:stretch>
            <a:fillRect/>
          </a:stretch>
        </p:blipFill>
        <p:spPr>
          <a:xfrm>
            <a:off x="5839651" y="989695"/>
            <a:ext cx="4677275" cy="5613923"/>
          </a:xfrm>
          <a:prstGeom prst="rect">
            <a:avLst/>
          </a:prstGeom>
        </p:spPr>
      </p:pic>
      <p:pic>
        <p:nvPicPr>
          <p:cNvPr id="4" name="Picture 3">
            <a:extLst>
              <a:ext uri="{FF2B5EF4-FFF2-40B4-BE49-F238E27FC236}">
                <a16:creationId xmlns:a16="http://schemas.microsoft.com/office/drawing/2014/main" id="{C8C8AED9-1BB0-4505-A0A8-FD36FC0F88C7}"/>
              </a:ext>
            </a:extLst>
          </p:cNvPr>
          <p:cNvPicPr>
            <a:picLocks noChangeAspect="1"/>
          </p:cNvPicPr>
          <p:nvPr/>
        </p:nvPicPr>
        <p:blipFill rotWithShape="1">
          <a:blip r:embed="rId4"/>
          <a:srcRect l="65196" b="444"/>
          <a:stretch/>
        </p:blipFill>
        <p:spPr>
          <a:xfrm>
            <a:off x="0" y="989695"/>
            <a:ext cx="3861282" cy="5613923"/>
          </a:xfrm>
          <a:prstGeom prst="rect">
            <a:avLst/>
          </a:prstGeom>
        </p:spPr>
      </p:pic>
      <p:pic>
        <p:nvPicPr>
          <p:cNvPr id="10" name="Picture 10" descr="Lo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69385"/>
            <a:ext cx="1325202" cy="43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Loop">
            <a:extLst>
              <a:ext uri="{FF2B5EF4-FFF2-40B4-BE49-F238E27FC236}">
                <a16:creationId xmlns:a16="http://schemas.microsoft.com/office/drawing/2014/main" id="{7BFE2E8F-8D60-4499-AD06-4EF8E403D7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2519" y="4150660"/>
            <a:ext cx="3863787" cy="708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tar: 32 Points 1">
            <a:extLst>
              <a:ext uri="{FF2B5EF4-FFF2-40B4-BE49-F238E27FC236}">
                <a16:creationId xmlns:a16="http://schemas.microsoft.com/office/drawing/2014/main" id="{CF96744B-D96B-EDC7-3604-E37039475D10}"/>
              </a:ext>
            </a:extLst>
          </p:cNvPr>
          <p:cNvSpPr/>
          <p:nvPr/>
        </p:nvSpPr>
        <p:spPr>
          <a:xfrm>
            <a:off x="3265714" y="2388637"/>
            <a:ext cx="3666931" cy="2668555"/>
          </a:xfrm>
          <a:prstGeom prst="star32">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Students can set up a FREE account on Careerpilot</a:t>
            </a:r>
          </a:p>
        </p:txBody>
      </p:sp>
    </p:spTree>
    <p:extLst>
      <p:ext uri="{BB962C8B-B14F-4D97-AF65-F5344CB8AC3E}">
        <p14:creationId xmlns:p14="http://schemas.microsoft.com/office/powerpoint/2010/main" val="247747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6264"/>
            <a:ext cx="12192000" cy="6870592"/>
          </a:xfrm>
          <a:prstGeom prst="rect">
            <a:avLst/>
          </a:prstGeom>
          <a:solidFill>
            <a:srgbClr val="0072B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15" name="Rectangle 7"/>
          <p:cNvSpPr>
            <a:spLocks noChangeArrowheads="1"/>
          </p:cNvSpPr>
          <p:nvPr/>
        </p:nvSpPr>
        <p:spPr bwMode="auto">
          <a:xfrm>
            <a:off x="0" y="0"/>
            <a:ext cx="12192000" cy="646331"/>
          </a:xfrm>
          <a:prstGeom prst="rect">
            <a:avLst/>
          </a:prstGeom>
          <a:solidFill>
            <a:srgbClr val="002060"/>
          </a:solidFill>
          <a:ln w="9525">
            <a:noFill/>
            <a:miter lim="800000"/>
            <a:headEnd/>
            <a:tailEnd/>
          </a:ln>
          <a:effectLst/>
        </p:spPr>
        <p:txBody>
          <a:bodyPr wrap="square" anchor="ctr">
            <a:spAutoFit/>
          </a:bodyPr>
          <a:lstStyle/>
          <a:p>
            <a:pPr algn="ctr" eaLnBrk="1" hangingPunct="1">
              <a:defRPr/>
            </a:pPr>
            <a:r>
              <a:rPr lang="en-GB" sz="3600" dirty="0">
                <a:solidFill>
                  <a:schemeClr val="bg1"/>
                </a:solidFill>
                <a:ea typeface="Arial" charset="0"/>
                <a:cs typeface="Arial" charset="0"/>
              </a:rPr>
              <a:t>Three Stages of Career Decision-making</a:t>
            </a:r>
          </a:p>
        </p:txBody>
      </p:sp>
      <p:pic>
        <p:nvPicPr>
          <p:cNvPr id="9" name="Picture 8">
            <a:extLst>
              <a:ext uri="{FF2B5EF4-FFF2-40B4-BE49-F238E27FC236}">
                <a16:creationId xmlns:a16="http://schemas.microsoft.com/office/drawing/2014/main" id="{92958359-A424-4C65-B55B-367A583F0035}"/>
              </a:ext>
            </a:extLst>
          </p:cNvPr>
          <p:cNvPicPr>
            <a:picLocks noChangeAspect="1"/>
          </p:cNvPicPr>
          <p:nvPr/>
        </p:nvPicPr>
        <p:blipFill>
          <a:blip r:embed="rId4"/>
          <a:stretch>
            <a:fillRect/>
          </a:stretch>
        </p:blipFill>
        <p:spPr>
          <a:xfrm>
            <a:off x="641241" y="1494973"/>
            <a:ext cx="7954309" cy="4042910"/>
          </a:xfrm>
          <a:prstGeom prst="rect">
            <a:avLst/>
          </a:prstGeom>
        </p:spPr>
      </p:pic>
      <p:pic>
        <p:nvPicPr>
          <p:cNvPr id="25" name="Picture 24">
            <a:extLst>
              <a:ext uri="{FF2B5EF4-FFF2-40B4-BE49-F238E27FC236}">
                <a16:creationId xmlns:a16="http://schemas.microsoft.com/office/drawing/2014/main" id="{5A41BE24-B25C-447F-B29C-8F85AF879730}"/>
              </a:ext>
            </a:extLst>
          </p:cNvPr>
          <p:cNvPicPr>
            <a:picLocks noChangeAspect="1"/>
          </p:cNvPicPr>
          <p:nvPr/>
        </p:nvPicPr>
        <p:blipFill>
          <a:blip r:embed="rId5"/>
          <a:stretch>
            <a:fillRect/>
          </a:stretch>
        </p:blipFill>
        <p:spPr>
          <a:xfrm>
            <a:off x="6762543" y="2940838"/>
            <a:ext cx="3666014" cy="2422189"/>
          </a:xfrm>
          <a:prstGeom prst="rect">
            <a:avLst/>
          </a:prstGeom>
        </p:spPr>
      </p:pic>
      <p:pic>
        <p:nvPicPr>
          <p:cNvPr id="5" name="Picture 4">
            <a:extLst>
              <a:ext uri="{FF2B5EF4-FFF2-40B4-BE49-F238E27FC236}">
                <a16:creationId xmlns:a16="http://schemas.microsoft.com/office/drawing/2014/main" id="{9E806B88-200C-4529-8D21-273DFE85F1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2543" y="5363027"/>
            <a:ext cx="3666014" cy="1359911"/>
          </a:xfrm>
          <a:prstGeom prst="rect">
            <a:avLst/>
          </a:prstGeom>
        </p:spPr>
      </p:pic>
      <p:pic>
        <p:nvPicPr>
          <p:cNvPr id="3" name="Picture 2">
            <a:extLst>
              <a:ext uri="{FF2B5EF4-FFF2-40B4-BE49-F238E27FC236}">
                <a16:creationId xmlns:a16="http://schemas.microsoft.com/office/drawing/2014/main" id="{4FDF34B2-EF9E-3359-88CE-2C7FF4610F4B}"/>
              </a:ext>
            </a:extLst>
          </p:cNvPr>
          <p:cNvPicPr>
            <a:picLocks noChangeAspect="1"/>
          </p:cNvPicPr>
          <p:nvPr/>
        </p:nvPicPr>
        <p:blipFill>
          <a:blip r:embed="rId7"/>
          <a:stretch>
            <a:fillRect/>
          </a:stretch>
        </p:blipFill>
        <p:spPr>
          <a:xfrm>
            <a:off x="6762543" y="603017"/>
            <a:ext cx="3666014" cy="2345108"/>
          </a:xfrm>
          <a:prstGeom prst="rect">
            <a:avLst/>
          </a:prstGeom>
        </p:spPr>
      </p:pic>
    </p:spTree>
    <p:custDataLst>
      <p:tags r:id="rId1"/>
    </p:custDataLst>
    <p:extLst>
      <p:ext uri="{BB962C8B-B14F-4D97-AF65-F5344CB8AC3E}">
        <p14:creationId xmlns:p14="http://schemas.microsoft.com/office/powerpoint/2010/main" val="270302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2592"/>
            <a:ext cx="12192000" cy="6870592"/>
          </a:xfrm>
          <a:prstGeom prst="rect">
            <a:avLst/>
          </a:prstGeom>
          <a:solidFill>
            <a:srgbClr val="0072B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grpSp>
        <p:nvGrpSpPr>
          <p:cNvPr id="6" name="Group 5"/>
          <p:cNvGrpSpPr/>
          <p:nvPr/>
        </p:nvGrpSpPr>
        <p:grpSpPr>
          <a:xfrm>
            <a:off x="2615609" y="281707"/>
            <a:ext cx="5278877" cy="3269567"/>
            <a:chOff x="4848167" y="194372"/>
            <a:chExt cx="4002928" cy="2684285"/>
          </a:xfrm>
        </p:grpSpPr>
        <p:pic>
          <p:nvPicPr>
            <p:cNvPr id="10" name="Picture 9"/>
            <p:cNvPicPr>
              <a:picLocks noChangeAspect="1"/>
            </p:cNvPicPr>
            <p:nvPr/>
          </p:nvPicPr>
          <p:blipFill>
            <a:blip r:embed="rId3"/>
            <a:stretch>
              <a:fillRect/>
            </a:stretch>
          </p:blipFill>
          <p:spPr>
            <a:xfrm>
              <a:off x="4848167" y="194372"/>
              <a:ext cx="4002928" cy="2684285"/>
            </a:xfrm>
            <a:prstGeom prst="rect">
              <a:avLst/>
            </a:prstGeom>
            <a:ln w="19050">
              <a:solidFill>
                <a:schemeClr val="accent5">
                  <a:lumMod val="75000"/>
                </a:schemeClr>
              </a:solidFill>
            </a:ln>
          </p:spPr>
        </p:pic>
        <p:pic>
          <p:nvPicPr>
            <p:cNvPr id="5" name="Picture 4"/>
            <p:cNvPicPr>
              <a:picLocks noChangeAspect="1"/>
            </p:cNvPicPr>
            <p:nvPr/>
          </p:nvPicPr>
          <p:blipFill>
            <a:blip r:embed="rId4"/>
            <a:stretch>
              <a:fillRect/>
            </a:stretch>
          </p:blipFill>
          <p:spPr>
            <a:xfrm>
              <a:off x="4954363" y="2211990"/>
              <a:ext cx="3752381" cy="666667"/>
            </a:xfrm>
            <a:prstGeom prst="rect">
              <a:avLst/>
            </a:prstGeom>
          </p:spPr>
        </p:pic>
      </p:grpSp>
      <p:pic>
        <p:nvPicPr>
          <p:cNvPr id="12" name="Picture 2" descr="C:\Users\sl200\AppData\Local\Temp\SNAGHTMLa49d3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7131" y="1919185"/>
            <a:ext cx="5677055" cy="4723189"/>
          </a:xfrm>
          <a:prstGeom prst="rect">
            <a:avLst/>
          </a:prstGeom>
          <a:solidFill>
            <a:schemeClr val="bg1"/>
          </a:solidFill>
          <a:ln w="19050">
            <a:solidFill>
              <a:schemeClr val="accent5">
                <a:lumMod val="75000"/>
              </a:schemeClr>
            </a:solidFill>
          </a:ln>
        </p:spPr>
      </p:pic>
      <p:pic>
        <p:nvPicPr>
          <p:cNvPr id="9" name="Picture 8">
            <a:extLst>
              <a:ext uri="{FF2B5EF4-FFF2-40B4-BE49-F238E27FC236}">
                <a16:creationId xmlns:a16="http://schemas.microsoft.com/office/drawing/2014/main" id="{7E88055F-9783-4944-B3CB-A08A7CAD51E4}"/>
              </a:ext>
            </a:extLst>
          </p:cNvPr>
          <p:cNvPicPr>
            <a:picLocks noChangeAspect="1"/>
          </p:cNvPicPr>
          <p:nvPr/>
        </p:nvPicPr>
        <p:blipFill rotWithShape="1">
          <a:blip r:embed="rId6"/>
          <a:srcRect l="51022" t="18084" r="27149" b="47692"/>
          <a:stretch/>
        </p:blipFill>
        <p:spPr>
          <a:xfrm>
            <a:off x="283288" y="281707"/>
            <a:ext cx="1768840" cy="178833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6942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35985</TotalTime>
  <Words>1146</Words>
  <Application>Microsoft Office PowerPoint</Application>
  <PresentationFormat>Widescreen</PresentationFormat>
  <Paragraphs>101</Paragraphs>
  <Slides>22</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Bath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New Profile</dc:title>
  <dc:creator>Sue Lewis</dc:creator>
  <cp:lastModifiedBy>Alice Hossent</cp:lastModifiedBy>
  <cp:revision>654</cp:revision>
  <cp:lastPrinted>2019-08-21T10:37:48Z</cp:lastPrinted>
  <dcterms:created xsi:type="dcterms:W3CDTF">2017-03-16T08:26:44Z</dcterms:created>
  <dcterms:modified xsi:type="dcterms:W3CDTF">2026-02-19T14:22:43Z</dcterms:modified>
</cp:coreProperties>
</file>