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4" r:id="rId3"/>
    <p:sldId id="275" r:id="rId4"/>
    <p:sldId id="257" r:id="rId5"/>
    <p:sldId id="271" r:id="rId6"/>
    <p:sldId id="262" r:id="rId7"/>
    <p:sldId id="273" r:id="rId8"/>
    <p:sldId id="265" r:id="rId9"/>
    <p:sldId id="276" r:id="rId10"/>
  </p:sldIdLst>
  <p:sldSz cx="18288000" cy="10287000"/>
  <p:notesSz cx="6858000" cy="9144000"/>
  <p:embeddedFontLst>
    <p:embeddedFont>
      <p:font typeface="Carlito" panose="020B0604020202020204" charset="0"/>
      <p:regular r:id="rId11"/>
    </p:embeddedFont>
    <p:embeddedFont>
      <p:font typeface="Carlito Bold" panose="020B0604020202020204" charset="0"/>
      <p:regular r:id="rId12"/>
    </p:embeddedFont>
    <p:embeddedFont>
      <p:font typeface="Open Sans Bold" panose="020B0604020202020204" charset="0"/>
      <p:regular r:id="rId13"/>
    </p:embeddedFont>
    <p:embeddedFont>
      <p:font typeface="Open Sans Light" panose="020B0306030504020204" pitchFamily="34" charset="0"/>
      <p:regular r:id="rId14"/>
      <p: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61"/>
    <a:srgbClr val="187161"/>
    <a:srgbClr val="C5E0B4"/>
    <a:srgbClr val="3A91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714"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hyperlink" Target="https://www.careerpilot.org.uk/adviser-zone/hot-jobs-resources-free-gatsby-benchmark-2/green-hot-jobs-resources"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hyperlink" Target="https://www.careerpilot.org.uk/job-sectors/green-jobs" TargetMode="External"/><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careerpilot.org.uk/adviser-zone/hot-jobs-resources/green-hot-jobs-resources"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8" Type="http://schemas.openxmlformats.org/officeDocument/2006/relationships/hyperlink" Target="https://www.careerpilot.org.uk/job-sectors/environment/job-profile/ecologist" TargetMode="External"/><Relationship Id="rId13" Type="http://schemas.openxmlformats.org/officeDocument/2006/relationships/hyperlink" Target="https://careerpilot.org.uk/stories/day-in-the-life-of-a-wind-turbine-engineer" TargetMode="External"/><Relationship Id="rId3" Type="http://schemas.openxmlformats.org/officeDocument/2006/relationships/hyperlink" Target="https://careerpilot.org.uk/stories/let-s-talk-about-corporate-social-responsibility" TargetMode="External"/><Relationship Id="rId7" Type="http://schemas.openxmlformats.org/officeDocument/2006/relationships/hyperlink" Target="https://www.careerpilot.org.uk/stories/how-to-become-an-ecologist" TargetMode="External"/><Relationship Id="rId12" Type="http://schemas.openxmlformats.org/officeDocument/2006/relationships/slide" Target="slide8.xml"/><Relationship Id="rId2" Type="http://schemas.openxmlformats.org/officeDocument/2006/relationships/slide" Target="slide5.xml"/><Relationship Id="rId1" Type="http://schemas.openxmlformats.org/officeDocument/2006/relationships/slideLayout" Target="../slideLayouts/slideLayout7.xml"/><Relationship Id="rId6" Type="http://schemas.openxmlformats.org/officeDocument/2006/relationships/hyperlink" Target="https://youtu.be/Mj8hzt6t0bU" TargetMode="External"/><Relationship Id="rId11" Type="http://schemas.openxmlformats.org/officeDocument/2006/relationships/hyperlink" Target="https://www.careerpilot.org.uk/job-sectors/design-planning/job-profile/transport-planner" TargetMode="External"/><Relationship Id="rId5" Type="http://schemas.openxmlformats.org/officeDocument/2006/relationships/slide" Target="slide6.xml"/><Relationship Id="rId15" Type="http://schemas.openxmlformats.org/officeDocument/2006/relationships/image" Target="../media/image11.png"/><Relationship Id="rId10" Type="http://schemas.openxmlformats.org/officeDocument/2006/relationships/hyperlink" Target="https://careerpilot.org.uk/stories/transport-planning-student" TargetMode="External"/><Relationship Id="rId4" Type="http://schemas.openxmlformats.org/officeDocument/2006/relationships/hyperlink" Target="https://www.careerpilot.org.uk/job-sectors/admin-hr-legal/job-profile/corporate-responsibility-and-sustainability-practitioner" TargetMode="External"/><Relationship Id="rId9" Type="http://schemas.openxmlformats.org/officeDocument/2006/relationships/slide" Target="slide7.xml"/><Relationship Id="rId14" Type="http://schemas.openxmlformats.org/officeDocument/2006/relationships/hyperlink" Target="https://www.careerpilot.org.uk/job-sectors/environment/job-profile/wind-turbine-technician"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4.png"/><Relationship Id="rId18" Type="http://schemas.openxmlformats.org/officeDocument/2006/relationships/image" Target="../media/image16.png"/><Relationship Id="rId3" Type="http://schemas.openxmlformats.org/officeDocument/2006/relationships/image" Target="../media/image17.png"/><Relationship Id="rId21" Type="http://schemas.openxmlformats.org/officeDocument/2006/relationships/hyperlink" Target="https://youtu.be/ldAYRpuo1Fk" TargetMode="External"/><Relationship Id="rId7" Type="http://schemas.openxmlformats.org/officeDocument/2006/relationships/image" Target="../media/image20.png"/><Relationship Id="rId12" Type="http://schemas.openxmlformats.org/officeDocument/2006/relationships/image" Target="../media/image2.png"/><Relationship Id="rId17" Type="http://schemas.openxmlformats.org/officeDocument/2006/relationships/slide" Target="slide4.xml"/><Relationship Id="rId2" Type="http://schemas.openxmlformats.org/officeDocument/2006/relationships/hyperlink" Target="https://www.careerpilot.org.uk/job-sectors/admin-hr-legal/job-profile/corporate-responsibility-and-sustainability-practitioner" TargetMode="External"/><Relationship Id="rId16" Type="http://schemas.openxmlformats.org/officeDocument/2006/relationships/hyperlink" Target="https://careerpilot.org.uk/stories/let-s-talk-about-corporate-social-responsibility" TargetMode="External"/><Relationship Id="rId20"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4.svg"/><Relationship Id="rId5" Type="http://schemas.openxmlformats.org/officeDocument/2006/relationships/hyperlink" Target="https://youtu.be/1bpf_sHebLI?t=1" TargetMode="External"/><Relationship Id="rId15" Type="http://schemas.openxmlformats.org/officeDocument/2006/relationships/image" Target="../media/image26.jpeg"/><Relationship Id="rId23" Type="http://schemas.openxmlformats.org/officeDocument/2006/relationships/image" Target="../media/image29.svg"/><Relationship Id="rId10" Type="http://schemas.openxmlformats.org/officeDocument/2006/relationships/image" Target="../media/image23.png"/><Relationship Id="rId19" Type="http://schemas.openxmlformats.org/officeDocument/2006/relationships/image" Target="../media/image11.png"/><Relationship Id="rId4" Type="http://schemas.openxmlformats.org/officeDocument/2006/relationships/image" Target="../media/image18.svg"/><Relationship Id="rId9" Type="http://schemas.openxmlformats.org/officeDocument/2006/relationships/image" Target="../media/image22.svg"/><Relationship Id="rId14" Type="http://schemas.openxmlformats.org/officeDocument/2006/relationships/image" Target="../media/image25.svg"/><Relationship Id="rId22"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11.png"/><Relationship Id="rId18" Type="http://schemas.openxmlformats.org/officeDocument/2006/relationships/image" Target="../media/image35.png"/><Relationship Id="rId3" Type="http://schemas.openxmlformats.org/officeDocument/2006/relationships/image" Target="../media/image17.png"/><Relationship Id="rId7" Type="http://schemas.openxmlformats.org/officeDocument/2006/relationships/image" Target="../media/image23.png"/><Relationship Id="rId12" Type="http://schemas.openxmlformats.org/officeDocument/2006/relationships/image" Target="../media/image33.png"/><Relationship Id="rId17" Type="http://schemas.openxmlformats.org/officeDocument/2006/relationships/image" Target="../media/image34.png"/><Relationship Id="rId2" Type="http://schemas.openxmlformats.org/officeDocument/2006/relationships/hyperlink" Target="https://www.careerpilot.org.uk/job-sectors/admin-hr-legal/job-profile/corporate-responsibility-and-sustainability-practitioner" TargetMode="External"/><Relationship Id="rId16" Type="http://schemas.openxmlformats.org/officeDocument/2006/relationships/slide" Target="slide4.xml"/><Relationship Id="rId20" Type="http://schemas.openxmlformats.org/officeDocument/2006/relationships/image" Target="../media/image29.svg"/><Relationship Id="rId1" Type="http://schemas.openxmlformats.org/officeDocument/2006/relationships/slideLayout" Target="../slideLayouts/slideLayout7.xml"/><Relationship Id="rId6" Type="http://schemas.openxmlformats.org/officeDocument/2006/relationships/image" Target="../media/image31.svg"/><Relationship Id="rId11" Type="http://schemas.openxmlformats.org/officeDocument/2006/relationships/image" Target="../media/image5.svg"/><Relationship Id="rId5" Type="http://schemas.openxmlformats.org/officeDocument/2006/relationships/image" Target="../media/image21.png"/><Relationship Id="rId15" Type="http://schemas.openxmlformats.org/officeDocument/2006/relationships/hyperlink" Target="https://www.careerpilot.org.uk/job-sectors/environment/job-profile/ecologist" TargetMode="External"/><Relationship Id="rId10" Type="http://schemas.openxmlformats.org/officeDocument/2006/relationships/image" Target="../media/image4.png"/><Relationship Id="rId19" Type="http://schemas.openxmlformats.org/officeDocument/2006/relationships/image" Target="../media/image28.png"/><Relationship Id="rId4" Type="http://schemas.openxmlformats.org/officeDocument/2006/relationships/image" Target="../media/image30.svg"/><Relationship Id="rId9" Type="http://schemas.openxmlformats.org/officeDocument/2006/relationships/image" Target="../media/image2.png"/><Relationship Id="rId14" Type="http://schemas.openxmlformats.org/officeDocument/2006/relationships/hyperlink" Target="https://www.careerpilot.org.uk/stories/how-to-become-an-ecologist"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22.svg"/><Relationship Id="rId18" Type="http://schemas.openxmlformats.org/officeDocument/2006/relationships/image" Target="../media/image25.svg"/><Relationship Id="rId3" Type="http://schemas.openxmlformats.org/officeDocument/2006/relationships/image" Target="../media/image17.png"/><Relationship Id="rId21" Type="http://schemas.openxmlformats.org/officeDocument/2006/relationships/slide" Target="slide4.xml"/><Relationship Id="rId7" Type="http://schemas.openxmlformats.org/officeDocument/2006/relationships/hyperlink" Target="Careerpilot%20:%20Video%20stories%20:%20Transport%20Planning%20Student" TargetMode="External"/><Relationship Id="rId12" Type="http://schemas.openxmlformats.org/officeDocument/2006/relationships/image" Target="../media/image21.png"/><Relationship Id="rId17" Type="http://schemas.openxmlformats.org/officeDocument/2006/relationships/image" Target="../media/image4.png"/><Relationship Id="rId2" Type="http://schemas.openxmlformats.org/officeDocument/2006/relationships/hyperlink" Target="https://www.careerpilot.org.uk/job-sectors/admin-hr-legal/job-profile/corporate-responsibility-and-sustainability-practitioner" TargetMode="External"/><Relationship Id="rId16" Type="http://schemas.openxmlformats.org/officeDocument/2006/relationships/image" Target="../media/image2.png"/><Relationship Id="rId20"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38.svg"/><Relationship Id="rId5" Type="http://schemas.openxmlformats.org/officeDocument/2006/relationships/hyperlink" Target="https://www.youtube.com/watch?v=mRdRt11wbXQ" TargetMode="External"/><Relationship Id="rId15" Type="http://schemas.openxmlformats.org/officeDocument/2006/relationships/image" Target="../media/image24.svg"/><Relationship Id="rId23" Type="http://schemas.openxmlformats.org/officeDocument/2006/relationships/image" Target="../media/image40.png"/><Relationship Id="rId10" Type="http://schemas.openxmlformats.org/officeDocument/2006/relationships/image" Target="../media/image28.png"/><Relationship Id="rId19" Type="http://schemas.openxmlformats.org/officeDocument/2006/relationships/hyperlink" Target="https://www.careerpilot.org.uk/job-sectors/design-planning/job-profile/transport-planner" TargetMode="External"/><Relationship Id="rId4" Type="http://schemas.openxmlformats.org/officeDocument/2006/relationships/image" Target="../media/image18.svg"/><Relationship Id="rId9" Type="http://schemas.openxmlformats.org/officeDocument/2006/relationships/hyperlink" Target="https://youtu.be/JyMCa4OgLYk" TargetMode="External"/><Relationship Id="rId14" Type="http://schemas.openxmlformats.org/officeDocument/2006/relationships/image" Target="../media/image23.png"/><Relationship Id="rId22"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png"/><Relationship Id="rId18" Type="http://schemas.openxmlformats.org/officeDocument/2006/relationships/slide" Target="slide4.xml"/><Relationship Id="rId3" Type="http://schemas.openxmlformats.org/officeDocument/2006/relationships/image" Target="../media/image17.png"/><Relationship Id="rId21" Type="http://schemas.openxmlformats.org/officeDocument/2006/relationships/image" Target="../media/image38.svg"/><Relationship Id="rId7" Type="http://schemas.openxmlformats.org/officeDocument/2006/relationships/hyperlink" Target="Careerpilot%20:%20Video%20stories%20:%20Day%20in%20the%20life%20of%20a%20Wind%20Turbine%20Engineer" TargetMode="External"/><Relationship Id="rId12" Type="http://schemas.openxmlformats.org/officeDocument/2006/relationships/image" Target="../media/image32.svg"/><Relationship Id="rId17" Type="http://schemas.openxmlformats.org/officeDocument/2006/relationships/hyperlink" Target="https://www.careerpilot.org.uk/job-sectors/environment/job-profile/wind-turbine-technician" TargetMode="External"/><Relationship Id="rId2" Type="http://schemas.openxmlformats.org/officeDocument/2006/relationships/hyperlink" Target="https://www.careerpilot.org.uk/job-sectors/admin-hr-legal/job-profile/corporate-responsibility-and-sustainability-practitioner" TargetMode="External"/><Relationship Id="rId16" Type="http://schemas.openxmlformats.org/officeDocument/2006/relationships/image" Target="../media/image42.jpe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41.jpeg"/><Relationship Id="rId11" Type="http://schemas.openxmlformats.org/officeDocument/2006/relationships/image" Target="../media/image23.png"/><Relationship Id="rId5" Type="http://schemas.openxmlformats.org/officeDocument/2006/relationships/hyperlink" Target="https://youtu.be/vfUhBKZR4sU" TargetMode="External"/><Relationship Id="rId15" Type="http://schemas.openxmlformats.org/officeDocument/2006/relationships/image" Target="../media/image5.svg"/><Relationship Id="rId23" Type="http://schemas.openxmlformats.org/officeDocument/2006/relationships/image" Target="../media/image43.png"/><Relationship Id="rId10" Type="http://schemas.openxmlformats.org/officeDocument/2006/relationships/image" Target="../media/image31.svg"/><Relationship Id="rId19" Type="http://schemas.openxmlformats.org/officeDocument/2006/relationships/hyperlink" Target="https://youtu.be/JyMCa4OgLYk" TargetMode="External"/><Relationship Id="rId4" Type="http://schemas.openxmlformats.org/officeDocument/2006/relationships/image" Target="../media/image30.svg"/><Relationship Id="rId9" Type="http://schemas.openxmlformats.org/officeDocument/2006/relationships/image" Target="../media/image21.png"/><Relationship Id="rId14" Type="http://schemas.openxmlformats.org/officeDocument/2006/relationships/image" Target="../media/image4.png"/><Relationship Id="rId22"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1.png"/><Relationship Id="rId3" Type="http://schemas.openxmlformats.org/officeDocument/2006/relationships/image" Target="../media/image30.svg"/><Relationship Id="rId7" Type="http://schemas.openxmlformats.org/officeDocument/2006/relationships/image" Target="../media/image32.svg"/><Relationship Id="rId12" Type="http://schemas.openxmlformats.org/officeDocument/2006/relationships/slide" Target="slide4.xml"/><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hyperlink" Target="https://www.careerpilot.org.uk/job-sectors/green-jobs" TargetMode="External"/><Relationship Id="rId5" Type="http://schemas.openxmlformats.org/officeDocument/2006/relationships/image" Target="../media/image31.svg"/><Relationship Id="rId15" Type="http://schemas.openxmlformats.org/officeDocument/2006/relationships/image" Target="../media/image45.png"/><Relationship Id="rId10" Type="http://schemas.openxmlformats.org/officeDocument/2006/relationships/image" Target="../media/image5.svg"/><Relationship Id="rId4" Type="http://schemas.openxmlformats.org/officeDocument/2006/relationships/image" Target="../media/image21.png"/><Relationship Id="rId9" Type="http://schemas.openxmlformats.org/officeDocument/2006/relationships/image" Target="../media/image4.png"/><Relationship Id="rId1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6060"/>
        </a:solidFill>
        <a:effectLst/>
      </p:bgPr>
    </p:bg>
    <p:spTree>
      <p:nvGrpSpPr>
        <p:cNvPr id="1" name=""/>
        <p:cNvGrpSpPr/>
        <p:nvPr/>
      </p:nvGrpSpPr>
      <p:grpSpPr>
        <a:xfrm>
          <a:off x="0" y="0"/>
          <a:ext cx="0" cy="0"/>
          <a:chOff x="0" y="0"/>
          <a:chExt cx="0" cy="0"/>
        </a:xfrm>
      </p:grpSpPr>
      <p:grpSp>
        <p:nvGrpSpPr>
          <p:cNvPr id="2" name="Group 2"/>
          <p:cNvGrpSpPr/>
          <p:nvPr/>
        </p:nvGrpSpPr>
        <p:grpSpPr>
          <a:xfrm>
            <a:off x="0" y="1619875"/>
            <a:ext cx="18288000" cy="8667125"/>
            <a:chOff x="0" y="0"/>
            <a:chExt cx="6164582" cy="3548808"/>
          </a:xfrm>
          <a:solidFill>
            <a:srgbClr val="3A9162"/>
          </a:solidFill>
        </p:grpSpPr>
        <p:sp>
          <p:nvSpPr>
            <p:cNvPr id="3" name="Freeform 3"/>
            <p:cNvSpPr/>
            <p:nvPr/>
          </p:nvSpPr>
          <p:spPr>
            <a:xfrm>
              <a:off x="0" y="0"/>
              <a:ext cx="6164582" cy="3548808"/>
            </a:xfrm>
            <a:custGeom>
              <a:avLst/>
              <a:gdLst/>
              <a:ahLst/>
              <a:cxnLst/>
              <a:rect l="l" t="t" r="r" b="b"/>
              <a:pathLst>
                <a:path w="6164582" h="3548808">
                  <a:moveTo>
                    <a:pt x="0" y="0"/>
                  </a:moveTo>
                  <a:lnTo>
                    <a:pt x="6164582" y="0"/>
                  </a:lnTo>
                  <a:lnTo>
                    <a:pt x="6164582" y="3548808"/>
                  </a:lnTo>
                  <a:lnTo>
                    <a:pt x="0" y="3548808"/>
                  </a:lnTo>
                  <a:close/>
                </a:path>
              </a:pathLst>
            </a:custGeom>
            <a:grpFill/>
          </p:spPr>
          <p:txBody>
            <a:bodyPr/>
            <a:lstStyle/>
            <a:p>
              <a:endParaRPr lang="en-GB"/>
            </a:p>
          </p:txBody>
        </p:sp>
      </p:grpSp>
      <p:pic>
        <p:nvPicPr>
          <p:cNvPr id="5" name="Picture 4">
            <a:extLst>
              <a:ext uri="{FF2B5EF4-FFF2-40B4-BE49-F238E27FC236}">
                <a16:creationId xmlns:a16="http://schemas.microsoft.com/office/drawing/2014/main" id="{66CD4769-0043-C629-7B34-EA8D27126F84}"/>
              </a:ext>
            </a:extLst>
          </p:cNvPr>
          <p:cNvPicPr>
            <a:picLocks noChangeAspect="1"/>
          </p:cNvPicPr>
          <p:nvPr/>
        </p:nvPicPr>
        <p:blipFill>
          <a:blip r:embed="rId2"/>
          <a:stretch>
            <a:fillRect/>
          </a:stretch>
        </p:blipFill>
        <p:spPr>
          <a:xfrm>
            <a:off x="14848792" y="1942378"/>
            <a:ext cx="3021211" cy="4251888"/>
          </a:xfrm>
          <a:prstGeom prst="rect">
            <a:avLst/>
          </a:prstGeom>
        </p:spPr>
      </p:pic>
      <p:sp>
        <p:nvSpPr>
          <p:cNvPr id="6" name="TextBox 6"/>
          <p:cNvSpPr txBox="1"/>
          <p:nvPr/>
        </p:nvSpPr>
        <p:spPr>
          <a:xfrm>
            <a:off x="-35996" y="451462"/>
            <a:ext cx="18288000" cy="1223819"/>
          </a:xfrm>
          <a:prstGeom prst="rect">
            <a:avLst/>
          </a:prstGeom>
        </p:spPr>
        <p:txBody>
          <a:bodyPr lIns="50800" tIns="50800" rIns="50800" bIns="50800" rtlCol="0" anchor="ctr"/>
          <a:lstStyle/>
          <a:p>
            <a:pPr algn="ctr">
              <a:lnSpc>
                <a:spcPts val="2283"/>
              </a:lnSpc>
            </a:pPr>
            <a:endParaRPr/>
          </a:p>
        </p:txBody>
      </p:sp>
      <p:grpSp>
        <p:nvGrpSpPr>
          <p:cNvPr id="7" name="Group 7"/>
          <p:cNvGrpSpPr/>
          <p:nvPr/>
        </p:nvGrpSpPr>
        <p:grpSpPr>
          <a:xfrm>
            <a:off x="-42693" y="9045842"/>
            <a:ext cx="18433361" cy="1273343"/>
            <a:chOff x="0" y="-28575"/>
            <a:chExt cx="6866183" cy="474303"/>
          </a:xfrm>
        </p:grpSpPr>
        <p:sp>
          <p:nvSpPr>
            <p:cNvPr id="8" name="Freeform 8"/>
            <p:cNvSpPr/>
            <p:nvPr/>
          </p:nvSpPr>
          <p:spPr>
            <a:xfrm>
              <a:off x="0" y="0"/>
              <a:ext cx="6866183" cy="445728"/>
            </a:xfrm>
            <a:custGeom>
              <a:avLst/>
              <a:gdLst/>
              <a:ahLst/>
              <a:cxnLst/>
              <a:rect l="l" t="t" r="r" b="b"/>
              <a:pathLst>
                <a:path w="6823208" h="445728">
                  <a:moveTo>
                    <a:pt x="0" y="0"/>
                  </a:moveTo>
                  <a:lnTo>
                    <a:pt x="6823208" y="0"/>
                  </a:lnTo>
                  <a:lnTo>
                    <a:pt x="6823208" y="445728"/>
                  </a:lnTo>
                  <a:lnTo>
                    <a:pt x="0" y="445728"/>
                  </a:lnTo>
                  <a:close/>
                </a:path>
              </a:pathLst>
            </a:custGeom>
            <a:solidFill>
              <a:srgbClr val="EEEEEE"/>
            </a:solidFill>
          </p:spPr>
          <p:txBody>
            <a:bodyPr/>
            <a:lstStyle/>
            <a:p>
              <a:endParaRPr lang="en-GB"/>
            </a:p>
          </p:txBody>
        </p:sp>
        <p:sp>
          <p:nvSpPr>
            <p:cNvPr id="9" name="TextBox 9"/>
            <p:cNvSpPr txBox="1"/>
            <p:nvPr/>
          </p:nvSpPr>
          <p:spPr>
            <a:xfrm>
              <a:off x="0" y="-28575"/>
              <a:ext cx="6823208" cy="474303"/>
            </a:xfrm>
            <a:prstGeom prst="rect">
              <a:avLst/>
            </a:prstGeom>
          </p:spPr>
          <p:txBody>
            <a:bodyPr lIns="24438" tIns="24438" rIns="24438" bIns="24438" rtlCol="0" anchor="ctr"/>
            <a:lstStyle/>
            <a:p>
              <a:pPr algn="ctr">
                <a:lnSpc>
                  <a:spcPts val="2363"/>
                </a:lnSpc>
              </a:pPr>
              <a:endParaRPr/>
            </a:p>
          </p:txBody>
        </p:sp>
      </p:grpSp>
      <p:grpSp>
        <p:nvGrpSpPr>
          <p:cNvPr id="12" name="Group 12"/>
          <p:cNvGrpSpPr/>
          <p:nvPr/>
        </p:nvGrpSpPr>
        <p:grpSpPr>
          <a:xfrm>
            <a:off x="349071" y="1858505"/>
            <a:ext cx="10935969" cy="6914783"/>
            <a:chOff x="0" y="0"/>
            <a:chExt cx="5047832" cy="3297062"/>
          </a:xfrm>
        </p:grpSpPr>
        <p:sp>
          <p:nvSpPr>
            <p:cNvPr id="13" name="Freeform 13"/>
            <p:cNvSpPr/>
            <p:nvPr/>
          </p:nvSpPr>
          <p:spPr>
            <a:xfrm>
              <a:off x="0" y="0"/>
              <a:ext cx="5047832" cy="3297062"/>
            </a:xfrm>
            <a:custGeom>
              <a:avLst/>
              <a:gdLst/>
              <a:ahLst/>
              <a:cxnLst/>
              <a:rect l="l" t="t" r="r" b="b"/>
              <a:pathLst>
                <a:path w="5047832" h="3297062">
                  <a:moveTo>
                    <a:pt x="26203" y="0"/>
                  </a:moveTo>
                  <a:lnTo>
                    <a:pt x="5021629" y="0"/>
                  </a:lnTo>
                  <a:cubicBezTo>
                    <a:pt x="5036101" y="0"/>
                    <a:pt x="5047832" y="11731"/>
                    <a:pt x="5047832" y="26203"/>
                  </a:cubicBezTo>
                  <a:lnTo>
                    <a:pt x="5047832" y="3270859"/>
                  </a:lnTo>
                  <a:cubicBezTo>
                    <a:pt x="5047832" y="3277808"/>
                    <a:pt x="5045072" y="3284473"/>
                    <a:pt x="5040157" y="3289387"/>
                  </a:cubicBezTo>
                  <a:cubicBezTo>
                    <a:pt x="5035243" y="3294301"/>
                    <a:pt x="5028579" y="3297062"/>
                    <a:pt x="5021629" y="3297062"/>
                  </a:cubicBezTo>
                  <a:lnTo>
                    <a:pt x="26203" y="3297062"/>
                  </a:lnTo>
                  <a:cubicBezTo>
                    <a:pt x="11731" y="3297062"/>
                    <a:pt x="0" y="3285330"/>
                    <a:pt x="0" y="3270859"/>
                  </a:cubicBezTo>
                  <a:lnTo>
                    <a:pt x="0" y="26203"/>
                  </a:lnTo>
                  <a:cubicBezTo>
                    <a:pt x="0" y="11731"/>
                    <a:pt x="11731" y="0"/>
                    <a:pt x="26203" y="0"/>
                  </a:cubicBezTo>
                  <a:close/>
                </a:path>
              </a:pathLst>
            </a:custGeom>
            <a:solidFill>
              <a:srgbClr val="EEEEEE"/>
            </a:solidFill>
          </p:spPr>
          <p:txBody>
            <a:bodyPr/>
            <a:lstStyle/>
            <a:p>
              <a:endParaRPr lang="en-GB"/>
            </a:p>
          </p:txBody>
        </p:sp>
        <p:sp>
          <p:nvSpPr>
            <p:cNvPr id="14" name="TextBox 14"/>
            <p:cNvSpPr txBox="1"/>
            <p:nvPr/>
          </p:nvSpPr>
          <p:spPr>
            <a:xfrm>
              <a:off x="0" y="-28575"/>
              <a:ext cx="5047832" cy="3325637"/>
            </a:xfrm>
            <a:prstGeom prst="rect">
              <a:avLst/>
            </a:prstGeom>
          </p:spPr>
          <p:txBody>
            <a:bodyPr lIns="39428" tIns="39428" rIns="39428" bIns="39428" rtlCol="0" anchor="ctr"/>
            <a:lstStyle/>
            <a:p>
              <a:pPr algn="ctr">
                <a:lnSpc>
                  <a:spcPts val="2199"/>
                </a:lnSpc>
              </a:pPr>
              <a:endParaRPr/>
            </a:p>
          </p:txBody>
        </p:sp>
      </p:grpSp>
      <p:sp>
        <p:nvSpPr>
          <p:cNvPr id="15" name="Freeform 15"/>
          <p:cNvSpPr/>
          <p:nvPr/>
        </p:nvSpPr>
        <p:spPr>
          <a:xfrm>
            <a:off x="353005" y="35548"/>
            <a:ext cx="1667012" cy="1464784"/>
          </a:xfrm>
          <a:custGeom>
            <a:avLst/>
            <a:gdLst/>
            <a:ahLst/>
            <a:cxnLst/>
            <a:rect l="l" t="t" r="r" b="b"/>
            <a:pathLst>
              <a:path w="1667012" h="1464784">
                <a:moveTo>
                  <a:pt x="0" y="0"/>
                </a:moveTo>
                <a:lnTo>
                  <a:pt x="1667012" y="0"/>
                </a:lnTo>
                <a:lnTo>
                  <a:pt x="1667012" y="1464785"/>
                </a:lnTo>
                <a:lnTo>
                  <a:pt x="0" y="1464785"/>
                </a:lnTo>
                <a:lnTo>
                  <a:pt x="0" y="0"/>
                </a:lnTo>
                <a:close/>
              </a:path>
            </a:pathLst>
          </a:custGeom>
          <a:blipFill>
            <a:blip r:embed="rId3"/>
            <a:stretch>
              <a:fillRect/>
            </a:stretch>
          </a:blipFill>
        </p:spPr>
        <p:txBody>
          <a:bodyPr/>
          <a:lstStyle/>
          <a:p>
            <a:endParaRPr lang="en-GB"/>
          </a:p>
        </p:txBody>
      </p:sp>
      <p:sp>
        <p:nvSpPr>
          <p:cNvPr id="29" name="Freeform 29"/>
          <p:cNvSpPr/>
          <p:nvPr/>
        </p:nvSpPr>
        <p:spPr>
          <a:xfrm>
            <a:off x="11899997" y="4077347"/>
            <a:ext cx="3920552" cy="2116919"/>
          </a:xfrm>
          <a:custGeom>
            <a:avLst/>
            <a:gdLst/>
            <a:ahLst/>
            <a:cxnLst/>
            <a:rect l="l" t="t" r="r" b="b"/>
            <a:pathLst>
              <a:path w="4628706" h="2183101">
                <a:moveTo>
                  <a:pt x="0" y="0"/>
                </a:moveTo>
                <a:lnTo>
                  <a:pt x="4628707" y="0"/>
                </a:lnTo>
                <a:lnTo>
                  <a:pt x="4628707" y="2183101"/>
                </a:lnTo>
                <a:lnTo>
                  <a:pt x="0" y="2183101"/>
                </a:lnTo>
                <a:lnTo>
                  <a:pt x="0" y="0"/>
                </a:lnTo>
                <a:close/>
              </a:path>
            </a:pathLst>
          </a:custGeom>
          <a:blipFill>
            <a:blip r:embed="rId4"/>
            <a:stretch>
              <a:fillRect/>
            </a:stretch>
          </a:blipFill>
        </p:spPr>
        <p:txBody>
          <a:bodyPr/>
          <a:lstStyle/>
          <a:p>
            <a:endParaRPr lang="en-GB"/>
          </a:p>
        </p:txBody>
      </p:sp>
      <p:grpSp>
        <p:nvGrpSpPr>
          <p:cNvPr id="17" name="Group 17"/>
          <p:cNvGrpSpPr/>
          <p:nvPr/>
        </p:nvGrpSpPr>
        <p:grpSpPr>
          <a:xfrm>
            <a:off x="15104054" y="152899"/>
            <a:ext cx="2849299" cy="586627"/>
            <a:chOff x="0" y="0"/>
            <a:chExt cx="3799065" cy="782169"/>
          </a:xfrm>
        </p:grpSpPr>
        <p:grpSp>
          <p:nvGrpSpPr>
            <p:cNvPr id="18" name="Group 18"/>
            <p:cNvGrpSpPr/>
            <p:nvPr/>
          </p:nvGrpSpPr>
          <p:grpSpPr>
            <a:xfrm>
              <a:off x="0" y="0"/>
              <a:ext cx="3721624" cy="782169"/>
              <a:chOff x="0" y="0"/>
              <a:chExt cx="625425" cy="131445"/>
            </a:xfrm>
          </p:grpSpPr>
          <p:sp>
            <p:nvSpPr>
              <p:cNvPr id="19" name="Freeform 19"/>
              <p:cNvSpPr/>
              <p:nvPr/>
            </p:nvSpPr>
            <p:spPr>
              <a:xfrm>
                <a:off x="0" y="0"/>
                <a:ext cx="625425" cy="131445"/>
              </a:xfrm>
              <a:custGeom>
                <a:avLst/>
                <a:gdLst/>
                <a:ahLst/>
                <a:cxnLst/>
                <a:rect l="l" t="t" r="r" b="b"/>
                <a:pathLst>
                  <a:path w="625425" h="131445">
                    <a:moveTo>
                      <a:pt x="65722" y="0"/>
                    </a:moveTo>
                    <a:lnTo>
                      <a:pt x="559703" y="0"/>
                    </a:lnTo>
                    <a:cubicBezTo>
                      <a:pt x="596000" y="0"/>
                      <a:pt x="625425" y="29425"/>
                      <a:pt x="625425" y="65722"/>
                    </a:cubicBezTo>
                    <a:lnTo>
                      <a:pt x="625425" y="65722"/>
                    </a:lnTo>
                    <a:cubicBezTo>
                      <a:pt x="625425" y="102020"/>
                      <a:pt x="596000" y="131445"/>
                      <a:pt x="559703" y="131445"/>
                    </a:cubicBezTo>
                    <a:lnTo>
                      <a:pt x="65722" y="131445"/>
                    </a:lnTo>
                    <a:cubicBezTo>
                      <a:pt x="29425" y="131445"/>
                      <a:pt x="0" y="102020"/>
                      <a:pt x="0" y="65722"/>
                    </a:cubicBezTo>
                    <a:lnTo>
                      <a:pt x="0" y="65722"/>
                    </a:lnTo>
                    <a:cubicBezTo>
                      <a:pt x="0" y="29425"/>
                      <a:pt x="29425" y="0"/>
                      <a:pt x="65722" y="0"/>
                    </a:cubicBezTo>
                    <a:close/>
                  </a:path>
                </a:pathLst>
              </a:custGeom>
              <a:solidFill>
                <a:srgbClr val="EEEEEE"/>
              </a:solidFill>
            </p:spPr>
            <p:txBody>
              <a:bodyPr/>
              <a:lstStyle/>
              <a:p>
                <a:endParaRPr lang="en-GB"/>
              </a:p>
            </p:txBody>
          </p:sp>
          <p:sp>
            <p:nvSpPr>
              <p:cNvPr id="20" name="TextBox 20"/>
              <p:cNvSpPr txBox="1"/>
              <p:nvPr/>
            </p:nvSpPr>
            <p:spPr>
              <a:xfrm>
                <a:off x="0" y="-38100"/>
                <a:ext cx="625425" cy="169545"/>
              </a:xfrm>
              <a:prstGeom prst="rect">
                <a:avLst/>
              </a:prstGeom>
            </p:spPr>
            <p:txBody>
              <a:bodyPr lIns="50800" tIns="50800" rIns="50800" bIns="50800" rtlCol="0" anchor="ctr"/>
              <a:lstStyle/>
              <a:p>
                <a:pPr algn="ctr">
                  <a:lnSpc>
                    <a:spcPts val="2653"/>
                  </a:lnSpc>
                </a:pPr>
                <a:endParaRPr/>
              </a:p>
            </p:txBody>
          </p:sp>
        </p:grpSp>
        <p:sp>
          <p:nvSpPr>
            <p:cNvPr id="21" name="Freeform 21"/>
            <p:cNvSpPr/>
            <p:nvPr/>
          </p:nvSpPr>
          <p:spPr>
            <a:xfrm>
              <a:off x="283267" y="159389"/>
              <a:ext cx="485797" cy="460280"/>
            </a:xfrm>
            <a:custGeom>
              <a:avLst/>
              <a:gdLst/>
              <a:ahLst/>
              <a:cxnLst/>
              <a:rect l="l" t="t" r="r" b="b"/>
              <a:pathLst>
                <a:path w="485797" h="460280">
                  <a:moveTo>
                    <a:pt x="0" y="0"/>
                  </a:moveTo>
                  <a:lnTo>
                    <a:pt x="485797" y="0"/>
                  </a:lnTo>
                  <a:lnTo>
                    <a:pt x="485797" y="460280"/>
                  </a:lnTo>
                  <a:lnTo>
                    <a:pt x="0" y="4602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22" name="TextBox 22"/>
            <p:cNvSpPr txBox="1"/>
            <p:nvPr/>
          </p:nvSpPr>
          <p:spPr>
            <a:xfrm>
              <a:off x="386966" y="-26764"/>
              <a:ext cx="3412099" cy="765483"/>
            </a:xfrm>
            <a:prstGeom prst="rect">
              <a:avLst/>
            </a:prstGeom>
          </p:spPr>
          <p:txBody>
            <a:bodyPr lIns="0" tIns="0" rIns="0" bIns="0" rtlCol="0" anchor="t">
              <a:spAutoFit/>
            </a:bodyPr>
            <a:lstStyle/>
            <a:p>
              <a:pPr algn="ctr">
                <a:lnSpc>
                  <a:spcPts val="4543"/>
                </a:lnSpc>
              </a:pPr>
              <a:r>
                <a:rPr lang="en-US" sz="3245">
                  <a:solidFill>
                    <a:srgbClr val="00AF61"/>
                  </a:solidFill>
                  <a:latin typeface="Carlito Bold"/>
                </a:rPr>
                <a:t>Green Job</a:t>
              </a:r>
            </a:p>
          </p:txBody>
        </p:sp>
      </p:grpSp>
      <p:grpSp>
        <p:nvGrpSpPr>
          <p:cNvPr id="23" name="Group 23"/>
          <p:cNvGrpSpPr>
            <a:grpSpLocks noChangeAspect="1"/>
          </p:cNvGrpSpPr>
          <p:nvPr/>
        </p:nvGrpSpPr>
        <p:grpSpPr>
          <a:xfrm>
            <a:off x="11899997" y="1950220"/>
            <a:ext cx="3114388" cy="2127127"/>
            <a:chOff x="0" y="0"/>
            <a:chExt cx="7620000" cy="5204460"/>
          </a:xfrm>
        </p:grpSpPr>
        <p:sp>
          <p:nvSpPr>
            <p:cNvPr id="24" name="Freeform 24"/>
            <p:cNvSpPr/>
            <p:nvPr/>
          </p:nvSpPr>
          <p:spPr>
            <a:xfrm>
              <a:off x="0" y="0"/>
              <a:ext cx="7620000" cy="4668520"/>
            </a:xfrm>
            <a:custGeom>
              <a:avLst/>
              <a:gdLst/>
              <a:ahLst/>
              <a:cxnLst/>
              <a:rect l="l" t="t" r="r" b="b"/>
              <a:pathLst>
                <a:path w="7620000" h="4668520">
                  <a:moveTo>
                    <a:pt x="0" y="0"/>
                  </a:moveTo>
                  <a:lnTo>
                    <a:pt x="7620000" y="0"/>
                  </a:lnTo>
                  <a:lnTo>
                    <a:pt x="7620000" y="4668520"/>
                  </a:lnTo>
                  <a:lnTo>
                    <a:pt x="0" y="4668520"/>
                  </a:lnTo>
                  <a:close/>
                </a:path>
              </a:pathLst>
            </a:custGeom>
            <a:blipFill>
              <a:blip r:embed="rId7"/>
              <a:stretch>
                <a:fillRect t="-4474" b="-4474"/>
              </a:stretch>
            </a:blipFill>
          </p:spPr>
          <p:txBody>
            <a:bodyPr/>
            <a:lstStyle/>
            <a:p>
              <a:endParaRPr lang="en-GB"/>
            </a:p>
          </p:txBody>
        </p:sp>
        <p:sp>
          <p:nvSpPr>
            <p:cNvPr id="25" name="Freeform 25"/>
            <p:cNvSpPr/>
            <p:nvPr/>
          </p:nvSpPr>
          <p:spPr>
            <a:xfrm>
              <a:off x="0" y="4668520"/>
              <a:ext cx="7620000" cy="535940"/>
            </a:xfrm>
            <a:custGeom>
              <a:avLst/>
              <a:gdLst/>
              <a:ahLst/>
              <a:cxnLst/>
              <a:rect l="l" t="t" r="r" b="b"/>
              <a:pathLst>
                <a:path w="7620000" h="535940">
                  <a:moveTo>
                    <a:pt x="0" y="0"/>
                  </a:moveTo>
                  <a:lnTo>
                    <a:pt x="7620000" y="0"/>
                  </a:lnTo>
                  <a:lnTo>
                    <a:pt x="7620000" y="535940"/>
                  </a:lnTo>
                  <a:lnTo>
                    <a:pt x="0" y="535940"/>
                  </a:lnTo>
                  <a:close/>
                </a:path>
              </a:pathLst>
            </a:custGeom>
            <a:solidFill>
              <a:srgbClr val="6D6E71"/>
            </a:solidFill>
          </p:spPr>
          <p:txBody>
            <a:bodyPr/>
            <a:lstStyle/>
            <a:p>
              <a:endParaRPr lang="en-GB"/>
            </a:p>
          </p:txBody>
        </p:sp>
        <p:sp>
          <p:nvSpPr>
            <p:cNvPr id="26" name="Freeform 26"/>
            <p:cNvSpPr/>
            <p:nvPr/>
          </p:nvSpPr>
          <p:spPr>
            <a:xfrm>
              <a:off x="635000" y="4842510"/>
              <a:ext cx="6755130" cy="187960"/>
            </a:xfrm>
            <a:custGeom>
              <a:avLst/>
              <a:gdLst/>
              <a:ahLst/>
              <a:cxnLst/>
              <a:rect l="l" t="t" r="r" b="b"/>
              <a:pathLst>
                <a:path w="6755130" h="187960">
                  <a:moveTo>
                    <a:pt x="4968240" y="93980"/>
                  </a:moveTo>
                  <a:cubicBezTo>
                    <a:pt x="4968240" y="146050"/>
                    <a:pt x="4926330" y="187960"/>
                    <a:pt x="4874260" y="187960"/>
                  </a:cubicBezTo>
                  <a:lnTo>
                    <a:pt x="93980" y="187960"/>
                  </a:lnTo>
                  <a:cubicBezTo>
                    <a:pt x="41910" y="187960"/>
                    <a:pt x="0" y="146050"/>
                    <a:pt x="0" y="93980"/>
                  </a:cubicBezTo>
                  <a:cubicBezTo>
                    <a:pt x="0" y="41910"/>
                    <a:pt x="41910" y="0"/>
                    <a:pt x="93980" y="0"/>
                  </a:cubicBezTo>
                  <a:lnTo>
                    <a:pt x="4875530" y="0"/>
                  </a:lnTo>
                  <a:cubicBezTo>
                    <a:pt x="4926330" y="1270"/>
                    <a:pt x="4968240" y="43180"/>
                    <a:pt x="4968240" y="93980"/>
                  </a:cubicBezTo>
                  <a:close/>
                  <a:moveTo>
                    <a:pt x="6755130" y="93980"/>
                  </a:moveTo>
                  <a:cubicBezTo>
                    <a:pt x="6755130" y="146050"/>
                    <a:pt x="6713220" y="187960"/>
                    <a:pt x="6661150" y="187960"/>
                  </a:cubicBezTo>
                  <a:lnTo>
                    <a:pt x="5876290" y="187960"/>
                  </a:lnTo>
                  <a:cubicBezTo>
                    <a:pt x="5824220" y="187960"/>
                    <a:pt x="5782310" y="146050"/>
                    <a:pt x="5782310" y="93980"/>
                  </a:cubicBezTo>
                  <a:cubicBezTo>
                    <a:pt x="5782310" y="41910"/>
                    <a:pt x="5824220" y="0"/>
                    <a:pt x="5876290" y="0"/>
                  </a:cubicBezTo>
                  <a:lnTo>
                    <a:pt x="6661150" y="0"/>
                  </a:lnTo>
                  <a:cubicBezTo>
                    <a:pt x="6713220" y="1270"/>
                    <a:pt x="6755130" y="43180"/>
                    <a:pt x="6755130" y="93980"/>
                  </a:cubicBezTo>
                  <a:close/>
                </a:path>
              </a:pathLst>
            </a:custGeom>
            <a:solidFill>
              <a:srgbClr val="9AA7B2"/>
            </a:solidFill>
          </p:spPr>
          <p:txBody>
            <a:bodyPr/>
            <a:lstStyle/>
            <a:p>
              <a:endParaRPr lang="en-GB"/>
            </a:p>
          </p:txBody>
        </p:sp>
        <p:sp>
          <p:nvSpPr>
            <p:cNvPr id="27" name="Freeform 27"/>
            <p:cNvSpPr/>
            <p:nvPr/>
          </p:nvSpPr>
          <p:spPr>
            <a:xfrm>
              <a:off x="716280" y="4898390"/>
              <a:ext cx="6282690" cy="78740"/>
            </a:xfrm>
            <a:custGeom>
              <a:avLst/>
              <a:gdLst/>
              <a:ahLst/>
              <a:cxnLst/>
              <a:rect l="l" t="t" r="r" b="b"/>
              <a:pathLst>
                <a:path w="6282690" h="78740">
                  <a:moveTo>
                    <a:pt x="3718560" y="78740"/>
                  </a:moveTo>
                  <a:lnTo>
                    <a:pt x="39370" y="78740"/>
                  </a:lnTo>
                  <a:cubicBezTo>
                    <a:pt x="17780" y="78740"/>
                    <a:pt x="0" y="60960"/>
                    <a:pt x="0" y="39370"/>
                  </a:cubicBezTo>
                  <a:cubicBezTo>
                    <a:pt x="0" y="17780"/>
                    <a:pt x="17780" y="0"/>
                    <a:pt x="39370" y="0"/>
                  </a:cubicBezTo>
                  <a:lnTo>
                    <a:pt x="3718560" y="0"/>
                  </a:lnTo>
                  <a:cubicBezTo>
                    <a:pt x="3740150" y="0"/>
                    <a:pt x="3757930" y="17780"/>
                    <a:pt x="3757930" y="39370"/>
                  </a:cubicBezTo>
                  <a:cubicBezTo>
                    <a:pt x="3757930" y="60960"/>
                    <a:pt x="3740150" y="78740"/>
                    <a:pt x="3718560" y="78740"/>
                  </a:cubicBezTo>
                  <a:close/>
                  <a:moveTo>
                    <a:pt x="6243320" y="78740"/>
                  </a:moveTo>
                  <a:lnTo>
                    <a:pt x="5807710" y="78740"/>
                  </a:lnTo>
                  <a:cubicBezTo>
                    <a:pt x="5786120" y="78740"/>
                    <a:pt x="5768340" y="60960"/>
                    <a:pt x="5768340" y="39370"/>
                  </a:cubicBezTo>
                  <a:cubicBezTo>
                    <a:pt x="5768340" y="17780"/>
                    <a:pt x="5786120" y="0"/>
                    <a:pt x="5807710" y="0"/>
                  </a:cubicBezTo>
                  <a:lnTo>
                    <a:pt x="6243320" y="0"/>
                  </a:lnTo>
                  <a:cubicBezTo>
                    <a:pt x="6264910" y="0"/>
                    <a:pt x="6282690" y="17780"/>
                    <a:pt x="6282690" y="39370"/>
                  </a:cubicBezTo>
                  <a:cubicBezTo>
                    <a:pt x="6282690" y="60960"/>
                    <a:pt x="6266180" y="78740"/>
                    <a:pt x="6243320" y="78740"/>
                  </a:cubicBezTo>
                  <a:close/>
                </a:path>
              </a:pathLst>
            </a:custGeom>
            <a:solidFill>
              <a:srgbClr val="C8D0D8"/>
            </a:solidFill>
          </p:spPr>
          <p:txBody>
            <a:bodyPr/>
            <a:lstStyle/>
            <a:p>
              <a:endParaRPr lang="en-GB"/>
            </a:p>
          </p:txBody>
        </p:sp>
        <p:sp>
          <p:nvSpPr>
            <p:cNvPr id="28" name="Freeform 28"/>
            <p:cNvSpPr/>
            <p:nvPr/>
          </p:nvSpPr>
          <p:spPr>
            <a:xfrm>
              <a:off x="3298190" y="1993900"/>
              <a:ext cx="1023620" cy="1023620"/>
            </a:xfrm>
            <a:custGeom>
              <a:avLst/>
              <a:gdLst/>
              <a:ahLst/>
              <a:cxnLst/>
              <a:rect l="l" t="t" r="r" b="b"/>
              <a:pathLst>
                <a:path w="1023620" h="1023620">
                  <a:moveTo>
                    <a:pt x="511810" y="0"/>
                  </a:moveTo>
                  <a:cubicBezTo>
                    <a:pt x="228600" y="0"/>
                    <a:pt x="0" y="228600"/>
                    <a:pt x="0" y="511810"/>
                  </a:cubicBezTo>
                  <a:cubicBezTo>
                    <a:pt x="0" y="795020"/>
                    <a:pt x="229870" y="1023620"/>
                    <a:pt x="511810" y="1023620"/>
                  </a:cubicBezTo>
                  <a:cubicBezTo>
                    <a:pt x="795020" y="1023620"/>
                    <a:pt x="1023620" y="795020"/>
                    <a:pt x="1023620" y="511810"/>
                  </a:cubicBezTo>
                  <a:cubicBezTo>
                    <a:pt x="1023620" y="228600"/>
                    <a:pt x="795020" y="0"/>
                    <a:pt x="511810" y="0"/>
                  </a:cubicBezTo>
                  <a:close/>
                  <a:moveTo>
                    <a:pt x="382270" y="806450"/>
                  </a:moveTo>
                  <a:lnTo>
                    <a:pt x="382270" y="232410"/>
                  </a:lnTo>
                  <a:lnTo>
                    <a:pt x="802640" y="519430"/>
                  </a:lnTo>
                  <a:lnTo>
                    <a:pt x="382270" y="806450"/>
                  </a:lnTo>
                  <a:close/>
                </a:path>
              </a:pathLst>
            </a:custGeom>
            <a:solidFill>
              <a:srgbClr val="C8D0D8"/>
            </a:solidFill>
          </p:spPr>
          <p:txBody>
            <a:bodyPr/>
            <a:lstStyle/>
            <a:p>
              <a:endParaRPr lang="en-GB"/>
            </a:p>
          </p:txBody>
        </p:sp>
      </p:grpSp>
      <p:grpSp>
        <p:nvGrpSpPr>
          <p:cNvPr id="30" name="Group 30"/>
          <p:cNvGrpSpPr/>
          <p:nvPr/>
        </p:nvGrpSpPr>
        <p:grpSpPr>
          <a:xfrm>
            <a:off x="11885079" y="6603841"/>
            <a:ext cx="5875220" cy="2169447"/>
            <a:chOff x="0" y="0"/>
            <a:chExt cx="2712864" cy="1001735"/>
          </a:xfrm>
        </p:grpSpPr>
        <p:sp>
          <p:nvSpPr>
            <p:cNvPr id="31" name="Freeform 31"/>
            <p:cNvSpPr/>
            <p:nvPr/>
          </p:nvSpPr>
          <p:spPr>
            <a:xfrm>
              <a:off x="0" y="0"/>
              <a:ext cx="2712864" cy="1001735"/>
            </a:xfrm>
            <a:custGeom>
              <a:avLst/>
              <a:gdLst/>
              <a:ahLst/>
              <a:cxnLst/>
              <a:rect l="l" t="t" r="r" b="b"/>
              <a:pathLst>
                <a:path w="2712864" h="1001735">
                  <a:moveTo>
                    <a:pt x="48756" y="0"/>
                  </a:moveTo>
                  <a:lnTo>
                    <a:pt x="2664109" y="0"/>
                  </a:lnTo>
                  <a:cubicBezTo>
                    <a:pt x="2677039" y="0"/>
                    <a:pt x="2689440" y="5137"/>
                    <a:pt x="2698584" y="14280"/>
                  </a:cubicBezTo>
                  <a:cubicBezTo>
                    <a:pt x="2707728" y="23424"/>
                    <a:pt x="2712864" y="35825"/>
                    <a:pt x="2712864" y="48756"/>
                  </a:cubicBezTo>
                  <a:lnTo>
                    <a:pt x="2712864" y="952980"/>
                  </a:lnTo>
                  <a:cubicBezTo>
                    <a:pt x="2712864" y="965910"/>
                    <a:pt x="2707728" y="978312"/>
                    <a:pt x="2698584" y="987455"/>
                  </a:cubicBezTo>
                  <a:cubicBezTo>
                    <a:pt x="2689440" y="996598"/>
                    <a:pt x="2677039" y="1001735"/>
                    <a:pt x="2664109" y="1001735"/>
                  </a:cubicBezTo>
                  <a:lnTo>
                    <a:pt x="48756" y="1001735"/>
                  </a:lnTo>
                  <a:cubicBezTo>
                    <a:pt x="35825" y="1001735"/>
                    <a:pt x="23424" y="996598"/>
                    <a:pt x="14280" y="987455"/>
                  </a:cubicBezTo>
                  <a:cubicBezTo>
                    <a:pt x="5137" y="978312"/>
                    <a:pt x="0" y="965910"/>
                    <a:pt x="0" y="952980"/>
                  </a:cubicBezTo>
                  <a:lnTo>
                    <a:pt x="0" y="48756"/>
                  </a:lnTo>
                  <a:cubicBezTo>
                    <a:pt x="0" y="35825"/>
                    <a:pt x="5137" y="23424"/>
                    <a:pt x="14280" y="14280"/>
                  </a:cubicBezTo>
                  <a:cubicBezTo>
                    <a:pt x="23424" y="5137"/>
                    <a:pt x="35825" y="0"/>
                    <a:pt x="48756" y="0"/>
                  </a:cubicBezTo>
                  <a:close/>
                </a:path>
              </a:pathLst>
            </a:custGeom>
            <a:solidFill>
              <a:srgbClr val="EEEEEE"/>
            </a:solidFill>
          </p:spPr>
          <p:txBody>
            <a:bodyPr/>
            <a:lstStyle/>
            <a:p>
              <a:endParaRPr lang="en-GB"/>
            </a:p>
          </p:txBody>
        </p:sp>
        <p:sp>
          <p:nvSpPr>
            <p:cNvPr id="32" name="TextBox 32"/>
            <p:cNvSpPr txBox="1"/>
            <p:nvPr/>
          </p:nvSpPr>
          <p:spPr>
            <a:xfrm>
              <a:off x="0" y="-76200"/>
              <a:ext cx="2712864" cy="1077935"/>
            </a:xfrm>
            <a:prstGeom prst="rect">
              <a:avLst/>
            </a:prstGeom>
          </p:spPr>
          <p:txBody>
            <a:bodyPr lIns="39428" tIns="39428" rIns="39428" bIns="39428" rtlCol="0" anchor="ctr"/>
            <a:lstStyle/>
            <a:p>
              <a:pPr algn="ctr">
                <a:lnSpc>
                  <a:spcPts val="2800"/>
                </a:lnSpc>
              </a:pPr>
              <a:r>
                <a:rPr lang="en-US" sz="2000">
                  <a:solidFill>
                    <a:srgbClr val="000000"/>
                  </a:solidFill>
                  <a:latin typeface="Carlito"/>
                </a:rPr>
                <a:t>These classroom activities support your students to building the following essential skills:</a:t>
              </a:r>
            </a:p>
            <a:p>
              <a:pPr algn="ctr">
                <a:lnSpc>
                  <a:spcPts val="2199"/>
                </a:lnSpc>
              </a:pPr>
              <a:endParaRPr lang="en-US" sz="2000">
                <a:solidFill>
                  <a:srgbClr val="000000"/>
                </a:solidFill>
                <a:latin typeface="Carlito"/>
              </a:endParaRPr>
            </a:p>
            <a:p>
              <a:pPr algn="ctr">
                <a:lnSpc>
                  <a:spcPts val="2199"/>
                </a:lnSpc>
              </a:pPr>
              <a:endParaRPr lang="en-US" sz="2000">
                <a:solidFill>
                  <a:srgbClr val="000000"/>
                </a:solidFill>
                <a:latin typeface="Carlito"/>
              </a:endParaRPr>
            </a:p>
            <a:p>
              <a:pPr algn="ctr">
                <a:lnSpc>
                  <a:spcPts val="2199"/>
                </a:lnSpc>
              </a:pPr>
              <a:endParaRPr lang="en-US" sz="2000">
                <a:solidFill>
                  <a:srgbClr val="000000"/>
                </a:solidFill>
                <a:latin typeface="Carlito"/>
              </a:endParaRPr>
            </a:p>
            <a:p>
              <a:pPr algn="ctr">
                <a:lnSpc>
                  <a:spcPts val="2199"/>
                </a:lnSpc>
              </a:pPr>
              <a:endParaRPr lang="en-US" sz="2000">
                <a:solidFill>
                  <a:srgbClr val="000000"/>
                </a:solidFill>
                <a:latin typeface="Carlito"/>
              </a:endParaRPr>
            </a:p>
          </p:txBody>
        </p:sp>
      </p:grpSp>
      <p:sp>
        <p:nvSpPr>
          <p:cNvPr id="33" name="Freeform 33"/>
          <p:cNvSpPr/>
          <p:nvPr/>
        </p:nvSpPr>
        <p:spPr>
          <a:xfrm>
            <a:off x="12528929" y="7385137"/>
            <a:ext cx="1499490" cy="1505148"/>
          </a:xfrm>
          <a:custGeom>
            <a:avLst/>
            <a:gdLst/>
            <a:ahLst/>
            <a:cxnLst/>
            <a:rect l="l" t="t" r="r" b="b"/>
            <a:pathLst>
              <a:path w="1499490" h="1505148">
                <a:moveTo>
                  <a:pt x="0" y="0"/>
                </a:moveTo>
                <a:lnTo>
                  <a:pt x="1499490" y="0"/>
                </a:lnTo>
                <a:lnTo>
                  <a:pt x="1499490" y="1505148"/>
                </a:lnTo>
                <a:lnTo>
                  <a:pt x="0" y="1505148"/>
                </a:lnTo>
                <a:lnTo>
                  <a:pt x="0" y="0"/>
                </a:lnTo>
                <a:close/>
              </a:path>
            </a:pathLst>
          </a:custGeom>
          <a:blipFill>
            <a:blip r:embed="rId8"/>
            <a:stretch>
              <a:fillRect/>
            </a:stretch>
          </a:blipFill>
        </p:spPr>
        <p:txBody>
          <a:bodyPr/>
          <a:lstStyle/>
          <a:p>
            <a:endParaRPr lang="en-GB"/>
          </a:p>
        </p:txBody>
      </p:sp>
      <p:sp>
        <p:nvSpPr>
          <p:cNvPr id="34" name="Freeform 34"/>
          <p:cNvSpPr/>
          <p:nvPr/>
        </p:nvSpPr>
        <p:spPr>
          <a:xfrm>
            <a:off x="13964664" y="7383941"/>
            <a:ext cx="1507541" cy="1507541"/>
          </a:xfrm>
          <a:custGeom>
            <a:avLst/>
            <a:gdLst/>
            <a:ahLst/>
            <a:cxnLst/>
            <a:rect l="l" t="t" r="r" b="b"/>
            <a:pathLst>
              <a:path w="1507541" h="1507541">
                <a:moveTo>
                  <a:pt x="0" y="0"/>
                </a:moveTo>
                <a:lnTo>
                  <a:pt x="1507541" y="0"/>
                </a:lnTo>
                <a:lnTo>
                  <a:pt x="1507541" y="1507541"/>
                </a:lnTo>
                <a:lnTo>
                  <a:pt x="0" y="1507541"/>
                </a:lnTo>
                <a:lnTo>
                  <a:pt x="0" y="0"/>
                </a:lnTo>
                <a:close/>
              </a:path>
            </a:pathLst>
          </a:custGeom>
          <a:blipFill>
            <a:blip r:embed="rId9"/>
            <a:stretch>
              <a:fillRect/>
            </a:stretch>
          </a:blipFill>
        </p:spPr>
        <p:txBody>
          <a:bodyPr/>
          <a:lstStyle/>
          <a:p>
            <a:endParaRPr lang="en-GB"/>
          </a:p>
        </p:txBody>
      </p:sp>
      <p:sp>
        <p:nvSpPr>
          <p:cNvPr id="35" name="Freeform 35"/>
          <p:cNvSpPr/>
          <p:nvPr/>
        </p:nvSpPr>
        <p:spPr>
          <a:xfrm>
            <a:off x="15408451" y="7383941"/>
            <a:ext cx="1507541" cy="1507541"/>
          </a:xfrm>
          <a:custGeom>
            <a:avLst/>
            <a:gdLst/>
            <a:ahLst/>
            <a:cxnLst/>
            <a:rect l="l" t="t" r="r" b="b"/>
            <a:pathLst>
              <a:path w="1507541" h="1507541">
                <a:moveTo>
                  <a:pt x="0" y="0"/>
                </a:moveTo>
                <a:lnTo>
                  <a:pt x="1507541" y="0"/>
                </a:lnTo>
                <a:lnTo>
                  <a:pt x="1507541" y="1507541"/>
                </a:lnTo>
                <a:lnTo>
                  <a:pt x="0" y="1507541"/>
                </a:lnTo>
                <a:lnTo>
                  <a:pt x="0" y="0"/>
                </a:lnTo>
                <a:close/>
              </a:path>
            </a:pathLst>
          </a:custGeom>
          <a:blipFill>
            <a:blip r:embed="rId10"/>
            <a:stretch>
              <a:fillRect/>
            </a:stretch>
          </a:blipFill>
        </p:spPr>
        <p:txBody>
          <a:bodyPr/>
          <a:lstStyle/>
          <a:p>
            <a:endParaRPr lang="en-GB"/>
          </a:p>
        </p:txBody>
      </p:sp>
      <p:sp>
        <p:nvSpPr>
          <p:cNvPr id="36" name="TextBox 36"/>
          <p:cNvSpPr txBox="1"/>
          <p:nvPr/>
        </p:nvSpPr>
        <p:spPr>
          <a:xfrm>
            <a:off x="9114012" y="4960980"/>
            <a:ext cx="59976" cy="6932"/>
          </a:xfrm>
          <a:prstGeom prst="rect">
            <a:avLst/>
          </a:prstGeom>
        </p:spPr>
        <p:txBody>
          <a:bodyPr lIns="0" tIns="0" rIns="0" bIns="0" rtlCol="0" anchor="t">
            <a:spAutoFit/>
          </a:bodyPr>
          <a:lstStyle/>
          <a:p>
            <a:pPr algn="ctr">
              <a:lnSpc>
                <a:spcPts val="67"/>
              </a:lnSpc>
            </a:pPr>
            <a:r>
              <a:rPr lang="en-US" sz="100">
                <a:solidFill>
                  <a:srgbClr val="000000"/>
                </a:solidFill>
                <a:latin typeface="Open Sans Light"/>
              </a:rPr>
              <a:t>Add a littl of body text</a:t>
            </a:r>
          </a:p>
        </p:txBody>
      </p:sp>
      <p:sp>
        <p:nvSpPr>
          <p:cNvPr id="37" name="TextBox 37"/>
          <p:cNvSpPr txBox="1"/>
          <p:nvPr/>
        </p:nvSpPr>
        <p:spPr>
          <a:xfrm>
            <a:off x="9108004" y="4960980"/>
            <a:ext cx="71993" cy="6932"/>
          </a:xfrm>
          <a:prstGeom prst="rect">
            <a:avLst/>
          </a:prstGeom>
        </p:spPr>
        <p:txBody>
          <a:bodyPr lIns="0" tIns="0" rIns="0" bIns="0" rtlCol="0" anchor="t">
            <a:spAutoFit/>
          </a:bodyPr>
          <a:lstStyle/>
          <a:p>
            <a:pPr algn="ctr">
              <a:lnSpc>
                <a:spcPts val="67"/>
              </a:lnSpc>
            </a:pPr>
            <a:r>
              <a:rPr lang="en-US" sz="100">
                <a:solidFill>
                  <a:srgbClr val="000000"/>
                </a:solidFill>
                <a:latin typeface="Open Sans Light"/>
              </a:rPr>
              <a:t>Add a little bit of body text</a:t>
            </a:r>
          </a:p>
        </p:txBody>
      </p:sp>
      <p:sp>
        <p:nvSpPr>
          <p:cNvPr id="38" name="TextBox 38"/>
          <p:cNvSpPr txBox="1"/>
          <p:nvPr/>
        </p:nvSpPr>
        <p:spPr>
          <a:xfrm>
            <a:off x="9108031" y="4960980"/>
            <a:ext cx="71938" cy="6926"/>
          </a:xfrm>
          <a:prstGeom prst="rect">
            <a:avLst/>
          </a:prstGeom>
        </p:spPr>
        <p:txBody>
          <a:bodyPr lIns="0" tIns="0" rIns="0" bIns="0" rtlCol="0" anchor="t">
            <a:spAutoFit/>
          </a:bodyPr>
          <a:lstStyle/>
          <a:p>
            <a:pPr algn="ctr">
              <a:lnSpc>
                <a:spcPts val="67"/>
              </a:lnSpc>
            </a:pPr>
            <a:r>
              <a:rPr lang="en-US" sz="100">
                <a:solidFill>
                  <a:srgbClr val="000000"/>
                </a:solidFill>
                <a:latin typeface="Open Sans Light"/>
              </a:rPr>
              <a:t>Add a little bit of body text</a:t>
            </a:r>
          </a:p>
        </p:txBody>
      </p:sp>
      <p:sp>
        <p:nvSpPr>
          <p:cNvPr id="39" name="TextBox 39"/>
          <p:cNvSpPr txBox="1"/>
          <p:nvPr/>
        </p:nvSpPr>
        <p:spPr>
          <a:xfrm>
            <a:off x="611097" y="2081035"/>
            <a:ext cx="10415850" cy="6296980"/>
          </a:xfrm>
          <a:prstGeom prst="rect">
            <a:avLst/>
          </a:prstGeom>
        </p:spPr>
        <p:txBody>
          <a:bodyPr lIns="0" tIns="0" rIns="0" bIns="0" rtlCol="0" anchor="t">
            <a:spAutoFit/>
          </a:bodyPr>
          <a:lstStyle/>
          <a:p>
            <a:pPr>
              <a:lnSpc>
                <a:spcPts val="2940"/>
              </a:lnSpc>
            </a:pPr>
            <a:r>
              <a:rPr lang="en-US" sz="2000" dirty="0">
                <a:solidFill>
                  <a:srgbClr val="187161"/>
                </a:solidFill>
                <a:latin typeface="Carlito"/>
              </a:rPr>
              <a:t>This set of 5 Hot Jobs classroom activities introduces students to a different Green Job that is predicted to grow over the coming years with the final session giving time for students to explore other green jobs. The activities can be delivered in 15-20 minutes, so could be used in tutor time or as part of a longer lesson. </a:t>
            </a:r>
          </a:p>
          <a:p>
            <a:pPr>
              <a:lnSpc>
                <a:spcPts val="2940"/>
              </a:lnSpc>
            </a:pPr>
            <a:endParaRPr lang="en-US" sz="2000" dirty="0">
              <a:solidFill>
                <a:srgbClr val="187161"/>
              </a:solidFill>
              <a:latin typeface="Carlito"/>
            </a:endParaRPr>
          </a:p>
          <a:p>
            <a:pPr>
              <a:lnSpc>
                <a:spcPts val="2940"/>
              </a:lnSpc>
            </a:pPr>
            <a:r>
              <a:rPr lang="en-US" sz="2000" dirty="0">
                <a:solidFill>
                  <a:srgbClr val="187161"/>
                </a:solidFill>
                <a:latin typeface="Carlito"/>
              </a:rPr>
              <a:t>For each Hot Jobs classroom activity students will:</a:t>
            </a:r>
          </a:p>
          <a:p>
            <a:pPr marL="453392" lvl="1" indent="-226696">
              <a:lnSpc>
                <a:spcPts val="2940"/>
              </a:lnSpc>
              <a:buFont typeface="Arial"/>
              <a:buChar char="•"/>
            </a:pPr>
            <a:r>
              <a:rPr lang="en-US" sz="2000" dirty="0">
                <a:solidFill>
                  <a:srgbClr val="187161"/>
                </a:solidFill>
                <a:latin typeface="Carlito Bold"/>
              </a:rPr>
              <a:t>Watch a video about the job (3-5 minutes).</a:t>
            </a:r>
            <a:r>
              <a:rPr lang="en-US" sz="2000" dirty="0">
                <a:solidFill>
                  <a:srgbClr val="187161"/>
                </a:solidFill>
                <a:latin typeface="Carlito"/>
              </a:rPr>
              <a:t> There is a link to the video from the individual lesson page or from the menu on slide 4. Right click on the link and open the video in a new tab to play the video to your class. </a:t>
            </a:r>
          </a:p>
          <a:p>
            <a:pPr marL="453392" lvl="1" indent="-226696">
              <a:lnSpc>
                <a:spcPts val="2940"/>
              </a:lnSpc>
              <a:buFont typeface="Arial"/>
              <a:buChar char="•"/>
            </a:pPr>
            <a:r>
              <a:rPr lang="en-US" sz="2000" dirty="0">
                <a:solidFill>
                  <a:srgbClr val="187161"/>
                </a:solidFill>
                <a:latin typeface="Carlito Bold"/>
              </a:rPr>
              <a:t>Find out more about the job from the Careerpilot job profile or printed posters (5 minutes). </a:t>
            </a:r>
            <a:r>
              <a:rPr lang="en-US" sz="2000" dirty="0">
                <a:solidFill>
                  <a:srgbClr val="187161"/>
                </a:solidFill>
                <a:latin typeface="Carlito"/>
              </a:rPr>
              <a:t>There is a link to the relevant </a:t>
            </a:r>
            <a:r>
              <a:rPr lang="en-US" sz="2000" dirty="0" err="1">
                <a:solidFill>
                  <a:srgbClr val="187161"/>
                </a:solidFill>
                <a:latin typeface="Carlito"/>
              </a:rPr>
              <a:t>Careerpilot</a:t>
            </a:r>
            <a:r>
              <a:rPr lang="en-US" sz="2000" dirty="0">
                <a:solidFill>
                  <a:srgbClr val="187161"/>
                </a:solidFill>
                <a:latin typeface="Carlito"/>
              </a:rPr>
              <a:t> job profile from the menu page on slide 4, or from the individual lesson pages to share from the front (right click to open in separate tab to view). Students can also find the job profile independently using the </a:t>
            </a:r>
            <a:r>
              <a:rPr lang="en-US" sz="2000" u="sng" dirty="0">
                <a:solidFill>
                  <a:srgbClr val="187161"/>
                </a:solidFill>
                <a:latin typeface="Carlito Bold"/>
                <a:hlinkClick r:id="rId11" tooltip="https://www.careerpilot.org.uk/job-sectors/green-jobs"/>
              </a:rPr>
              <a:t>Green Job search </a:t>
            </a:r>
            <a:r>
              <a:rPr lang="en-US" sz="2000" dirty="0">
                <a:solidFill>
                  <a:srgbClr val="187161"/>
                </a:solidFill>
                <a:latin typeface="Carlito"/>
              </a:rPr>
              <a:t>on </a:t>
            </a:r>
            <a:r>
              <a:rPr lang="en-US" sz="2000" dirty="0" err="1">
                <a:solidFill>
                  <a:srgbClr val="187161"/>
                </a:solidFill>
                <a:latin typeface="Carlito"/>
              </a:rPr>
              <a:t>Careerpilot</a:t>
            </a:r>
            <a:r>
              <a:rPr lang="en-US" sz="2000" dirty="0">
                <a:solidFill>
                  <a:srgbClr val="187161"/>
                </a:solidFill>
                <a:latin typeface="Carlito"/>
              </a:rPr>
              <a:t> (use slide 2 to show how). You can also print out the relevant Hot Job posters which feature a QR code to access the job profile using a phone using </a:t>
            </a:r>
            <a:r>
              <a:rPr lang="en-US" sz="2000" b="1" dirty="0">
                <a:solidFill>
                  <a:srgbClr val="187161"/>
                </a:solidFill>
                <a:latin typeface="Carlito"/>
                <a:hlinkClick r:id="rId12"/>
              </a:rPr>
              <a:t>this link</a:t>
            </a:r>
            <a:r>
              <a:rPr lang="en-US" sz="2000" b="1" dirty="0">
                <a:solidFill>
                  <a:srgbClr val="187161"/>
                </a:solidFill>
                <a:latin typeface="Carlito"/>
              </a:rPr>
              <a:t> </a:t>
            </a:r>
            <a:r>
              <a:rPr lang="en-US" sz="2000" dirty="0">
                <a:solidFill>
                  <a:srgbClr val="187161"/>
                </a:solidFill>
                <a:latin typeface="Carlito"/>
              </a:rPr>
              <a:t>– see slide 3. </a:t>
            </a:r>
          </a:p>
          <a:p>
            <a:pPr marL="453392" lvl="1" indent="-226696" algn="just">
              <a:lnSpc>
                <a:spcPts val="2940"/>
              </a:lnSpc>
              <a:buFont typeface="Arial"/>
              <a:buChar char="•"/>
            </a:pPr>
            <a:r>
              <a:rPr lang="en-US" sz="2000" dirty="0">
                <a:solidFill>
                  <a:srgbClr val="187161"/>
                </a:solidFill>
                <a:latin typeface="Carlito Bold"/>
              </a:rPr>
              <a:t>Students can then work in pairs or as a class to answer questions about the job role using the information from the video and in the job profile (5-10 minutes).</a:t>
            </a:r>
          </a:p>
        </p:txBody>
      </p:sp>
      <p:sp>
        <p:nvSpPr>
          <p:cNvPr id="41" name="Freeform 41"/>
          <p:cNvSpPr/>
          <p:nvPr/>
        </p:nvSpPr>
        <p:spPr>
          <a:xfrm>
            <a:off x="13833711" y="2974335"/>
            <a:ext cx="2239886" cy="2297401"/>
          </a:xfrm>
          <a:custGeom>
            <a:avLst/>
            <a:gdLst/>
            <a:ahLst/>
            <a:cxnLst/>
            <a:rect l="l" t="t" r="r" b="b"/>
            <a:pathLst>
              <a:path w="2239886" h="2297401">
                <a:moveTo>
                  <a:pt x="0" y="0"/>
                </a:moveTo>
                <a:lnTo>
                  <a:pt x="2239886" y="0"/>
                </a:lnTo>
                <a:lnTo>
                  <a:pt x="2239886" y="2297401"/>
                </a:lnTo>
                <a:lnTo>
                  <a:pt x="0" y="2297401"/>
                </a:lnTo>
                <a:lnTo>
                  <a:pt x="0" y="0"/>
                </a:lnTo>
                <a:close/>
              </a:path>
            </a:pathLst>
          </a:custGeom>
          <a:blipFill>
            <a:blip r:embed="rId13"/>
            <a:stretch>
              <a:fillRect/>
            </a:stretch>
          </a:blipFill>
        </p:spPr>
        <p:txBody>
          <a:bodyPr/>
          <a:lstStyle/>
          <a:p>
            <a:endParaRPr lang="en-GB"/>
          </a:p>
        </p:txBody>
      </p:sp>
      <p:sp>
        <p:nvSpPr>
          <p:cNvPr id="16" name="TextBox 16"/>
          <p:cNvSpPr txBox="1"/>
          <p:nvPr/>
        </p:nvSpPr>
        <p:spPr>
          <a:xfrm>
            <a:off x="357838" y="368110"/>
            <a:ext cx="18157631" cy="906779"/>
          </a:xfrm>
          <a:prstGeom prst="rect">
            <a:avLst/>
          </a:prstGeom>
        </p:spPr>
        <p:txBody>
          <a:bodyPr lIns="0" tIns="0" rIns="0" bIns="0" rtlCol="0" anchor="t">
            <a:spAutoFit/>
          </a:bodyPr>
          <a:lstStyle/>
          <a:p>
            <a:pPr algn="ctr">
              <a:lnSpc>
                <a:spcPts val="6720"/>
              </a:lnSpc>
            </a:pPr>
            <a:r>
              <a:rPr lang="en-US" sz="4800">
                <a:solidFill>
                  <a:srgbClr val="F8F9F8"/>
                </a:solidFill>
                <a:latin typeface="Carlito Bold"/>
              </a:rPr>
              <a:t>Green Hot Jobs Activities: Teacher Notes</a:t>
            </a:r>
          </a:p>
        </p:txBody>
      </p:sp>
      <p:sp>
        <p:nvSpPr>
          <p:cNvPr id="43" name="Freeform 10">
            <a:extLst>
              <a:ext uri="{FF2B5EF4-FFF2-40B4-BE49-F238E27FC236}">
                <a16:creationId xmlns:a16="http://schemas.microsoft.com/office/drawing/2014/main" id="{4AF59816-7B62-4031-6DD6-3309063940D3}"/>
              </a:ext>
            </a:extLst>
          </p:cNvPr>
          <p:cNvSpPr/>
          <p:nvPr/>
        </p:nvSpPr>
        <p:spPr>
          <a:xfrm>
            <a:off x="310013" y="9415426"/>
            <a:ext cx="2787266" cy="628271"/>
          </a:xfrm>
          <a:custGeom>
            <a:avLst/>
            <a:gdLst/>
            <a:ahLst/>
            <a:cxnLst/>
            <a:rect l="l" t="t" r="r" b="b"/>
            <a:pathLst>
              <a:path w="2074723" h="485371">
                <a:moveTo>
                  <a:pt x="0" y="0"/>
                </a:moveTo>
                <a:lnTo>
                  <a:pt x="2074723" y="0"/>
                </a:lnTo>
                <a:lnTo>
                  <a:pt x="2074723" y="485371"/>
                </a:lnTo>
                <a:lnTo>
                  <a:pt x="0" y="485371"/>
                </a:lnTo>
                <a:lnTo>
                  <a:pt x="0" y="0"/>
                </a:lnTo>
                <a:close/>
              </a:path>
            </a:pathLst>
          </a:custGeom>
          <a:blipFill>
            <a:blip r:embed="rId14"/>
            <a:stretch>
              <a:fillRect/>
            </a:stretch>
          </a:blipFill>
        </p:spPr>
        <p:txBody>
          <a:bodyPr/>
          <a:lstStyle/>
          <a:p>
            <a:endParaRPr lang="en-GB" dirty="0"/>
          </a:p>
        </p:txBody>
      </p:sp>
      <p:sp>
        <p:nvSpPr>
          <p:cNvPr id="44" name="TextBox 42">
            <a:extLst>
              <a:ext uri="{FF2B5EF4-FFF2-40B4-BE49-F238E27FC236}">
                <a16:creationId xmlns:a16="http://schemas.microsoft.com/office/drawing/2014/main" id="{3E784849-61A5-F414-520A-53DED8041D83}"/>
              </a:ext>
            </a:extLst>
          </p:cNvPr>
          <p:cNvSpPr txBox="1"/>
          <p:nvPr/>
        </p:nvSpPr>
        <p:spPr>
          <a:xfrm>
            <a:off x="15069481" y="9522212"/>
            <a:ext cx="2883872" cy="320601"/>
          </a:xfrm>
          <a:prstGeom prst="rect">
            <a:avLst/>
          </a:prstGeom>
        </p:spPr>
        <p:txBody>
          <a:bodyPr wrap="square" lIns="0" tIns="0" rIns="0" bIns="0" rtlCol="0" anchor="t">
            <a:spAutoFit/>
          </a:bodyPr>
          <a:lstStyle/>
          <a:p>
            <a:pPr algn="ctr">
              <a:lnSpc>
                <a:spcPts val="2544"/>
              </a:lnSpc>
            </a:pPr>
            <a:r>
              <a:rPr lang="en-US" sz="2400" dirty="0">
                <a:solidFill>
                  <a:srgbClr val="337AB7"/>
                </a:solidFill>
                <a:latin typeface="Open Sans Bold"/>
              </a:rPr>
              <a:t>careerpilot.org.uk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06060"/>
        </a:solidFill>
        <a:effectLst/>
      </p:bgPr>
    </p:bg>
    <p:spTree>
      <p:nvGrpSpPr>
        <p:cNvPr id="1" name=""/>
        <p:cNvGrpSpPr/>
        <p:nvPr/>
      </p:nvGrpSpPr>
      <p:grpSpPr>
        <a:xfrm>
          <a:off x="0" y="0"/>
          <a:ext cx="0" cy="0"/>
          <a:chOff x="0" y="0"/>
          <a:chExt cx="0" cy="0"/>
        </a:xfrm>
      </p:grpSpPr>
      <p:grpSp>
        <p:nvGrpSpPr>
          <p:cNvPr id="2" name="Group 2"/>
          <p:cNvGrpSpPr/>
          <p:nvPr/>
        </p:nvGrpSpPr>
        <p:grpSpPr>
          <a:xfrm>
            <a:off x="0" y="1619875"/>
            <a:ext cx="18288000" cy="8667125"/>
            <a:chOff x="0" y="0"/>
            <a:chExt cx="6164582" cy="3548808"/>
          </a:xfrm>
          <a:solidFill>
            <a:srgbClr val="3A9162"/>
          </a:solidFill>
        </p:grpSpPr>
        <p:sp>
          <p:nvSpPr>
            <p:cNvPr id="3" name="Freeform 3"/>
            <p:cNvSpPr/>
            <p:nvPr/>
          </p:nvSpPr>
          <p:spPr>
            <a:xfrm>
              <a:off x="0" y="0"/>
              <a:ext cx="6164582" cy="3548808"/>
            </a:xfrm>
            <a:custGeom>
              <a:avLst/>
              <a:gdLst/>
              <a:ahLst/>
              <a:cxnLst/>
              <a:rect l="l" t="t" r="r" b="b"/>
              <a:pathLst>
                <a:path w="6164582" h="3548808">
                  <a:moveTo>
                    <a:pt x="0" y="0"/>
                  </a:moveTo>
                  <a:lnTo>
                    <a:pt x="6164582" y="0"/>
                  </a:lnTo>
                  <a:lnTo>
                    <a:pt x="6164582" y="3548808"/>
                  </a:lnTo>
                  <a:lnTo>
                    <a:pt x="0" y="3548808"/>
                  </a:lnTo>
                  <a:close/>
                </a:path>
              </a:pathLst>
            </a:custGeom>
            <a:grpFill/>
          </p:spPr>
          <p:txBody>
            <a:bodyPr/>
            <a:lstStyle/>
            <a:p>
              <a:endParaRPr lang="en-GB"/>
            </a:p>
          </p:txBody>
        </p:sp>
      </p:grpSp>
      <p:sp>
        <p:nvSpPr>
          <p:cNvPr id="6" name="TextBox 6"/>
          <p:cNvSpPr txBox="1"/>
          <p:nvPr/>
        </p:nvSpPr>
        <p:spPr>
          <a:xfrm>
            <a:off x="-35996" y="451462"/>
            <a:ext cx="18288000" cy="1223819"/>
          </a:xfrm>
          <a:prstGeom prst="rect">
            <a:avLst/>
          </a:prstGeom>
        </p:spPr>
        <p:txBody>
          <a:bodyPr lIns="50800" tIns="50800" rIns="50800" bIns="50800" rtlCol="0" anchor="ctr"/>
          <a:lstStyle/>
          <a:p>
            <a:pPr algn="ctr">
              <a:lnSpc>
                <a:spcPts val="2283"/>
              </a:lnSpc>
            </a:pPr>
            <a:endParaRPr/>
          </a:p>
        </p:txBody>
      </p:sp>
      <p:grpSp>
        <p:nvGrpSpPr>
          <p:cNvPr id="7" name="Group 7"/>
          <p:cNvGrpSpPr/>
          <p:nvPr/>
        </p:nvGrpSpPr>
        <p:grpSpPr>
          <a:xfrm>
            <a:off x="-42693" y="9045842"/>
            <a:ext cx="18433361" cy="1273343"/>
            <a:chOff x="0" y="-28575"/>
            <a:chExt cx="6866183" cy="474303"/>
          </a:xfrm>
        </p:grpSpPr>
        <p:sp>
          <p:nvSpPr>
            <p:cNvPr id="8" name="Freeform 8"/>
            <p:cNvSpPr/>
            <p:nvPr/>
          </p:nvSpPr>
          <p:spPr>
            <a:xfrm>
              <a:off x="0" y="0"/>
              <a:ext cx="6866183" cy="445728"/>
            </a:xfrm>
            <a:custGeom>
              <a:avLst/>
              <a:gdLst/>
              <a:ahLst/>
              <a:cxnLst/>
              <a:rect l="l" t="t" r="r" b="b"/>
              <a:pathLst>
                <a:path w="6823208" h="445728">
                  <a:moveTo>
                    <a:pt x="0" y="0"/>
                  </a:moveTo>
                  <a:lnTo>
                    <a:pt x="6823208" y="0"/>
                  </a:lnTo>
                  <a:lnTo>
                    <a:pt x="6823208" y="445728"/>
                  </a:lnTo>
                  <a:lnTo>
                    <a:pt x="0" y="445728"/>
                  </a:lnTo>
                  <a:close/>
                </a:path>
              </a:pathLst>
            </a:custGeom>
            <a:solidFill>
              <a:srgbClr val="EEEEEE"/>
            </a:solidFill>
          </p:spPr>
          <p:txBody>
            <a:bodyPr/>
            <a:lstStyle/>
            <a:p>
              <a:endParaRPr lang="en-GB"/>
            </a:p>
          </p:txBody>
        </p:sp>
        <p:sp>
          <p:nvSpPr>
            <p:cNvPr id="9" name="TextBox 9"/>
            <p:cNvSpPr txBox="1"/>
            <p:nvPr/>
          </p:nvSpPr>
          <p:spPr>
            <a:xfrm>
              <a:off x="0" y="-28575"/>
              <a:ext cx="6823208" cy="474303"/>
            </a:xfrm>
            <a:prstGeom prst="rect">
              <a:avLst/>
            </a:prstGeom>
          </p:spPr>
          <p:txBody>
            <a:bodyPr lIns="24438" tIns="24438" rIns="24438" bIns="24438" rtlCol="0" anchor="ctr"/>
            <a:lstStyle/>
            <a:p>
              <a:pPr algn="ctr">
                <a:lnSpc>
                  <a:spcPts val="2363"/>
                </a:lnSpc>
              </a:pPr>
              <a:endParaRPr/>
            </a:p>
          </p:txBody>
        </p:sp>
      </p:grpSp>
      <p:sp>
        <p:nvSpPr>
          <p:cNvPr id="14" name="TextBox 14"/>
          <p:cNvSpPr txBox="1"/>
          <p:nvPr/>
        </p:nvSpPr>
        <p:spPr>
          <a:xfrm>
            <a:off x="349072" y="1835414"/>
            <a:ext cx="2748208" cy="2687478"/>
          </a:xfrm>
          <a:prstGeom prst="rect">
            <a:avLst/>
          </a:prstGeom>
        </p:spPr>
        <p:txBody>
          <a:bodyPr lIns="39428" tIns="39428" rIns="39428" bIns="39428" rtlCol="0" anchor="ctr"/>
          <a:lstStyle/>
          <a:p>
            <a:pPr algn="ctr">
              <a:lnSpc>
                <a:spcPts val="2199"/>
              </a:lnSpc>
            </a:pPr>
            <a:endParaRPr/>
          </a:p>
        </p:txBody>
      </p:sp>
      <p:sp>
        <p:nvSpPr>
          <p:cNvPr id="15" name="Freeform 15"/>
          <p:cNvSpPr/>
          <p:nvPr/>
        </p:nvSpPr>
        <p:spPr>
          <a:xfrm>
            <a:off x="353005" y="35548"/>
            <a:ext cx="1667012" cy="1464784"/>
          </a:xfrm>
          <a:custGeom>
            <a:avLst/>
            <a:gdLst/>
            <a:ahLst/>
            <a:cxnLst/>
            <a:rect l="l" t="t" r="r" b="b"/>
            <a:pathLst>
              <a:path w="1667012" h="1464784">
                <a:moveTo>
                  <a:pt x="0" y="0"/>
                </a:moveTo>
                <a:lnTo>
                  <a:pt x="1667012" y="0"/>
                </a:lnTo>
                <a:lnTo>
                  <a:pt x="1667012" y="1464785"/>
                </a:lnTo>
                <a:lnTo>
                  <a:pt x="0" y="1464785"/>
                </a:lnTo>
                <a:lnTo>
                  <a:pt x="0" y="0"/>
                </a:lnTo>
                <a:close/>
              </a:path>
            </a:pathLst>
          </a:custGeom>
          <a:blipFill>
            <a:blip r:embed="rId2"/>
            <a:stretch>
              <a:fillRect/>
            </a:stretch>
          </a:blipFill>
        </p:spPr>
        <p:txBody>
          <a:bodyPr/>
          <a:lstStyle/>
          <a:p>
            <a:endParaRPr lang="en-GB"/>
          </a:p>
        </p:txBody>
      </p:sp>
      <p:grpSp>
        <p:nvGrpSpPr>
          <p:cNvPr id="17" name="Group 17"/>
          <p:cNvGrpSpPr/>
          <p:nvPr/>
        </p:nvGrpSpPr>
        <p:grpSpPr>
          <a:xfrm>
            <a:off x="15104054" y="152899"/>
            <a:ext cx="2849299" cy="586627"/>
            <a:chOff x="0" y="0"/>
            <a:chExt cx="3799065" cy="782169"/>
          </a:xfrm>
        </p:grpSpPr>
        <p:grpSp>
          <p:nvGrpSpPr>
            <p:cNvPr id="18" name="Group 18"/>
            <p:cNvGrpSpPr/>
            <p:nvPr/>
          </p:nvGrpSpPr>
          <p:grpSpPr>
            <a:xfrm>
              <a:off x="0" y="0"/>
              <a:ext cx="3721624" cy="782169"/>
              <a:chOff x="0" y="0"/>
              <a:chExt cx="625425" cy="131445"/>
            </a:xfrm>
          </p:grpSpPr>
          <p:sp>
            <p:nvSpPr>
              <p:cNvPr id="19" name="Freeform 19"/>
              <p:cNvSpPr/>
              <p:nvPr/>
            </p:nvSpPr>
            <p:spPr>
              <a:xfrm>
                <a:off x="0" y="0"/>
                <a:ext cx="625425" cy="131445"/>
              </a:xfrm>
              <a:custGeom>
                <a:avLst/>
                <a:gdLst/>
                <a:ahLst/>
                <a:cxnLst/>
                <a:rect l="l" t="t" r="r" b="b"/>
                <a:pathLst>
                  <a:path w="625425" h="131445">
                    <a:moveTo>
                      <a:pt x="65722" y="0"/>
                    </a:moveTo>
                    <a:lnTo>
                      <a:pt x="559703" y="0"/>
                    </a:lnTo>
                    <a:cubicBezTo>
                      <a:pt x="596000" y="0"/>
                      <a:pt x="625425" y="29425"/>
                      <a:pt x="625425" y="65722"/>
                    </a:cubicBezTo>
                    <a:lnTo>
                      <a:pt x="625425" y="65722"/>
                    </a:lnTo>
                    <a:cubicBezTo>
                      <a:pt x="625425" y="102020"/>
                      <a:pt x="596000" y="131445"/>
                      <a:pt x="559703" y="131445"/>
                    </a:cubicBezTo>
                    <a:lnTo>
                      <a:pt x="65722" y="131445"/>
                    </a:lnTo>
                    <a:cubicBezTo>
                      <a:pt x="29425" y="131445"/>
                      <a:pt x="0" y="102020"/>
                      <a:pt x="0" y="65722"/>
                    </a:cubicBezTo>
                    <a:lnTo>
                      <a:pt x="0" y="65722"/>
                    </a:lnTo>
                    <a:cubicBezTo>
                      <a:pt x="0" y="29425"/>
                      <a:pt x="29425" y="0"/>
                      <a:pt x="65722" y="0"/>
                    </a:cubicBezTo>
                    <a:close/>
                  </a:path>
                </a:pathLst>
              </a:custGeom>
              <a:solidFill>
                <a:srgbClr val="EEEEEE"/>
              </a:solidFill>
            </p:spPr>
            <p:txBody>
              <a:bodyPr/>
              <a:lstStyle/>
              <a:p>
                <a:endParaRPr lang="en-GB"/>
              </a:p>
            </p:txBody>
          </p:sp>
          <p:sp>
            <p:nvSpPr>
              <p:cNvPr id="20" name="TextBox 20"/>
              <p:cNvSpPr txBox="1"/>
              <p:nvPr/>
            </p:nvSpPr>
            <p:spPr>
              <a:xfrm>
                <a:off x="0" y="-38100"/>
                <a:ext cx="625425" cy="169545"/>
              </a:xfrm>
              <a:prstGeom prst="rect">
                <a:avLst/>
              </a:prstGeom>
            </p:spPr>
            <p:txBody>
              <a:bodyPr lIns="50800" tIns="50800" rIns="50800" bIns="50800" rtlCol="0" anchor="ctr"/>
              <a:lstStyle/>
              <a:p>
                <a:pPr algn="ctr">
                  <a:lnSpc>
                    <a:spcPts val="2653"/>
                  </a:lnSpc>
                </a:pPr>
                <a:endParaRPr/>
              </a:p>
            </p:txBody>
          </p:sp>
        </p:grpSp>
        <p:sp>
          <p:nvSpPr>
            <p:cNvPr id="21" name="Freeform 21"/>
            <p:cNvSpPr/>
            <p:nvPr/>
          </p:nvSpPr>
          <p:spPr>
            <a:xfrm>
              <a:off x="283267" y="159389"/>
              <a:ext cx="485797" cy="460280"/>
            </a:xfrm>
            <a:custGeom>
              <a:avLst/>
              <a:gdLst/>
              <a:ahLst/>
              <a:cxnLst/>
              <a:rect l="l" t="t" r="r" b="b"/>
              <a:pathLst>
                <a:path w="485797" h="460280">
                  <a:moveTo>
                    <a:pt x="0" y="0"/>
                  </a:moveTo>
                  <a:lnTo>
                    <a:pt x="485797" y="0"/>
                  </a:lnTo>
                  <a:lnTo>
                    <a:pt x="485797" y="460280"/>
                  </a:lnTo>
                  <a:lnTo>
                    <a:pt x="0" y="4602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2" name="TextBox 22"/>
            <p:cNvSpPr txBox="1"/>
            <p:nvPr/>
          </p:nvSpPr>
          <p:spPr>
            <a:xfrm>
              <a:off x="386966" y="-26764"/>
              <a:ext cx="3412099" cy="765483"/>
            </a:xfrm>
            <a:prstGeom prst="rect">
              <a:avLst/>
            </a:prstGeom>
          </p:spPr>
          <p:txBody>
            <a:bodyPr lIns="0" tIns="0" rIns="0" bIns="0" rtlCol="0" anchor="t">
              <a:spAutoFit/>
            </a:bodyPr>
            <a:lstStyle/>
            <a:p>
              <a:pPr algn="ctr">
                <a:lnSpc>
                  <a:spcPts val="4543"/>
                </a:lnSpc>
              </a:pPr>
              <a:r>
                <a:rPr lang="en-US" sz="3245">
                  <a:solidFill>
                    <a:srgbClr val="00AF61"/>
                  </a:solidFill>
                  <a:latin typeface="Carlito Bold"/>
                </a:rPr>
                <a:t>Green Job</a:t>
              </a:r>
            </a:p>
          </p:txBody>
        </p:sp>
      </p:grpSp>
      <p:sp>
        <p:nvSpPr>
          <p:cNvPr id="36" name="TextBox 36"/>
          <p:cNvSpPr txBox="1"/>
          <p:nvPr/>
        </p:nvSpPr>
        <p:spPr>
          <a:xfrm>
            <a:off x="9114012" y="4960980"/>
            <a:ext cx="59976" cy="6932"/>
          </a:xfrm>
          <a:prstGeom prst="rect">
            <a:avLst/>
          </a:prstGeom>
        </p:spPr>
        <p:txBody>
          <a:bodyPr lIns="0" tIns="0" rIns="0" bIns="0" rtlCol="0" anchor="t">
            <a:spAutoFit/>
          </a:bodyPr>
          <a:lstStyle/>
          <a:p>
            <a:pPr algn="ctr">
              <a:lnSpc>
                <a:spcPts val="67"/>
              </a:lnSpc>
            </a:pPr>
            <a:r>
              <a:rPr lang="en-US" sz="100">
                <a:solidFill>
                  <a:srgbClr val="000000"/>
                </a:solidFill>
                <a:latin typeface="Open Sans Light"/>
              </a:rPr>
              <a:t>Add a littl of body text</a:t>
            </a:r>
          </a:p>
        </p:txBody>
      </p:sp>
      <p:sp>
        <p:nvSpPr>
          <p:cNvPr id="37" name="TextBox 37"/>
          <p:cNvSpPr txBox="1"/>
          <p:nvPr/>
        </p:nvSpPr>
        <p:spPr>
          <a:xfrm>
            <a:off x="9108004" y="4960980"/>
            <a:ext cx="71993" cy="6932"/>
          </a:xfrm>
          <a:prstGeom prst="rect">
            <a:avLst/>
          </a:prstGeom>
        </p:spPr>
        <p:txBody>
          <a:bodyPr lIns="0" tIns="0" rIns="0" bIns="0" rtlCol="0" anchor="t">
            <a:spAutoFit/>
          </a:bodyPr>
          <a:lstStyle/>
          <a:p>
            <a:pPr algn="ctr">
              <a:lnSpc>
                <a:spcPts val="67"/>
              </a:lnSpc>
            </a:pPr>
            <a:r>
              <a:rPr lang="en-US" sz="100">
                <a:solidFill>
                  <a:srgbClr val="000000"/>
                </a:solidFill>
                <a:latin typeface="Open Sans Light"/>
              </a:rPr>
              <a:t>Add a little bit of body text</a:t>
            </a:r>
          </a:p>
        </p:txBody>
      </p:sp>
      <p:sp>
        <p:nvSpPr>
          <p:cNvPr id="38" name="TextBox 38"/>
          <p:cNvSpPr txBox="1"/>
          <p:nvPr/>
        </p:nvSpPr>
        <p:spPr>
          <a:xfrm>
            <a:off x="9108031" y="4960980"/>
            <a:ext cx="71938" cy="6926"/>
          </a:xfrm>
          <a:prstGeom prst="rect">
            <a:avLst/>
          </a:prstGeom>
        </p:spPr>
        <p:txBody>
          <a:bodyPr lIns="0" tIns="0" rIns="0" bIns="0" rtlCol="0" anchor="t">
            <a:spAutoFit/>
          </a:bodyPr>
          <a:lstStyle/>
          <a:p>
            <a:pPr algn="ctr">
              <a:lnSpc>
                <a:spcPts val="67"/>
              </a:lnSpc>
            </a:pPr>
            <a:r>
              <a:rPr lang="en-US" sz="100">
                <a:solidFill>
                  <a:srgbClr val="000000"/>
                </a:solidFill>
                <a:latin typeface="Open Sans Light"/>
              </a:rPr>
              <a:t>Add a little bit of body text</a:t>
            </a:r>
          </a:p>
        </p:txBody>
      </p:sp>
      <p:sp>
        <p:nvSpPr>
          <p:cNvPr id="16" name="TextBox 16"/>
          <p:cNvSpPr txBox="1"/>
          <p:nvPr/>
        </p:nvSpPr>
        <p:spPr>
          <a:xfrm>
            <a:off x="357838" y="368110"/>
            <a:ext cx="18157631" cy="806888"/>
          </a:xfrm>
          <a:prstGeom prst="rect">
            <a:avLst/>
          </a:prstGeom>
        </p:spPr>
        <p:txBody>
          <a:bodyPr lIns="0" tIns="0" rIns="0" bIns="0" rtlCol="0" anchor="t">
            <a:spAutoFit/>
          </a:bodyPr>
          <a:lstStyle/>
          <a:p>
            <a:pPr algn="ctr">
              <a:lnSpc>
                <a:spcPts val="6720"/>
              </a:lnSpc>
            </a:pPr>
            <a:r>
              <a:rPr lang="en-US" sz="4800" dirty="0">
                <a:solidFill>
                  <a:srgbClr val="F8F9F8"/>
                </a:solidFill>
                <a:latin typeface="Carlito Bold"/>
              </a:rPr>
              <a:t>Accessing Green Jobs Profiles</a:t>
            </a:r>
          </a:p>
        </p:txBody>
      </p:sp>
      <p:sp>
        <p:nvSpPr>
          <p:cNvPr id="43" name="Freeform 10">
            <a:extLst>
              <a:ext uri="{FF2B5EF4-FFF2-40B4-BE49-F238E27FC236}">
                <a16:creationId xmlns:a16="http://schemas.microsoft.com/office/drawing/2014/main" id="{4AF59816-7B62-4031-6DD6-3309063940D3}"/>
              </a:ext>
            </a:extLst>
          </p:cNvPr>
          <p:cNvSpPr/>
          <p:nvPr/>
        </p:nvSpPr>
        <p:spPr>
          <a:xfrm>
            <a:off x="310013" y="9415426"/>
            <a:ext cx="2787266" cy="628271"/>
          </a:xfrm>
          <a:custGeom>
            <a:avLst/>
            <a:gdLst/>
            <a:ahLst/>
            <a:cxnLst/>
            <a:rect l="l" t="t" r="r" b="b"/>
            <a:pathLst>
              <a:path w="2074723" h="485371">
                <a:moveTo>
                  <a:pt x="0" y="0"/>
                </a:moveTo>
                <a:lnTo>
                  <a:pt x="2074723" y="0"/>
                </a:lnTo>
                <a:lnTo>
                  <a:pt x="2074723" y="485371"/>
                </a:lnTo>
                <a:lnTo>
                  <a:pt x="0" y="485371"/>
                </a:lnTo>
                <a:lnTo>
                  <a:pt x="0" y="0"/>
                </a:lnTo>
                <a:close/>
              </a:path>
            </a:pathLst>
          </a:custGeom>
          <a:blipFill>
            <a:blip r:embed="rId5"/>
            <a:stretch>
              <a:fillRect/>
            </a:stretch>
          </a:blipFill>
        </p:spPr>
        <p:txBody>
          <a:bodyPr/>
          <a:lstStyle/>
          <a:p>
            <a:endParaRPr lang="en-GB" dirty="0"/>
          </a:p>
        </p:txBody>
      </p:sp>
      <p:sp>
        <p:nvSpPr>
          <p:cNvPr id="44" name="TextBox 42">
            <a:extLst>
              <a:ext uri="{FF2B5EF4-FFF2-40B4-BE49-F238E27FC236}">
                <a16:creationId xmlns:a16="http://schemas.microsoft.com/office/drawing/2014/main" id="{3E784849-61A5-F414-520A-53DED8041D83}"/>
              </a:ext>
            </a:extLst>
          </p:cNvPr>
          <p:cNvSpPr txBox="1"/>
          <p:nvPr/>
        </p:nvSpPr>
        <p:spPr>
          <a:xfrm>
            <a:off x="15069481" y="9522212"/>
            <a:ext cx="2883872" cy="320601"/>
          </a:xfrm>
          <a:prstGeom prst="rect">
            <a:avLst/>
          </a:prstGeom>
        </p:spPr>
        <p:txBody>
          <a:bodyPr wrap="square" lIns="0" tIns="0" rIns="0" bIns="0" rtlCol="0" anchor="t">
            <a:spAutoFit/>
          </a:bodyPr>
          <a:lstStyle/>
          <a:p>
            <a:pPr algn="ctr">
              <a:lnSpc>
                <a:spcPts val="2544"/>
              </a:lnSpc>
            </a:pPr>
            <a:r>
              <a:rPr lang="en-US" sz="2400" dirty="0">
                <a:solidFill>
                  <a:srgbClr val="337AB7"/>
                </a:solidFill>
                <a:latin typeface="Open Sans Bold"/>
              </a:rPr>
              <a:t>careerpilot.org.uk</a:t>
            </a:r>
          </a:p>
        </p:txBody>
      </p:sp>
      <p:pic>
        <p:nvPicPr>
          <p:cNvPr id="11" name="Picture 10">
            <a:extLst>
              <a:ext uri="{FF2B5EF4-FFF2-40B4-BE49-F238E27FC236}">
                <a16:creationId xmlns:a16="http://schemas.microsoft.com/office/drawing/2014/main" id="{4A2CFB91-D884-EA79-886B-07F088E114A5}"/>
              </a:ext>
            </a:extLst>
          </p:cNvPr>
          <p:cNvPicPr>
            <a:picLocks noChangeAspect="1"/>
          </p:cNvPicPr>
          <p:nvPr/>
        </p:nvPicPr>
        <p:blipFill>
          <a:blip r:embed="rId6"/>
          <a:stretch>
            <a:fillRect/>
          </a:stretch>
        </p:blipFill>
        <p:spPr>
          <a:xfrm>
            <a:off x="349072" y="2007464"/>
            <a:ext cx="7735543" cy="3820447"/>
          </a:xfrm>
          <a:prstGeom prst="rect">
            <a:avLst/>
          </a:prstGeom>
          <a:effectLst>
            <a:outerShdw blurRad="63500" sx="102000" sy="102000" algn="ctr" rotWithShape="0">
              <a:prstClr val="black">
                <a:alpha val="40000"/>
              </a:prstClr>
            </a:outerShdw>
          </a:effectLst>
        </p:spPr>
      </p:pic>
      <p:pic>
        <p:nvPicPr>
          <p:cNvPr id="42" name="Picture 41">
            <a:extLst>
              <a:ext uri="{FF2B5EF4-FFF2-40B4-BE49-F238E27FC236}">
                <a16:creationId xmlns:a16="http://schemas.microsoft.com/office/drawing/2014/main" id="{C1A16A4F-BCCD-60F0-85CE-EF859EE68647}"/>
              </a:ext>
            </a:extLst>
          </p:cNvPr>
          <p:cNvPicPr>
            <a:picLocks noChangeAspect="1"/>
          </p:cNvPicPr>
          <p:nvPr/>
        </p:nvPicPr>
        <p:blipFill>
          <a:blip r:embed="rId7"/>
          <a:stretch>
            <a:fillRect/>
          </a:stretch>
        </p:blipFill>
        <p:spPr>
          <a:xfrm>
            <a:off x="962363" y="3720560"/>
            <a:ext cx="7817294" cy="5110660"/>
          </a:xfrm>
          <a:prstGeom prst="rect">
            <a:avLst/>
          </a:prstGeom>
          <a:effectLst>
            <a:outerShdw blurRad="63500" sx="102000" sy="102000" algn="ctr" rotWithShape="0">
              <a:prstClr val="black">
                <a:alpha val="40000"/>
              </a:prstClr>
            </a:outerShdw>
          </a:effectLst>
        </p:spPr>
      </p:pic>
      <p:pic>
        <p:nvPicPr>
          <p:cNvPr id="46" name="Picture 45">
            <a:extLst>
              <a:ext uri="{FF2B5EF4-FFF2-40B4-BE49-F238E27FC236}">
                <a16:creationId xmlns:a16="http://schemas.microsoft.com/office/drawing/2014/main" id="{E438C0DF-181D-D3F6-66DD-AF73A43F4C79}"/>
              </a:ext>
            </a:extLst>
          </p:cNvPr>
          <p:cNvPicPr>
            <a:picLocks noChangeAspect="1"/>
          </p:cNvPicPr>
          <p:nvPr/>
        </p:nvPicPr>
        <p:blipFill>
          <a:blip r:embed="rId8"/>
          <a:stretch>
            <a:fillRect/>
          </a:stretch>
        </p:blipFill>
        <p:spPr>
          <a:xfrm>
            <a:off x="9144000" y="2074937"/>
            <a:ext cx="7594396" cy="5110660"/>
          </a:xfrm>
          <a:prstGeom prst="rect">
            <a:avLst/>
          </a:prstGeom>
          <a:effectLst>
            <a:outerShdw blurRad="63500" sx="102000" sy="102000" algn="ctr" rotWithShape="0">
              <a:prstClr val="black">
                <a:alpha val="40000"/>
              </a:prstClr>
            </a:outerShdw>
          </a:effectLst>
        </p:spPr>
      </p:pic>
      <p:sp>
        <p:nvSpPr>
          <p:cNvPr id="49" name="Callout: Left Arrow 48">
            <a:extLst>
              <a:ext uri="{FF2B5EF4-FFF2-40B4-BE49-F238E27FC236}">
                <a16:creationId xmlns:a16="http://schemas.microsoft.com/office/drawing/2014/main" id="{7769991F-C0F4-EE96-51DD-8AA13BE50D9F}"/>
              </a:ext>
            </a:extLst>
          </p:cNvPr>
          <p:cNvSpPr/>
          <p:nvPr/>
        </p:nvSpPr>
        <p:spPr>
          <a:xfrm>
            <a:off x="2854108" y="1926375"/>
            <a:ext cx="5561205" cy="1103947"/>
          </a:xfrm>
          <a:prstGeom prst="leftArrowCallout">
            <a:avLst/>
          </a:prstGeom>
          <a:solidFill>
            <a:srgbClr val="C5E0B4"/>
          </a:solidFill>
          <a:ln>
            <a:solidFill>
              <a:srgbClr val="1871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solidFill>
                  <a:srgbClr val="187161"/>
                </a:solidFill>
              </a:rPr>
              <a:t>1. Go to </a:t>
            </a:r>
            <a:r>
              <a:rPr lang="en-GB" sz="2400" b="1" dirty="0">
                <a:solidFill>
                  <a:srgbClr val="187161"/>
                </a:solidFill>
              </a:rPr>
              <a:t>careerpilot.org.uk </a:t>
            </a:r>
            <a:r>
              <a:rPr lang="en-GB" sz="2400" dirty="0">
                <a:solidFill>
                  <a:srgbClr val="187161"/>
                </a:solidFill>
              </a:rPr>
              <a:t>and click on ‘jobs’</a:t>
            </a:r>
          </a:p>
        </p:txBody>
      </p:sp>
      <p:sp>
        <p:nvSpPr>
          <p:cNvPr id="50" name="Callout: Left Arrow 49">
            <a:extLst>
              <a:ext uri="{FF2B5EF4-FFF2-40B4-BE49-F238E27FC236}">
                <a16:creationId xmlns:a16="http://schemas.microsoft.com/office/drawing/2014/main" id="{ACD17AE3-5AF9-434D-6789-515602D4DB8A}"/>
              </a:ext>
            </a:extLst>
          </p:cNvPr>
          <p:cNvSpPr/>
          <p:nvPr/>
        </p:nvSpPr>
        <p:spPr>
          <a:xfrm>
            <a:off x="2791340" y="7873190"/>
            <a:ext cx="4605971" cy="706841"/>
          </a:xfrm>
          <a:prstGeom prst="leftArrowCallout">
            <a:avLst/>
          </a:prstGeom>
          <a:solidFill>
            <a:srgbClr val="C5E0B4"/>
          </a:solidFill>
          <a:ln>
            <a:solidFill>
              <a:srgbClr val="1871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187161"/>
                </a:solidFill>
              </a:rPr>
              <a:t>2. Click on Green Jobs</a:t>
            </a:r>
          </a:p>
        </p:txBody>
      </p:sp>
      <p:sp>
        <p:nvSpPr>
          <p:cNvPr id="51" name="Callout: Left Arrow 50">
            <a:extLst>
              <a:ext uri="{FF2B5EF4-FFF2-40B4-BE49-F238E27FC236}">
                <a16:creationId xmlns:a16="http://schemas.microsoft.com/office/drawing/2014/main" id="{0EA2CF81-8027-DB00-1E48-6F41724FEE65}"/>
              </a:ext>
            </a:extLst>
          </p:cNvPr>
          <p:cNvSpPr/>
          <p:nvPr/>
        </p:nvSpPr>
        <p:spPr>
          <a:xfrm>
            <a:off x="13744536" y="5252928"/>
            <a:ext cx="4258959" cy="966669"/>
          </a:xfrm>
          <a:prstGeom prst="leftArrowCallout">
            <a:avLst/>
          </a:prstGeom>
          <a:solidFill>
            <a:srgbClr val="C5E0B4"/>
          </a:solidFill>
          <a:ln>
            <a:solidFill>
              <a:srgbClr val="1871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187161"/>
                </a:solidFill>
              </a:rPr>
              <a:t>3. Find the job profile you need</a:t>
            </a:r>
          </a:p>
        </p:txBody>
      </p:sp>
      <p:pic>
        <p:nvPicPr>
          <p:cNvPr id="48" name="Picture 47">
            <a:extLst>
              <a:ext uri="{FF2B5EF4-FFF2-40B4-BE49-F238E27FC236}">
                <a16:creationId xmlns:a16="http://schemas.microsoft.com/office/drawing/2014/main" id="{A3D58503-48A5-97FC-5DA2-6C8E31403837}"/>
              </a:ext>
            </a:extLst>
          </p:cNvPr>
          <p:cNvPicPr>
            <a:picLocks noChangeAspect="1"/>
          </p:cNvPicPr>
          <p:nvPr/>
        </p:nvPicPr>
        <p:blipFill>
          <a:blip r:embed="rId9"/>
          <a:stretch>
            <a:fillRect/>
          </a:stretch>
        </p:blipFill>
        <p:spPr>
          <a:xfrm>
            <a:off x="10099064" y="3992947"/>
            <a:ext cx="7594396" cy="4880986"/>
          </a:xfrm>
          <a:prstGeom prst="rect">
            <a:avLst/>
          </a:prstGeom>
          <a:effectLst>
            <a:outerShdw blurRad="63500" sx="102000" sy="102000" algn="ctr" rotWithShape="0">
              <a:prstClr val="black">
                <a:alpha val="40000"/>
              </a:prstClr>
            </a:outerShdw>
          </a:effectLst>
        </p:spPr>
      </p:pic>
      <p:sp>
        <p:nvSpPr>
          <p:cNvPr id="52" name="Rectangle 51">
            <a:extLst>
              <a:ext uri="{FF2B5EF4-FFF2-40B4-BE49-F238E27FC236}">
                <a16:creationId xmlns:a16="http://schemas.microsoft.com/office/drawing/2014/main" id="{130C302E-7334-229A-FD81-2CBD12A16DFE}"/>
              </a:ext>
            </a:extLst>
          </p:cNvPr>
          <p:cNvSpPr/>
          <p:nvPr/>
        </p:nvSpPr>
        <p:spPr>
          <a:xfrm>
            <a:off x="10363200" y="5360561"/>
            <a:ext cx="2217295" cy="1078339"/>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a:extLst>
              <a:ext uri="{FF2B5EF4-FFF2-40B4-BE49-F238E27FC236}">
                <a16:creationId xmlns:a16="http://schemas.microsoft.com/office/drawing/2014/main" id="{FE20BCD2-805E-2462-A61E-9996DBFC5DB8}"/>
              </a:ext>
            </a:extLst>
          </p:cNvPr>
          <p:cNvSpPr/>
          <p:nvPr/>
        </p:nvSpPr>
        <p:spPr>
          <a:xfrm>
            <a:off x="15110693" y="5414267"/>
            <a:ext cx="2356390" cy="1078339"/>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a:extLst>
              <a:ext uri="{FF2B5EF4-FFF2-40B4-BE49-F238E27FC236}">
                <a16:creationId xmlns:a16="http://schemas.microsoft.com/office/drawing/2014/main" id="{AE595985-D4C6-037D-CA44-B0A50E5B2BB2}"/>
              </a:ext>
            </a:extLst>
          </p:cNvPr>
          <p:cNvSpPr/>
          <p:nvPr/>
        </p:nvSpPr>
        <p:spPr>
          <a:xfrm>
            <a:off x="10896600" y="6952279"/>
            <a:ext cx="6038008" cy="1078339"/>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614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4" grpId="0" animBg="1"/>
      <p:bldP spid="5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06060"/>
        </a:solidFill>
        <a:effectLst/>
      </p:bgPr>
    </p:bg>
    <p:spTree>
      <p:nvGrpSpPr>
        <p:cNvPr id="1" name=""/>
        <p:cNvGrpSpPr/>
        <p:nvPr/>
      </p:nvGrpSpPr>
      <p:grpSpPr>
        <a:xfrm>
          <a:off x="0" y="0"/>
          <a:ext cx="0" cy="0"/>
          <a:chOff x="0" y="0"/>
          <a:chExt cx="0" cy="0"/>
        </a:xfrm>
      </p:grpSpPr>
      <p:grpSp>
        <p:nvGrpSpPr>
          <p:cNvPr id="2" name="Group 2"/>
          <p:cNvGrpSpPr/>
          <p:nvPr/>
        </p:nvGrpSpPr>
        <p:grpSpPr>
          <a:xfrm>
            <a:off x="0" y="1619875"/>
            <a:ext cx="18288000" cy="8667125"/>
            <a:chOff x="0" y="0"/>
            <a:chExt cx="6164582" cy="3548808"/>
          </a:xfrm>
          <a:solidFill>
            <a:srgbClr val="3A9162"/>
          </a:solidFill>
        </p:grpSpPr>
        <p:sp>
          <p:nvSpPr>
            <p:cNvPr id="3" name="Freeform 3"/>
            <p:cNvSpPr/>
            <p:nvPr/>
          </p:nvSpPr>
          <p:spPr>
            <a:xfrm>
              <a:off x="0" y="0"/>
              <a:ext cx="6164582" cy="3548808"/>
            </a:xfrm>
            <a:custGeom>
              <a:avLst/>
              <a:gdLst/>
              <a:ahLst/>
              <a:cxnLst/>
              <a:rect l="l" t="t" r="r" b="b"/>
              <a:pathLst>
                <a:path w="6164582" h="3548808">
                  <a:moveTo>
                    <a:pt x="0" y="0"/>
                  </a:moveTo>
                  <a:lnTo>
                    <a:pt x="6164582" y="0"/>
                  </a:lnTo>
                  <a:lnTo>
                    <a:pt x="6164582" y="3548808"/>
                  </a:lnTo>
                  <a:lnTo>
                    <a:pt x="0" y="3548808"/>
                  </a:lnTo>
                  <a:close/>
                </a:path>
              </a:pathLst>
            </a:custGeom>
            <a:grpFill/>
          </p:spPr>
          <p:txBody>
            <a:bodyPr/>
            <a:lstStyle/>
            <a:p>
              <a:endParaRPr lang="en-GB"/>
            </a:p>
          </p:txBody>
        </p:sp>
      </p:grpSp>
      <p:sp>
        <p:nvSpPr>
          <p:cNvPr id="6" name="TextBox 6"/>
          <p:cNvSpPr txBox="1"/>
          <p:nvPr/>
        </p:nvSpPr>
        <p:spPr>
          <a:xfrm>
            <a:off x="-35996" y="451462"/>
            <a:ext cx="18288000" cy="1223819"/>
          </a:xfrm>
          <a:prstGeom prst="rect">
            <a:avLst/>
          </a:prstGeom>
        </p:spPr>
        <p:txBody>
          <a:bodyPr lIns="50800" tIns="50800" rIns="50800" bIns="50800" rtlCol="0" anchor="ctr"/>
          <a:lstStyle/>
          <a:p>
            <a:pPr algn="ctr">
              <a:lnSpc>
                <a:spcPts val="2283"/>
              </a:lnSpc>
            </a:pPr>
            <a:endParaRPr/>
          </a:p>
        </p:txBody>
      </p:sp>
      <p:grpSp>
        <p:nvGrpSpPr>
          <p:cNvPr id="7" name="Group 7"/>
          <p:cNvGrpSpPr/>
          <p:nvPr/>
        </p:nvGrpSpPr>
        <p:grpSpPr>
          <a:xfrm>
            <a:off x="-42693" y="9045842"/>
            <a:ext cx="18433361" cy="1273343"/>
            <a:chOff x="0" y="-28575"/>
            <a:chExt cx="6866183" cy="474303"/>
          </a:xfrm>
        </p:grpSpPr>
        <p:sp>
          <p:nvSpPr>
            <p:cNvPr id="8" name="Freeform 8"/>
            <p:cNvSpPr/>
            <p:nvPr/>
          </p:nvSpPr>
          <p:spPr>
            <a:xfrm>
              <a:off x="0" y="0"/>
              <a:ext cx="6866183" cy="445728"/>
            </a:xfrm>
            <a:custGeom>
              <a:avLst/>
              <a:gdLst/>
              <a:ahLst/>
              <a:cxnLst/>
              <a:rect l="l" t="t" r="r" b="b"/>
              <a:pathLst>
                <a:path w="6823208" h="445728">
                  <a:moveTo>
                    <a:pt x="0" y="0"/>
                  </a:moveTo>
                  <a:lnTo>
                    <a:pt x="6823208" y="0"/>
                  </a:lnTo>
                  <a:lnTo>
                    <a:pt x="6823208" y="445728"/>
                  </a:lnTo>
                  <a:lnTo>
                    <a:pt x="0" y="445728"/>
                  </a:lnTo>
                  <a:close/>
                </a:path>
              </a:pathLst>
            </a:custGeom>
            <a:solidFill>
              <a:srgbClr val="EEEEEE"/>
            </a:solidFill>
          </p:spPr>
          <p:txBody>
            <a:bodyPr/>
            <a:lstStyle/>
            <a:p>
              <a:endParaRPr lang="en-GB"/>
            </a:p>
          </p:txBody>
        </p:sp>
        <p:sp>
          <p:nvSpPr>
            <p:cNvPr id="9" name="TextBox 9"/>
            <p:cNvSpPr txBox="1"/>
            <p:nvPr/>
          </p:nvSpPr>
          <p:spPr>
            <a:xfrm>
              <a:off x="0" y="-28575"/>
              <a:ext cx="6823208" cy="474303"/>
            </a:xfrm>
            <a:prstGeom prst="rect">
              <a:avLst/>
            </a:prstGeom>
          </p:spPr>
          <p:txBody>
            <a:bodyPr lIns="24438" tIns="24438" rIns="24438" bIns="24438" rtlCol="0" anchor="ctr"/>
            <a:lstStyle/>
            <a:p>
              <a:pPr algn="ctr">
                <a:lnSpc>
                  <a:spcPts val="2363"/>
                </a:lnSpc>
              </a:pPr>
              <a:endParaRPr/>
            </a:p>
          </p:txBody>
        </p:sp>
      </p:grpSp>
      <p:sp>
        <p:nvSpPr>
          <p:cNvPr id="14" name="TextBox 14"/>
          <p:cNvSpPr txBox="1"/>
          <p:nvPr/>
        </p:nvSpPr>
        <p:spPr>
          <a:xfrm>
            <a:off x="349072" y="1835414"/>
            <a:ext cx="2748208" cy="2687478"/>
          </a:xfrm>
          <a:prstGeom prst="rect">
            <a:avLst/>
          </a:prstGeom>
        </p:spPr>
        <p:txBody>
          <a:bodyPr lIns="39428" tIns="39428" rIns="39428" bIns="39428" rtlCol="0" anchor="ctr"/>
          <a:lstStyle/>
          <a:p>
            <a:pPr algn="ctr">
              <a:lnSpc>
                <a:spcPts val="2199"/>
              </a:lnSpc>
            </a:pPr>
            <a:endParaRPr/>
          </a:p>
        </p:txBody>
      </p:sp>
      <p:sp>
        <p:nvSpPr>
          <p:cNvPr id="15" name="Freeform 15"/>
          <p:cNvSpPr/>
          <p:nvPr/>
        </p:nvSpPr>
        <p:spPr>
          <a:xfrm>
            <a:off x="353005" y="35548"/>
            <a:ext cx="1667012" cy="1464784"/>
          </a:xfrm>
          <a:custGeom>
            <a:avLst/>
            <a:gdLst/>
            <a:ahLst/>
            <a:cxnLst/>
            <a:rect l="l" t="t" r="r" b="b"/>
            <a:pathLst>
              <a:path w="1667012" h="1464784">
                <a:moveTo>
                  <a:pt x="0" y="0"/>
                </a:moveTo>
                <a:lnTo>
                  <a:pt x="1667012" y="0"/>
                </a:lnTo>
                <a:lnTo>
                  <a:pt x="1667012" y="1464785"/>
                </a:lnTo>
                <a:lnTo>
                  <a:pt x="0" y="1464785"/>
                </a:lnTo>
                <a:lnTo>
                  <a:pt x="0" y="0"/>
                </a:lnTo>
                <a:close/>
              </a:path>
            </a:pathLst>
          </a:custGeom>
          <a:blipFill>
            <a:blip r:embed="rId2"/>
            <a:stretch>
              <a:fillRect/>
            </a:stretch>
          </a:blipFill>
        </p:spPr>
        <p:txBody>
          <a:bodyPr/>
          <a:lstStyle/>
          <a:p>
            <a:endParaRPr lang="en-GB"/>
          </a:p>
        </p:txBody>
      </p:sp>
      <p:grpSp>
        <p:nvGrpSpPr>
          <p:cNvPr id="17" name="Group 17"/>
          <p:cNvGrpSpPr/>
          <p:nvPr/>
        </p:nvGrpSpPr>
        <p:grpSpPr>
          <a:xfrm>
            <a:off x="15104054" y="152899"/>
            <a:ext cx="2849299" cy="586627"/>
            <a:chOff x="0" y="0"/>
            <a:chExt cx="3799065" cy="782169"/>
          </a:xfrm>
        </p:grpSpPr>
        <p:grpSp>
          <p:nvGrpSpPr>
            <p:cNvPr id="18" name="Group 18"/>
            <p:cNvGrpSpPr/>
            <p:nvPr/>
          </p:nvGrpSpPr>
          <p:grpSpPr>
            <a:xfrm>
              <a:off x="0" y="0"/>
              <a:ext cx="3721624" cy="782169"/>
              <a:chOff x="0" y="0"/>
              <a:chExt cx="625425" cy="131445"/>
            </a:xfrm>
          </p:grpSpPr>
          <p:sp>
            <p:nvSpPr>
              <p:cNvPr id="19" name="Freeform 19"/>
              <p:cNvSpPr/>
              <p:nvPr/>
            </p:nvSpPr>
            <p:spPr>
              <a:xfrm>
                <a:off x="0" y="0"/>
                <a:ext cx="625425" cy="131445"/>
              </a:xfrm>
              <a:custGeom>
                <a:avLst/>
                <a:gdLst/>
                <a:ahLst/>
                <a:cxnLst/>
                <a:rect l="l" t="t" r="r" b="b"/>
                <a:pathLst>
                  <a:path w="625425" h="131445">
                    <a:moveTo>
                      <a:pt x="65722" y="0"/>
                    </a:moveTo>
                    <a:lnTo>
                      <a:pt x="559703" y="0"/>
                    </a:lnTo>
                    <a:cubicBezTo>
                      <a:pt x="596000" y="0"/>
                      <a:pt x="625425" y="29425"/>
                      <a:pt x="625425" y="65722"/>
                    </a:cubicBezTo>
                    <a:lnTo>
                      <a:pt x="625425" y="65722"/>
                    </a:lnTo>
                    <a:cubicBezTo>
                      <a:pt x="625425" y="102020"/>
                      <a:pt x="596000" y="131445"/>
                      <a:pt x="559703" y="131445"/>
                    </a:cubicBezTo>
                    <a:lnTo>
                      <a:pt x="65722" y="131445"/>
                    </a:lnTo>
                    <a:cubicBezTo>
                      <a:pt x="29425" y="131445"/>
                      <a:pt x="0" y="102020"/>
                      <a:pt x="0" y="65722"/>
                    </a:cubicBezTo>
                    <a:lnTo>
                      <a:pt x="0" y="65722"/>
                    </a:lnTo>
                    <a:cubicBezTo>
                      <a:pt x="0" y="29425"/>
                      <a:pt x="29425" y="0"/>
                      <a:pt x="65722" y="0"/>
                    </a:cubicBezTo>
                    <a:close/>
                  </a:path>
                </a:pathLst>
              </a:custGeom>
              <a:solidFill>
                <a:srgbClr val="EEEEEE"/>
              </a:solidFill>
            </p:spPr>
            <p:txBody>
              <a:bodyPr/>
              <a:lstStyle/>
              <a:p>
                <a:endParaRPr lang="en-GB"/>
              </a:p>
            </p:txBody>
          </p:sp>
          <p:sp>
            <p:nvSpPr>
              <p:cNvPr id="20" name="TextBox 20"/>
              <p:cNvSpPr txBox="1"/>
              <p:nvPr/>
            </p:nvSpPr>
            <p:spPr>
              <a:xfrm>
                <a:off x="0" y="-38100"/>
                <a:ext cx="625425" cy="169545"/>
              </a:xfrm>
              <a:prstGeom prst="rect">
                <a:avLst/>
              </a:prstGeom>
            </p:spPr>
            <p:txBody>
              <a:bodyPr lIns="50800" tIns="50800" rIns="50800" bIns="50800" rtlCol="0" anchor="ctr"/>
              <a:lstStyle/>
              <a:p>
                <a:pPr algn="ctr">
                  <a:lnSpc>
                    <a:spcPts val="2653"/>
                  </a:lnSpc>
                </a:pPr>
                <a:endParaRPr/>
              </a:p>
            </p:txBody>
          </p:sp>
        </p:grpSp>
        <p:sp>
          <p:nvSpPr>
            <p:cNvPr id="21" name="Freeform 21"/>
            <p:cNvSpPr/>
            <p:nvPr/>
          </p:nvSpPr>
          <p:spPr>
            <a:xfrm>
              <a:off x="283267" y="159389"/>
              <a:ext cx="485797" cy="460280"/>
            </a:xfrm>
            <a:custGeom>
              <a:avLst/>
              <a:gdLst/>
              <a:ahLst/>
              <a:cxnLst/>
              <a:rect l="l" t="t" r="r" b="b"/>
              <a:pathLst>
                <a:path w="485797" h="460280">
                  <a:moveTo>
                    <a:pt x="0" y="0"/>
                  </a:moveTo>
                  <a:lnTo>
                    <a:pt x="485797" y="0"/>
                  </a:lnTo>
                  <a:lnTo>
                    <a:pt x="485797" y="460280"/>
                  </a:lnTo>
                  <a:lnTo>
                    <a:pt x="0" y="46028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2" name="TextBox 22"/>
            <p:cNvSpPr txBox="1"/>
            <p:nvPr/>
          </p:nvSpPr>
          <p:spPr>
            <a:xfrm>
              <a:off x="386966" y="-26764"/>
              <a:ext cx="3412099" cy="765483"/>
            </a:xfrm>
            <a:prstGeom prst="rect">
              <a:avLst/>
            </a:prstGeom>
          </p:spPr>
          <p:txBody>
            <a:bodyPr lIns="0" tIns="0" rIns="0" bIns="0" rtlCol="0" anchor="t">
              <a:spAutoFit/>
            </a:bodyPr>
            <a:lstStyle/>
            <a:p>
              <a:pPr algn="ctr">
                <a:lnSpc>
                  <a:spcPts val="4543"/>
                </a:lnSpc>
              </a:pPr>
              <a:r>
                <a:rPr lang="en-US" sz="3245">
                  <a:solidFill>
                    <a:srgbClr val="00AF61"/>
                  </a:solidFill>
                  <a:latin typeface="Carlito Bold"/>
                </a:rPr>
                <a:t>Green Job</a:t>
              </a:r>
            </a:p>
          </p:txBody>
        </p:sp>
      </p:grpSp>
      <p:sp>
        <p:nvSpPr>
          <p:cNvPr id="36" name="TextBox 36"/>
          <p:cNvSpPr txBox="1"/>
          <p:nvPr/>
        </p:nvSpPr>
        <p:spPr>
          <a:xfrm>
            <a:off x="9114012" y="4960980"/>
            <a:ext cx="59976" cy="6932"/>
          </a:xfrm>
          <a:prstGeom prst="rect">
            <a:avLst/>
          </a:prstGeom>
        </p:spPr>
        <p:txBody>
          <a:bodyPr lIns="0" tIns="0" rIns="0" bIns="0" rtlCol="0" anchor="t">
            <a:spAutoFit/>
          </a:bodyPr>
          <a:lstStyle/>
          <a:p>
            <a:pPr algn="ctr">
              <a:lnSpc>
                <a:spcPts val="67"/>
              </a:lnSpc>
            </a:pPr>
            <a:r>
              <a:rPr lang="en-US" sz="100">
                <a:solidFill>
                  <a:srgbClr val="000000"/>
                </a:solidFill>
                <a:latin typeface="Open Sans Light"/>
              </a:rPr>
              <a:t>Add a littl of body text</a:t>
            </a:r>
          </a:p>
        </p:txBody>
      </p:sp>
      <p:sp>
        <p:nvSpPr>
          <p:cNvPr id="37" name="TextBox 37"/>
          <p:cNvSpPr txBox="1"/>
          <p:nvPr/>
        </p:nvSpPr>
        <p:spPr>
          <a:xfrm>
            <a:off x="9108004" y="4960980"/>
            <a:ext cx="71993" cy="6932"/>
          </a:xfrm>
          <a:prstGeom prst="rect">
            <a:avLst/>
          </a:prstGeom>
        </p:spPr>
        <p:txBody>
          <a:bodyPr lIns="0" tIns="0" rIns="0" bIns="0" rtlCol="0" anchor="t">
            <a:spAutoFit/>
          </a:bodyPr>
          <a:lstStyle/>
          <a:p>
            <a:pPr algn="ctr">
              <a:lnSpc>
                <a:spcPts val="67"/>
              </a:lnSpc>
            </a:pPr>
            <a:r>
              <a:rPr lang="en-US" sz="100">
                <a:solidFill>
                  <a:srgbClr val="000000"/>
                </a:solidFill>
                <a:latin typeface="Open Sans Light"/>
              </a:rPr>
              <a:t>Add a little bit of body text</a:t>
            </a:r>
          </a:p>
        </p:txBody>
      </p:sp>
      <p:sp>
        <p:nvSpPr>
          <p:cNvPr id="38" name="TextBox 38"/>
          <p:cNvSpPr txBox="1"/>
          <p:nvPr/>
        </p:nvSpPr>
        <p:spPr>
          <a:xfrm>
            <a:off x="9108031" y="4960980"/>
            <a:ext cx="71938" cy="6926"/>
          </a:xfrm>
          <a:prstGeom prst="rect">
            <a:avLst/>
          </a:prstGeom>
        </p:spPr>
        <p:txBody>
          <a:bodyPr lIns="0" tIns="0" rIns="0" bIns="0" rtlCol="0" anchor="t">
            <a:spAutoFit/>
          </a:bodyPr>
          <a:lstStyle/>
          <a:p>
            <a:pPr algn="ctr">
              <a:lnSpc>
                <a:spcPts val="67"/>
              </a:lnSpc>
            </a:pPr>
            <a:r>
              <a:rPr lang="en-US" sz="100">
                <a:solidFill>
                  <a:srgbClr val="000000"/>
                </a:solidFill>
                <a:latin typeface="Open Sans Light"/>
              </a:rPr>
              <a:t>Add a little bit of body text</a:t>
            </a:r>
          </a:p>
        </p:txBody>
      </p:sp>
      <p:sp>
        <p:nvSpPr>
          <p:cNvPr id="16" name="TextBox 16"/>
          <p:cNvSpPr txBox="1"/>
          <p:nvPr/>
        </p:nvSpPr>
        <p:spPr>
          <a:xfrm>
            <a:off x="357838" y="368110"/>
            <a:ext cx="18157631" cy="806888"/>
          </a:xfrm>
          <a:prstGeom prst="rect">
            <a:avLst/>
          </a:prstGeom>
        </p:spPr>
        <p:txBody>
          <a:bodyPr lIns="0" tIns="0" rIns="0" bIns="0" rtlCol="0" anchor="t">
            <a:spAutoFit/>
          </a:bodyPr>
          <a:lstStyle/>
          <a:p>
            <a:pPr algn="ctr">
              <a:lnSpc>
                <a:spcPts val="6720"/>
              </a:lnSpc>
            </a:pPr>
            <a:r>
              <a:rPr lang="en-US" sz="4800" dirty="0">
                <a:solidFill>
                  <a:srgbClr val="F8F9F8"/>
                </a:solidFill>
                <a:latin typeface="Carlito Bold"/>
              </a:rPr>
              <a:t>Green Hot Jobs Posters</a:t>
            </a:r>
          </a:p>
        </p:txBody>
      </p:sp>
      <p:sp>
        <p:nvSpPr>
          <p:cNvPr id="43" name="Freeform 10">
            <a:extLst>
              <a:ext uri="{FF2B5EF4-FFF2-40B4-BE49-F238E27FC236}">
                <a16:creationId xmlns:a16="http://schemas.microsoft.com/office/drawing/2014/main" id="{4AF59816-7B62-4031-6DD6-3309063940D3}"/>
              </a:ext>
            </a:extLst>
          </p:cNvPr>
          <p:cNvSpPr/>
          <p:nvPr/>
        </p:nvSpPr>
        <p:spPr>
          <a:xfrm>
            <a:off x="310013" y="9415426"/>
            <a:ext cx="2787266" cy="628271"/>
          </a:xfrm>
          <a:custGeom>
            <a:avLst/>
            <a:gdLst/>
            <a:ahLst/>
            <a:cxnLst/>
            <a:rect l="l" t="t" r="r" b="b"/>
            <a:pathLst>
              <a:path w="2074723" h="485371">
                <a:moveTo>
                  <a:pt x="0" y="0"/>
                </a:moveTo>
                <a:lnTo>
                  <a:pt x="2074723" y="0"/>
                </a:lnTo>
                <a:lnTo>
                  <a:pt x="2074723" y="485371"/>
                </a:lnTo>
                <a:lnTo>
                  <a:pt x="0" y="485371"/>
                </a:lnTo>
                <a:lnTo>
                  <a:pt x="0" y="0"/>
                </a:lnTo>
                <a:close/>
              </a:path>
            </a:pathLst>
          </a:custGeom>
          <a:blipFill>
            <a:blip r:embed="rId5"/>
            <a:stretch>
              <a:fillRect/>
            </a:stretch>
          </a:blipFill>
        </p:spPr>
        <p:txBody>
          <a:bodyPr/>
          <a:lstStyle/>
          <a:p>
            <a:endParaRPr lang="en-GB" dirty="0"/>
          </a:p>
        </p:txBody>
      </p:sp>
      <p:sp>
        <p:nvSpPr>
          <p:cNvPr id="44" name="TextBox 42">
            <a:extLst>
              <a:ext uri="{FF2B5EF4-FFF2-40B4-BE49-F238E27FC236}">
                <a16:creationId xmlns:a16="http://schemas.microsoft.com/office/drawing/2014/main" id="{3E784849-61A5-F414-520A-53DED8041D83}"/>
              </a:ext>
            </a:extLst>
          </p:cNvPr>
          <p:cNvSpPr txBox="1"/>
          <p:nvPr/>
        </p:nvSpPr>
        <p:spPr>
          <a:xfrm>
            <a:off x="15069481" y="9522212"/>
            <a:ext cx="2883872" cy="320601"/>
          </a:xfrm>
          <a:prstGeom prst="rect">
            <a:avLst/>
          </a:prstGeom>
        </p:spPr>
        <p:txBody>
          <a:bodyPr wrap="square" lIns="0" tIns="0" rIns="0" bIns="0" rtlCol="0" anchor="t">
            <a:spAutoFit/>
          </a:bodyPr>
          <a:lstStyle/>
          <a:p>
            <a:pPr algn="ctr">
              <a:lnSpc>
                <a:spcPts val="2544"/>
              </a:lnSpc>
            </a:pPr>
            <a:r>
              <a:rPr lang="en-US" sz="2400" dirty="0">
                <a:solidFill>
                  <a:srgbClr val="337AB7"/>
                </a:solidFill>
                <a:latin typeface="Open Sans Bold"/>
              </a:rPr>
              <a:t>careerpilot.org.uk</a:t>
            </a:r>
          </a:p>
        </p:txBody>
      </p:sp>
      <p:pic>
        <p:nvPicPr>
          <p:cNvPr id="4" name="Picture 3">
            <a:extLst>
              <a:ext uri="{FF2B5EF4-FFF2-40B4-BE49-F238E27FC236}">
                <a16:creationId xmlns:a16="http://schemas.microsoft.com/office/drawing/2014/main" id="{67E58B36-3CC5-807A-4583-94E7CAAAD8D4}"/>
              </a:ext>
            </a:extLst>
          </p:cNvPr>
          <p:cNvPicPr>
            <a:picLocks noChangeAspect="1"/>
          </p:cNvPicPr>
          <p:nvPr/>
        </p:nvPicPr>
        <p:blipFill rotWithShape="1">
          <a:blip r:embed="rId6"/>
          <a:srcRect l="15000" t="820" r="65054"/>
          <a:stretch/>
        </p:blipFill>
        <p:spPr>
          <a:xfrm>
            <a:off x="6776943" y="1993006"/>
            <a:ext cx="4662121" cy="6519843"/>
          </a:xfrm>
          <a:prstGeom prst="rect">
            <a:avLst/>
          </a:prstGeom>
          <a:effectLst>
            <a:outerShdw blurRad="63500" sx="102000" sy="102000" algn="ctr" rotWithShape="0">
              <a:prstClr val="black">
                <a:alpha val="40000"/>
              </a:prstClr>
            </a:outerShdw>
          </a:effectLst>
        </p:spPr>
      </p:pic>
      <p:sp>
        <p:nvSpPr>
          <p:cNvPr id="5" name="Callout: Left Arrow 4">
            <a:extLst>
              <a:ext uri="{FF2B5EF4-FFF2-40B4-BE49-F238E27FC236}">
                <a16:creationId xmlns:a16="http://schemas.microsoft.com/office/drawing/2014/main" id="{F72C2600-64DA-8C54-3D7B-2975C8F3FD18}"/>
              </a:ext>
            </a:extLst>
          </p:cNvPr>
          <p:cNvSpPr/>
          <p:nvPr/>
        </p:nvSpPr>
        <p:spPr>
          <a:xfrm>
            <a:off x="11518989" y="5726223"/>
            <a:ext cx="5065560" cy="1660763"/>
          </a:xfrm>
          <a:prstGeom prst="leftArrowCallout">
            <a:avLst/>
          </a:prstGeom>
          <a:solidFill>
            <a:srgbClr val="C5E0B4"/>
          </a:solidFill>
          <a:ln>
            <a:solidFill>
              <a:srgbClr val="1871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187161"/>
                </a:solidFill>
              </a:rPr>
              <a:t>Find average salary and predicted job growth</a:t>
            </a:r>
          </a:p>
        </p:txBody>
      </p:sp>
      <p:sp>
        <p:nvSpPr>
          <p:cNvPr id="12" name="Callout: Right Arrow 11">
            <a:extLst>
              <a:ext uri="{FF2B5EF4-FFF2-40B4-BE49-F238E27FC236}">
                <a16:creationId xmlns:a16="http://schemas.microsoft.com/office/drawing/2014/main" id="{A0E0CC25-050C-904D-781C-5A5F723DFDFC}"/>
              </a:ext>
            </a:extLst>
          </p:cNvPr>
          <p:cNvSpPr/>
          <p:nvPr/>
        </p:nvSpPr>
        <p:spPr>
          <a:xfrm>
            <a:off x="1554064" y="5711750"/>
            <a:ext cx="5085575" cy="1660763"/>
          </a:xfrm>
          <a:prstGeom prst="rightArrowCallout">
            <a:avLst/>
          </a:prstGeom>
          <a:solidFill>
            <a:srgbClr val="C5E0B4"/>
          </a:solidFill>
          <a:ln>
            <a:solidFill>
              <a:srgbClr val="1871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187161"/>
                </a:solidFill>
              </a:rPr>
              <a:t>Find pathways in this job and relevant subjects</a:t>
            </a:r>
          </a:p>
        </p:txBody>
      </p:sp>
      <p:grpSp>
        <p:nvGrpSpPr>
          <p:cNvPr id="13" name="Group 12">
            <a:extLst>
              <a:ext uri="{FF2B5EF4-FFF2-40B4-BE49-F238E27FC236}">
                <a16:creationId xmlns:a16="http://schemas.microsoft.com/office/drawing/2014/main" id="{4A496022-5656-0282-5E0B-B1384E80FAC1}"/>
              </a:ext>
            </a:extLst>
          </p:cNvPr>
          <p:cNvGrpSpPr/>
          <p:nvPr/>
        </p:nvGrpSpPr>
        <p:grpSpPr>
          <a:xfrm>
            <a:off x="401186" y="2004426"/>
            <a:ext cx="5666795" cy="2849077"/>
            <a:chOff x="0" y="0"/>
            <a:chExt cx="5047832" cy="3297062"/>
          </a:xfrm>
        </p:grpSpPr>
        <p:sp>
          <p:nvSpPr>
            <p:cNvPr id="23" name="Freeform 13">
              <a:extLst>
                <a:ext uri="{FF2B5EF4-FFF2-40B4-BE49-F238E27FC236}">
                  <a16:creationId xmlns:a16="http://schemas.microsoft.com/office/drawing/2014/main" id="{6334E951-62CB-CD56-B308-83CC705C0AD9}"/>
                </a:ext>
              </a:extLst>
            </p:cNvPr>
            <p:cNvSpPr/>
            <p:nvPr/>
          </p:nvSpPr>
          <p:spPr>
            <a:xfrm>
              <a:off x="0" y="0"/>
              <a:ext cx="5047832" cy="3297062"/>
            </a:xfrm>
            <a:custGeom>
              <a:avLst/>
              <a:gdLst/>
              <a:ahLst/>
              <a:cxnLst/>
              <a:rect l="l" t="t" r="r" b="b"/>
              <a:pathLst>
                <a:path w="5047832" h="3297062">
                  <a:moveTo>
                    <a:pt x="26203" y="0"/>
                  </a:moveTo>
                  <a:lnTo>
                    <a:pt x="5021629" y="0"/>
                  </a:lnTo>
                  <a:cubicBezTo>
                    <a:pt x="5036101" y="0"/>
                    <a:pt x="5047832" y="11731"/>
                    <a:pt x="5047832" y="26203"/>
                  </a:cubicBezTo>
                  <a:lnTo>
                    <a:pt x="5047832" y="3270859"/>
                  </a:lnTo>
                  <a:cubicBezTo>
                    <a:pt x="5047832" y="3277808"/>
                    <a:pt x="5045072" y="3284473"/>
                    <a:pt x="5040157" y="3289387"/>
                  </a:cubicBezTo>
                  <a:cubicBezTo>
                    <a:pt x="5035243" y="3294301"/>
                    <a:pt x="5028579" y="3297062"/>
                    <a:pt x="5021629" y="3297062"/>
                  </a:cubicBezTo>
                  <a:lnTo>
                    <a:pt x="26203" y="3297062"/>
                  </a:lnTo>
                  <a:cubicBezTo>
                    <a:pt x="11731" y="3297062"/>
                    <a:pt x="0" y="3285330"/>
                    <a:pt x="0" y="3270859"/>
                  </a:cubicBezTo>
                  <a:lnTo>
                    <a:pt x="0" y="26203"/>
                  </a:lnTo>
                  <a:cubicBezTo>
                    <a:pt x="0" y="11731"/>
                    <a:pt x="11731" y="0"/>
                    <a:pt x="26203" y="0"/>
                  </a:cubicBezTo>
                  <a:close/>
                </a:path>
              </a:pathLst>
            </a:custGeom>
            <a:solidFill>
              <a:srgbClr val="EEEEEE"/>
            </a:solidFill>
          </p:spPr>
          <p:txBody>
            <a:bodyPr/>
            <a:lstStyle/>
            <a:p>
              <a:endParaRPr lang="en-GB"/>
            </a:p>
          </p:txBody>
        </p:sp>
        <p:sp>
          <p:nvSpPr>
            <p:cNvPr id="24" name="TextBox 14">
              <a:extLst>
                <a:ext uri="{FF2B5EF4-FFF2-40B4-BE49-F238E27FC236}">
                  <a16:creationId xmlns:a16="http://schemas.microsoft.com/office/drawing/2014/main" id="{68E62D97-7781-A9AC-390D-84CBA1D5DDCE}"/>
                </a:ext>
              </a:extLst>
            </p:cNvPr>
            <p:cNvSpPr txBox="1"/>
            <p:nvPr/>
          </p:nvSpPr>
          <p:spPr>
            <a:xfrm>
              <a:off x="0" y="-28575"/>
              <a:ext cx="5047832" cy="3325637"/>
            </a:xfrm>
            <a:prstGeom prst="rect">
              <a:avLst/>
            </a:prstGeom>
          </p:spPr>
          <p:txBody>
            <a:bodyPr lIns="39428" tIns="39428" rIns="39428" bIns="39428" rtlCol="0" anchor="ctr"/>
            <a:lstStyle/>
            <a:p>
              <a:pPr algn="ctr">
                <a:lnSpc>
                  <a:spcPts val="2199"/>
                </a:lnSpc>
              </a:pPr>
              <a:endParaRPr/>
            </a:p>
          </p:txBody>
        </p:sp>
      </p:grpSp>
      <p:sp>
        <p:nvSpPr>
          <p:cNvPr id="25" name="TextBox 24">
            <a:extLst>
              <a:ext uri="{FF2B5EF4-FFF2-40B4-BE49-F238E27FC236}">
                <a16:creationId xmlns:a16="http://schemas.microsoft.com/office/drawing/2014/main" id="{186D4E27-22FD-6560-FFEE-1814734C44C6}"/>
              </a:ext>
            </a:extLst>
          </p:cNvPr>
          <p:cNvSpPr txBox="1"/>
          <p:nvPr/>
        </p:nvSpPr>
        <p:spPr>
          <a:xfrm>
            <a:off x="487489" y="2228635"/>
            <a:ext cx="5349144" cy="2400657"/>
          </a:xfrm>
          <a:prstGeom prst="rect">
            <a:avLst/>
          </a:prstGeom>
          <a:noFill/>
        </p:spPr>
        <p:txBody>
          <a:bodyPr wrap="square" rtlCol="0">
            <a:spAutoFit/>
          </a:bodyPr>
          <a:lstStyle/>
          <a:p>
            <a:r>
              <a:rPr lang="en-GB" sz="2400" dirty="0">
                <a:solidFill>
                  <a:srgbClr val="187161"/>
                </a:solidFill>
              </a:rPr>
              <a:t>Posters available to print from Careerpilot Advisor Zone. Log in to Careerpilot then go to Hot Jobs Resources – Green Hot Jobs Resources</a:t>
            </a:r>
            <a:endParaRPr lang="en-GB" dirty="0"/>
          </a:p>
          <a:p>
            <a:endParaRPr lang="en-GB" dirty="0">
              <a:hlinkClick r:id="rId7"/>
            </a:endParaRPr>
          </a:p>
          <a:p>
            <a:r>
              <a:rPr lang="en-GB" dirty="0">
                <a:hlinkClick r:id="rId7"/>
              </a:rPr>
              <a:t>Careerpilot : Adviser Zone : Hot Jobs Resources : Green Hot Jobs Resources</a:t>
            </a:r>
            <a:endParaRPr lang="en-GB" dirty="0"/>
          </a:p>
        </p:txBody>
      </p:sp>
    </p:spTree>
    <p:extLst>
      <p:ext uri="{BB962C8B-B14F-4D97-AF65-F5344CB8AC3E}">
        <p14:creationId xmlns:p14="http://schemas.microsoft.com/office/powerpoint/2010/main" val="68900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685" y="1"/>
            <a:ext cx="18433363" cy="10287000"/>
            <a:chOff x="0" y="0"/>
            <a:chExt cx="6164582" cy="3730875"/>
          </a:xfrm>
          <a:solidFill>
            <a:schemeClr val="bg1"/>
          </a:solidFill>
        </p:grpSpPr>
        <p:sp>
          <p:nvSpPr>
            <p:cNvPr id="3" name="Freeform 3"/>
            <p:cNvSpPr/>
            <p:nvPr/>
          </p:nvSpPr>
          <p:spPr>
            <a:xfrm>
              <a:off x="0" y="0"/>
              <a:ext cx="6164582" cy="3730875"/>
            </a:xfrm>
            <a:custGeom>
              <a:avLst/>
              <a:gdLst/>
              <a:ahLst/>
              <a:cxnLst/>
              <a:rect l="l" t="t" r="r" b="b"/>
              <a:pathLst>
                <a:path w="6164582" h="3730875">
                  <a:moveTo>
                    <a:pt x="0" y="0"/>
                  </a:moveTo>
                  <a:lnTo>
                    <a:pt x="6164582" y="0"/>
                  </a:lnTo>
                  <a:lnTo>
                    <a:pt x="6164582" y="3730875"/>
                  </a:lnTo>
                  <a:lnTo>
                    <a:pt x="0" y="3730875"/>
                  </a:lnTo>
                  <a:close/>
                </a:path>
              </a:pathLst>
            </a:custGeom>
            <a:grpFill/>
          </p:spPr>
          <p:txBody>
            <a:bodyPr/>
            <a:lstStyle/>
            <a:p>
              <a:endParaRPr lang="en-GB"/>
            </a:p>
          </p:txBody>
        </p:sp>
      </p:grpSp>
      <p:graphicFrame>
        <p:nvGraphicFramePr>
          <p:cNvPr id="9" name="Table 9"/>
          <p:cNvGraphicFramePr>
            <a:graphicFrameLocks noGrp="1"/>
          </p:cNvGraphicFramePr>
          <p:nvPr>
            <p:extLst>
              <p:ext uri="{D42A27DB-BD31-4B8C-83A1-F6EECF244321}">
                <p14:modId xmlns:p14="http://schemas.microsoft.com/office/powerpoint/2010/main" val="318946429"/>
              </p:ext>
            </p:extLst>
          </p:nvPr>
        </p:nvGraphicFramePr>
        <p:xfrm>
          <a:off x="514242" y="419100"/>
          <a:ext cx="17352275" cy="7475262"/>
        </p:xfrm>
        <a:graphic>
          <a:graphicData uri="http://schemas.openxmlformats.org/drawingml/2006/table">
            <a:tbl>
              <a:tblPr/>
              <a:tblGrid>
                <a:gridCol w="3364919">
                  <a:extLst>
                    <a:ext uri="{9D8B030D-6E8A-4147-A177-3AD203B41FA5}">
                      <a16:colId xmlns:a16="http://schemas.microsoft.com/office/drawing/2014/main" val="2575198071"/>
                    </a:ext>
                  </a:extLst>
                </a:gridCol>
                <a:gridCol w="4662452">
                  <a:extLst>
                    <a:ext uri="{9D8B030D-6E8A-4147-A177-3AD203B41FA5}">
                      <a16:colId xmlns:a16="http://schemas.microsoft.com/office/drawing/2014/main" val="20001"/>
                    </a:ext>
                  </a:extLst>
                </a:gridCol>
                <a:gridCol w="4662452">
                  <a:extLst>
                    <a:ext uri="{9D8B030D-6E8A-4147-A177-3AD203B41FA5}">
                      <a16:colId xmlns:a16="http://schemas.microsoft.com/office/drawing/2014/main" val="2977026476"/>
                    </a:ext>
                  </a:extLst>
                </a:gridCol>
                <a:gridCol w="4662452">
                  <a:extLst>
                    <a:ext uri="{9D8B030D-6E8A-4147-A177-3AD203B41FA5}">
                      <a16:colId xmlns:a16="http://schemas.microsoft.com/office/drawing/2014/main" val="20002"/>
                    </a:ext>
                  </a:extLst>
                </a:gridCol>
              </a:tblGrid>
              <a:tr h="1429686">
                <a:tc>
                  <a:txBody>
                    <a:bodyPr/>
                    <a:lstStyle/>
                    <a:p>
                      <a:pPr algn="ctr">
                        <a:lnSpc>
                          <a:spcPts val="3359"/>
                        </a:lnSpc>
                        <a:defRPr/>
                      </a:pPr>
                      <a:r>
                        <a:rPr lang="en-US" sz="2400" b="1" dirty="0">
                          <a:solidFill>
                            <a:schemeClr val="bg1"/>
                          </a:solidFill>
                          <a:latin typeface="+mj-lt"/>
                        </a:rPr>
                        <a:t>Green Job Lesson Activity</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606060"/>
                    </a:solidFill>
                  </a:tcPr>
                </a:tc>
                <a:tc>
                  <a:txBody>
                    <a:bodyPr/>
                    <a:lstStyle/>
                    <a:p>
                      <a:pPr algn="ctr">
                        <a:lnSpc>
                          <a:spcPts val="3359"/>
                        </a:lnSpc>
                        <a:defRPr/>
                      </a:pPr>
                      <a:r>
                        <a:rPr lang="en-US" sz="2399" b="0" dirty="0">
                          <a:solidFill>
                            <a:srgbClr val="FFFFFF"/>
                          </a:solidFill>
                          <a:latin typeface="+mj-lt"/>
                        </a:rPr>
                        <a:t>Video Link</a:t>
                      </a:r>
                      <a:endParaRPr lang="en-US" sz="1100" b="0" dirty="0">
                        <a:latin typeface="+mj-l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606060"/>
                    </a:solidFill>
                  </a:tcPr>
                </a:tc>
                <a:tc>
                  <a:txBody>
                    <a:bodyPr/>
                    <a:lstStyle/>
                    <a:p>
                      <a:pPr algn="ctr">
                        <a:lnSpc>
                          <a:spcPts val="3359"/>
                        </a:lnSpc>
                        <a:defRPr/>
                      </a:pPr>
                      <a:r>
                        <a:rPr lang="en-US" sz="2399" b="0" dirty="0">
                          <a:solidFill>
                            <a:srgbClr val="FFFFFF"/>
                          </a:solidFill>
                          <a:latin typeface="+mj-lt"/>
                        </a:rPr>
                        <a:t>Green Hot Job Profile</a:t>
                      </a:r>
                      <a:endParaRPr lang="en-US" sz="1100" b="0" dirty="0">
                        <a:latin typeface="+mj-l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606060"/>
                    </a:solidFill>
                  </a:tcPr>
                </a:tc>
                <a:tc>
                  <a:txBody>
                    <a:bodyPr/>
                    <a:lstStyle/>
                    <a:p>
                      <a:pPr algn="ctr">
                        <a:lnSpc>
                          <a:spcPts val="3359"/>
                        </a:lnSpc>
                        <a:defRPr/>
                      </a:pPr>
                      <a:r>
                        <a:rPr lang="en-US" sz="2399" b="0" dirty="0">
                          <a:solidFill>
                            <a:srgbClr val="FFFFFF"/>
                          </a:solidFill>
                          <a:latin typeface="+mj-lt"/>
                        </a:rPr>
                        <a:t>Relevant Subjects</a:t>
                      </a:r>
                      <a:endParaRPr lang="en-US" sz="1100" b="0" dirty="0">
                        <a:latin typeface="+mj-l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606060"/>
                    </a:solidFill>
                  </a:tcPr>
                </a:tc>
                <a:extLst>
                  <a:ext uri="{0D108BD9-81ED-4DB2-BD59-A6C34878D82A}">
                    <a16:rowId xmlns:a16="http://schemas.microsoft.com/office/drawing/2014/main" val="10000"/>
                  </a:ext>
                </a:extLst>
              </a:tr>
              <a:tr h="1846061">
                <a:tc>
                  <a:txBody>
                    <a:bodyPr/>
                    <a:lstStyle/>
                    <a:p>
                      <a:pPr algn="ctr">
                        <a:lnSpc>
                          <a:spcPts val="2520"/>
                        </a:lnSpc>
                        <a:defRPr/>
                      </a:pPr>
                      <a:r>
                        <a:rPr lang="en-US" sz="2000" b="1" dirty="0">
                          <a:solidFill>
                            <a:schemeClr val="bg1"/>
                          </a:solidFill>
                          <a:latin typeface="+mj-lt"/>
                          <a:hlinkClick r:id="rId2" action="ppaction://hlinksldjump">
                            <a:extLst>
                              <a:ext uri="{A12FA001-AC4F-418D-AE19-62706E023703}">
                                <ahyp:hlinkClr xmlns:ahyp="http://schemas.microsoft.com/office/drawing/2018/hyperlinkcolor" val="tx"/>
                              </a:ext>
                            </a:extLst>
                          </a:hlinkClick>
                        </a:rPr>
                        <a:t>1. Corporate Responsibility and Sustainability Practitioner</a:t>
                      </a:r>
                      <a:endParaRPr lang="en-US" sz="2000" b="1" dirty="0">
                        <a:solidFill>
                          <a:schemeClr val="bg1"/>
                        </a:solidFill>
                        <a:latin typeface="+mj-l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3A9162"/>
                    </a:solidFill>
                  </a:tcPr>
                </a:tc>
                <a:tc>
                  <a:txBody>
                    <a:bodyPr/>
                    <a:lstStyle/>
                    <a:p>
                      <a:pPr marL="0" marR="0" lvl="0" indent="0" algn="ctr" defTabSz="914400" rtl="0" eaLnBrk="1" fontAlgn="auto" latinLnBrk="0" hangingPunct="1">
                        <a:lnSpc>
                          <a:spcPts val="2520"/>
                        </a:lnSpc>
                        <a:spcBef>
                          <a:spcPts val="0"/>
                        </a:spcBef>
                        <a:spcAft>
                          <a:spcPts val="0"/>
                        </a:spcAft>
                        <a:buClrTx/>
                        <a:buSzTx/>
                        <a:buFontTx/>
                        <a:buNone/>
                        <a:tabLst/>
                        <a:defRPr/>
                      </a:pPr>
                      <a:r>
                        <a:rPr lang="en-US" sz="2000" b="0" kern="1200" dirty="0">
                          <a:solidFill>
                            <a:schemeClr val="bg1"/>
                          </a:solidFill>
                          <a:latin typeface="+mn-lt"/>
                          <a:ea typeface="+mn-ea"/>
                          <a:cs typeface="+mn-cs"/>
                          <a:hlinkClick r:id="rId3"/>
                        </a:rPr>
                        <a:t>https://careerpilot.org.uk/stories/let-s-talk-about-corporate-social-responsibility</a:t>
                      </a:r>
                      <a:endParaRPr lang="en-US" sz="2000" b="0" kern="1200" dirty="0">
                        <a:solidFill>
                          <a:schemeClr val="bg1"/>
                        </a:solidFill>
                        <a:latin typeface="+mn-lt"/>
                        <a:ea typeface="+mn-ea"/>
                        <a:cs typeface="+mn-cs"/>
                      </a:endParaRPr>
                    </a:p>
                    <a:p>
                      <a:pPr algn="ctr">
                        <a:lnSpc>
                          <a:spcPts val="2520"/>
                        </a:lnSpc>
                        <a:defRPr/>
                      </a:pPr>
                      <a:endParaRPr lang="en-US" sz="2000" b="0" dirty="0">
                        <a:solidFill>
                          <a:schemeClr val="bg1"/>
                        </a:solidFill>
                        <a:latin typeface="+mj-l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3A9162"/>
                    </a:solidFill>
                  </a:tcPr>
                </a:tc>
                <a:tc>
                  <a:txBody>
                    <a:bodyPr/>
                    <a:lstStyle/>
                    <a:p>
                      <a:pPr algn="ctr">
                        <a:lnSpc>
                          <a:spcPts val="2520"/>
                        </a:lnSpc>
                        <a:defRPr/>
                      </a:pPr>
                      <a:r>
                        <a:rPr lang="en-US" sz="2000" b="0" u="sng" dirty="0">
                          <a:solidFill>
                            <a:schemeClr val="bg1"/>
                          </a:solidFill>
                          <a:latin typeface="+mj-lt"/>
                          <a:hlinkClick r:id="rId4" tooltip="https://www.careerpilot.org.uk/job-sectors/admin-hr-legal/job-profile/corporate-responsibility-and-sustainability-practitioner">
                            <a:extLst>
                              <a:ext uri="{A12FA001-AC4F-418D-AE19-62706E023703}">
                                <ahyp:hlinkClr xmlns:ahyp="http://schemas.microsoft.com/office/drawing/2018/hyperlinkcolor" val="tx"/>
                              </a:ext>
                            </a:extLst>
                          </a:hlinkClick>
                        </a:rPr>
                        <a:t>Corporate Responsibility and Sustainability Practitioner</a:t>
                      </a:r>
                      <a:endParaRPr lang="en-US" sz="2000" b="0" dirty="0">
                        <a:solidFill>
                          <a:schemeClr val="bg1"/>
                        </a:solidFill>
                        <a:latin typeface="+mj-l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3A9162"/>
                    </a:solidFill>
                  </a:tcPr>
                </a:tc>
                <a:tc>
                  <a:txBody>
                    <a:bodyPr/>
                    <a:lstStyle/>
                    <a:p>
                      <a:pPr algn="ctr">
                        <a:lnSpc>
                          <a:spcPts val="2520"/>
                        </a:lnSpc>
                        <a:defRPr/>
                      </a:pPr>
                      <a:r>
                        <a:rPr lang="en-US" sz="2000" b="0" dirty="0">
                          <a:solidFill>
                            <a:srgbClr val="FFFFFF"/>
                          </a:solidFill>
                          <a:latin typeface="+mj-lt"/>
                        </a:rPr>
                        <a:t>Geography, Business, Science</a:t>
                      </a:r>
                      <a:endParaRPr lang="en-US" sz="2000" b="0" dirty="0">
                        <a:latin typeface="+mj-l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3A9162"/>
                    </a:solidFill>
                  </a:tcPr>
                </a:tc>
                <a:extLst>
                  <a:ext uri="{0D108BD9-81ED-4DB2-BD59-A6C34878D82A}">
                    <a16:rowId xmlns:a16="http://schemas.microsoft.com/office/drawing/2014/main" val="10002"/>
                  </a:ext>
                </a:extLst>
              </a:tr>
              <a:tr h="1158409">
                <a:tc>
                  <a:txBody>
                    <a:bodyPr/>
                    <a:lstStyle/>
                    <a:p>
                      <a:pPr algn="ctr">
                        <a:lnSpc>
                          <a:spcPts val="2520"/>
                        </a:lnSpc>
                        <a:defRPr/>
                      </a:pPr>
                      <a:r>
                        <a:rPr lang="en-US" sz="2000" b="1" dirty="0">
                          <a:solidFill>
                            <a:schemeClr val="bg1"/>
                          </a:solidFill>
                          <a:latin typeface="+mj-lt"/>
                          <a:hlinkClick r:id="rId5" action="ppaction://hlinksldjump">
                            <a:extLst>
                              <a:ext uri="{A12FA001-AC4F-418D-AE19-62706E023703}">
                                <ahyp:hlinkClr xmlns:ahyp="http://schemas.microsoft.com/office/drawing/2018/hyperlinkcolor" val="tx"/>
                              </a:ext>
                            </a:extLst>
                          </a:hlinkClick>
                        </a:rPr>
                        <a:t>2. Ecologist</a:t>
                      </a:r>
                      <a:endParaRPr lang="en-US" sz="2000" b="1" dirty="0">
                        <a:solidFill>
                          <a:schemeClr val="bg1"/>
                        </a:solidFill>
                        <a:latin typeface="+mj-l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3A9162"/>
                    </a:solidFill>
                  </a:tcPr>
                </a:tc>
                <a:tc>
                  <a:txBody>
                    <a:bodyPr/>
                    <a:lstStyle/>
                    <a:p>
                      <a:pPr algn="ctr">
                        <a:lnSpc>
                          <a:spcPts val="2520"/>
                        </a:lnSpc>
                        <a:defRPr/>
                      </a:pPr>
                      <a:endParaRPr lang="en-US" sz="2000" b="0" dirty="0">
                        <a:solidFill>
                          <a:schemeClr val="bg1"/>
                        </a:solidFill>
                        <a:latin typeface="+mj-lt"/>
                        <a:hlinkClick r:id="rId6">
                          <a:extLst>
                            <a:ext uri="{A12FA001-AC4F-418D-AE19-62706E023703}">
                              <ahyp:hlinkClr xmlns:ahyp="http://schemas.microsoft.com/office/drawing/2018/hyperlinkcolor" val="tx"/>
                            </a:ext>
                          </a:extLst>
                        </a:hlinkClick>
                      </a:endParaRPr>
                    </a:p>
                    <a:p>
                      <a:pPr algn="ctr">
                        <a:lnSpc>
                          <a:spcPts val="2520"/>
                        </a:lnSpc>
                        <a:defRPr/>
                      </a:pPr>
                      <a:r>
                        <a:rPr lang="en-GB" sz="2000" b="0" dirty="0">
                          <a:hlinkClick r:id="rId7"/>
                        </a:rPr>
                        <a:t>https://www.careerpilot.org.uk/stories/how-to-become-an-ecologist</a:t>
                      </a:r>
                      <a:endParaRPr lang="en-GB" sz="2000" b="0" dirty="0"/>
                    </a:p>
                    <a:p>
                      <a:pPr algn="ctr">
                        <a:lnSpc>
                          <a:spcPts val="2520"/>
                        </a:lnSpc>
                        <a:defRPr/>
                      </a:pPr>
                      <a:endParaRPr lang="en-US" sz="2000" b="0" dirty="0">
                        <a:solidFill>
                          <a:schemeClr val="bg1"/>
                        </a:solidFill>
                        <a:latin typeface="+mj-l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3A9162"/>
                    </a:solidFill>
                  </a:tcPr>
                </a:tc>
                <a:tc>
                  <a:txBody>
                    <a:bodyPr/>
                    <a:lstStyle/>
                    <a:p>
                      <a:pPr algn="ctr">
                        <a:lnSpc>
                          <a:spcPts val="2520"/>
                        </a:lnSpc>
                        <a:defRPr/>
                      </a:pPr>
                      <a:r>
                        <a:rPr lang="en-US" sz="2000" b="0" u="sng" dirty="0">
                          <a:solidFill>
                            <a:schemeClr val="bg1"/>
                          </a:solidFill>
                          <a:latin typeface="+mj-lt"/>
                          <a:hlinkClick r:id="rId8" tooltip="https://www.careerpilot.org.uk/job-sectors/environment/job-profile/ecologist">
                            <a:extLst>
                              <a:ext uri="{A12FA001-AC4F-418D-AE19-62706E023703}">
                                <ahyp:hlinkClr xmlns:ahyp="http://schemas.microsoft.com/office/drawing/2018/hyperlinkcolor" val="tx"/>
                              </a:ext>
                            </a:extLst>
                          </a:hlinkClick>
                        </a:rPr>
                        <a:t>Ecologist</a:t>
                      </a:r>
                      <a:endParaRPr lang="en-US" sz="2000" b="0" dirty="0">
                        <a:solidFill>
                          <a:schemeClr val="bg1"/>
                        </a:solidFill>
                        <a:latin typeface="+mj-l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3A9162"/>
                    </a:solidFill>
                  </a:tcPr>
                </a:tc>
                <a:tc>
                  <a:txBody>
                    <a:bodyPr/>
                    <a:lstStyle/>
                    <a:p>
                      <a:pPr algn="ctr">
                        <a:lnSpc>
                          <a:spcPts val="2520"/>
                        </a:lnSpc>
                        <a:defRPr/>
                      </a:pPr>
                      <a:r>
                        <a:rPr lang="en-US" sz="2000" b="0" dirty="0">
                          <a:solidFill>
                            <a:srgbClr val="FFFFFF"/>
                          </a:solidFill>
                          <a:latin typeface="+mj-lt"/>
                        </a:rPr>
                        <a:t>Biology, Geography</a:t>
                      </a:r>
                      <a:endParaRPr lang="en-US" sz="2000" b="0" dirty="0">
                        <a:latin typeface="+mj-l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3A9162"/>
                    </a:solidFill>
                  </a:tcPr>
                </a:tc>
                <a:extLst>
                  <a:ext uri="{0D108BD9-81ED-4DB2-BD59-A6C34878D82A}">
                    <a16:rowId xmlns:a16="http://schemas.microsoft.com/office/drawing/2014/main" val="10004"/>
                  </a:ext>
                </a:extLst>
              </a:tr>
              <a:tr h="1402425">
                <a:tc>
                  <a:txBody>
                    <a:bodyPr/>
                    <a:lstStyle/>
                    <a:p>
                      <a:pPr algn="ctr">
                        <a:lnSpc>
                          <a:spcPts val="2520"/>
                        </a:lnSpc>
                        <a:defRPr/>
                      </a:pPr>
                      <a:r>
                        <a:rPr lang="en-US" sz="2000" b="1" dirty="0">
                          <a:solidFill>
                            <a:schemeClr val="bg1"/>
                          </a:solidFill>
                          <a:latin typeface="+mj-lt"/>
                          <a:hlinkClick r:id="rId9" action="ppaction://hlinksldjump">
                            <a:extLst>
                              <a:ext uri="{A12FA001-AC4F-418D-AE19-62706E023703}">
                                <ahyp:hlinkClr xmlns:ahyp="http://schemas.microsoft.com/office/drawing/2018/hyperlinkcolor" val="tx"/>
                              </a:ext>
                            </a:extLst>
                          </a:hlinkClick>
                        </a:rPr>
                        <a:t>3. Transport Planner</a:t>
                      </a:r>
                      <a:endParaRPr lang="en-US" sz="2000" b="1" dirty="0">
                        <a:solidFill>
                          <a:schemeClr val="bg1"/>
                        </a:solidFill>
                        <a:latin typeface="+mj-l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3A9162"/>
                    </a:solidFill>
                  </a:tcPr>
                </a:tc>
                <a:tc>
                  <a:txBody>
                    <a:bodyPr/>
                    <a:lstStyle/>
                    <a:p>
                      <a:pPr algn="ctr">
                        <a:lnSpc>
                          <a:spcPts val="2520"/>
                        </a:lnSpc>
                        <a:defRPr/>
                      </a:pPr>
                      <a:r>
                        <a:rPr lang="en-GB" sz="2000" dirty="0">
                          <a:hlinkClick r:id="rId10"/>
                        </a:rPr>
                        <a:t>Careerpilot : Video stories : Transport Planning Student</a:t>
                      </a:r>
                      <a:endParaRPr lang="en-US" sz="2000" b="1" kern="1200" dirty="0">
                        <a:solidFill>
                          <a:schemeClr val="bg1"/>
                        </a:solidFill>
                        <a:latin typeface="+mn-lt"/>
                        <a:ea typeface="+mn-ea"/>
                        <a:cs typeface="+mn-cs"/>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3A9162"/>
                    </a:solidFill>
                  </a:tcPr>
                </a:tc>
                <a:tc>
                  <a:txBody>
                    <a:bodyPr/>
                    <a:lstStyle/>
                    <a:p>
                      <a:pPr algn="ctr">
                        <a:lnSpc>
                          <a:spcPts val="2520"/>
                        </a:lnSpc>
                        <a:defRPr/>
                      </a:pPr>
                      <a:r>
                        <a:rPr lang="en-US" sz="2000" b="0" u="sng" dirty="0">
                          <a:solidFill>
                            <a:schemeClr val="bg1"/>
                          </a:solidFill>
                          <a:latin typeface="+mj-lt"/>
                          <a:hlinkClick r:id="rId11">
                            <a:extLst>
                              <a:ext uri="{A12FA001-AC4F-418D-AE19-62706E023703}">
                                <ahyp:hlinkClr xmlns:ahyp="http://schemas.microsoft.com/office/drawing/2018/hyperlinkcolor" val="tx"/>
                              </a:ext>
                            </a:extLst>
                          </a:hlinkClick>
                        </a:rPr>
                        <a:t>Transport Planner</a:t>
                      </a:r>
                      <a:endParaRPr lang="en-US" sz="2000" b="0" dirty="0">
                        <a:solidFill>
                          <a:schemeClr val="bg1"/>
                        </a:solidFill>
                        <a:latin typeface="+mj-l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3A9162"/>
                    </a:solidFill>
                  </a:tcPr>
                </a:tc>
                <a:tc>
                  <a:txBody>
                    <a:bodyPr/>
                    <a:lstStyle/>
                    <a:p>
                      <a:pPr algn="ctr">
                        <a:lnSpc>
                          <a:spcPts val="2520"/>
                        </a:lnSpc>
                        <a:defRPr/>
                      </a:pPr>
                      <a:r>
                        <a:rPr lang="en-US" sz="2000" b="0" dirty="0" err="1">
                          <a:solidFill>
                            <a:schemeClr val="bg1"/>
                          </a:solidFill>
                          <a:latin typeface="+mj-lt"/>
                        </a:rPr>
                        <a:t>Maths</a:t>
                      </a:r>
                      <a:r>
                        <a:rPr lang="en-US" sz="2000" b="0" dirty="0">
                          <a:solidFill>
                            <a:schemeClr val="bg1"/>
                          </a:solidFill>
                          <a:latin typeface="+mj-lt"/>
                        </a:rPr>
                        <a:t>, Geography, Business Studies, Science</a:t>
                      </a: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3A9162"/>
                    </a:solidFill>
                  </a:tcPr>
                </a:tc>
                <a:extLst>
                  <a:ext uri="{0D108BD9-81ED-4DB2-BD59-A6C34878D82A}">
                    <a16:rowId xmlns:a16="http://schemas.microsoft.com/office/drawing/2014/main" val="2000883266"/>
                  </a:ext>
                </a:extLst>
              </a:tr>
              <a:tr h="1158409">
                <a:tc>
                  <a:txBody>
                    <a:bodyPr/>
                    <a:lstStyle/>
                    <a:p>
                      <a:pPr algn="ctr">
                        <a:lnSpc>
                          <a:spcPts val="2520"/>
                        </a:lnSpc>
                        <a:defRPr/>
                      </a:pPr>
                      <a:r>
                        <a:rPr lang="en-US" sz="2000" b="1" dirty="0">
                          <a:solidFill>
                            <a:schemeClr val="bg1"/>
                          </a:solidFill>
                          <a:latin typeface="+mj-lt"/>
                          <a:hlinkClick r:id="rId12" action="ppaction://hlinksldjump">
                            <a:extLst>
                              <a:ext uri="{A12FA001-AC4F-418D-AE19-62706E023703}">
                                <ahyp:hlinkClr xmlns:ahyp="http://schemas.microsoft.com/office/drawing/2018/hyperlinkcolor" val="tx"/>
                              </a:ext>
                            </a:extLst>
                          </a:hlinkClick>
                        </a:rPr>
                        <a:t>4. Wind Turbine Technician</a:t>
                      </a:r>
                      <a:endParaRPr lang="en-US" sz="2000" b="1" dirty="0">
                        <a:solidFill>
                          <a:schemeClr val="bg1"/>
                        </a:solidFill>
                        <a:latin typeface="+mj-l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3A9162"/>
                    </a:solidFill>
                  </a:tcPr>
                </a:tc>
                <a:tc>
                  <a:txBody>
                    <a:bodyPr/>
                    <a:lstStyle/>
                    <a:p>
                      <a:pPr algn="ctr">
                        <a:lnSpc>
                          <a:spcPts val="2520"/>
                        </a:lnSpc>
                        <a:defRPr/>
                      </a:pPr>
                      <a:r>
                        <a:rPr lang="en-GB" sz="2000" dirty="0">
                          <a:hlinkClick r:id="rId13"/>
                        </a:rPr>
                        <a:t>Careerpilot : Video stories : Day in the life of a Wind Turbine Engineer</a:t>
                      </a:r>
                      <a:endParaRPr lang="en-US" sz="2000" b="1" kern="1200" dirty="0">
                        <a:solidFill>
                          <a:schemeClr val="bg1"/>
                        </a:solidFill>
                        <a:latin typeface="+mn-lt"/>
                        <a:ea typeface="+mn-ea"/>
                        <a:cs typeface="+mn-cs"/>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3A9162"/>
                    </a:solidFill>
                  </a:tcPr>
                </a:tc>
                <a:tc>
                  <a:txBody>
                    <a:bodyPr/>
                    <a:lstStyle/>
                    <a:p>
                      <a:pPr algn="ctr">
                        <a:lnSpc>
                          <a:spcPts val="2520"/>
                        </a:lnSpc>
                        <a:defRPr/>
                      </a:pPr>
                      <a:r>
                        <a:rPr lang="en-US" sz="2000" b="0" u="sng" dirty="0">
                          <a:solidFill>
                            <a:schemeClr val="bg1"/>
                          </a:solidFill>
                          <a:latin typeface="+mj-lt"/>
                          <a:hlinkClick r:id="rId14" tooltip="https://www.careerpilot.org.uk/job-sectors/environment/job-profile/wind-turbine-technician">
                            <a:extLst>
                              <a:ext uri="{A12FA001-AC4F-418D-AE19-62706E023703}">
                                <ahyp:hlinkClr xmlns:ahyp="http://schemas.microsoft.com/office/drawing/2018/hyperlinkcolor" val="tx"/>
                              </a:ext>
                            </a:extLst>
                          </a:hlinkClick>
                        </a:rPr>
                        <a:t>Wind Turbine Technician</a:t>
                      </a:r>
                      <a:endParaRPr lang="en-US" sz="2000" b="0" dirty="0">
                        <a:solidFill>
                          <a:schemeClr val="bg1"/>
                        </a:solidFill>
                        <a:latin typeface="+mj-l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3A9162"/>
                    </a:solidFill>
                  </a:tcPr>
                </a:tc>
                <a:tc>
                  <a:txBody>
                    <a:bodyPr/>
                    <a:lstStyle/>
                    <a:p>
                      <a:pPr algn="ctr">
                        <a:lnSpc>
                          <a:spcPts val="2520"/>
                        </a:lnSpc>
                        <a:defRPr/>
                      </a:pPr>
                      <a:r>
                        <a:rPr lang="en-US" sz="2000" b="0" dirty="0" err="1">
                          <a:solidFill>
                            <a:srgbClr val="FFFFFF"/>
                          </a:solidFill>
                          <a:latin typeface="+mj-lt"/>
                        </a:rPr>
                        <a:t>Maths</a:t>
                      </a:r>
                      <a:r>
                        <a:rPr lang="en-US" sz="2000" b="0" dirty="0">
                          <a:solidFill>
                            <a:srgbClr val="FFFFFF"/>
                          </a:solidFill>
                          <a:latin typeface="+mj-lt"/>
                        </a:rPr>
                        <a:t>, Science</a:t>
                      </a:r>
                      <a:endParaRPr lang="en-US" sz="2000" b="0" dirty="0">
                        <a:latin typeface="+mj-lt"/>
                      </a:endParaRPr>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3A9162"/>
                    </a:solidFill>
                  </a:tcPr>
                </a:tc>
                <a:extLst>
                  <a:ext uri="{0D108BD9-81ED-4DB2-BD59-A6C34878D82A}">
                    <a16:rowId xmlns:a16="http://schemas.microsoft.com/office/drawing/2014/main" val="1815302236"/>
                  </a:ext>
                </a:extLst>
              </a:tr>
            </a:tbl>
          </a:graphicData>
        </a:graphic>
      </p:graphicFrame>
      <p:sp>
        <p:nvSpPr>
          <p:cNvPr id="10" name="TextBox 10"/>
          <p:cNvSpPr txBox="1"/>
          <p:nvPr/>
        </p:nvSpPr>
        <p:spPr>
          <a:xfrm>
            <a:off x="9114012" y="4960980"/>
            <a:ext cx="59976" cy="6932"/>
          </a:xfrm>
          <a:prstGeom prst="rect">
            <a:avLst/>
          </a:prstGeom>
        </p:spPr>
        <p:txBody>
          <a:bodyPr lIns="0" tIns="0" rIns="0" bIns="0" rtlCol="0" anchor="t">
            <a:spAutoFit/>
          </a:bodyPr>
          <a:lstStyle/>
          <a:p>
            <a:pPr algn="ctr">
              <a:lnSpc>
                <a:spcPts val="67"/>
              </a:lnSpc>
            </a:pPr>
            <a:r>
              <a:rPr lang="en-US" sz="100">
                <a:solidFill>
                  <a:srgbClr val="000000"/>
                </a:solidFill>
                <a:latin typeface="Open Sans Light"/>
              </a:rPr>
              <a:t>Add a littl of body text</a:t>
            </a:r>
          </a:p>
        </p:txBody>
      </p:sp>
      <p:sp>
        <p:nvSpPr>
          <p:cNvPr id="11" name="TextBox 11"/>
          <p:cNvSpPr txBox="1"/>
          <p:nvPr/>
        </p:nvSpPr>
        <p:spPr>
          <a:xfrm>
            <a:off x="9108004" y="4960980"/>
            <a:ext cx="71993" cy="6932"/>
          </a:xfrm>
          <a:prstGeom prst="rect">
            <a:avLst/>
          </a:prstGeom>
        </p:spPr>
        <p:txBody>
          <a:bodyPr lIns="0" tIns="0" rIns="0" bIns="0" rtlCol="0" anchor="t">
            <a:spAutoFit/>
          </a:bodyPr>
          <a:lstStyle/>
          <a:p>
            <a:pPr algn="ctr">
              <a:lnSpc>
                <a:spcPts val="67"/>
              </a:lnSpc>
            </a:pPr>
            <a:r>
              <a:rPr lang="en-US" sz="100">
                <a:solidFill>
                  <a:srgbClr val="000000"/>
                </a:solidFill>
                <a:latin typeface="Open Sans Light"/>
              </a:rPr>
              <a:t>Add a little bit of body text</a:t>
            </a:r>
          </a:p>
        </p:txBody>
      </p:sp>
      <p:sp>
        <p:nvSpPr>
          <p:cNvPr id="12" name="TextBox 12"/>
          <p:cNvSpPr txBox="1"/>
          <p:nvPr/>
        </p:nvSpPr>
        <p:spPr>
          <a:xfrm>
            <a:off x="9108031" y="4960980"/>
            <a:ext cx="71938" cy="6926"/>
          </a:xfrm>
          <a:prstGeom prst="rect">
            <a:avLst/>
          </a:prstGeom>
        </p:spPr>
        <p:txBody>
          <a:bodyPr lIns="0" tIns="0" rIns="0" bIns="0" rtlCol="0" anchor="t">
            <a:spAutoFit/>
          </a:bodyPr>
          <a:lstStyle/>
          <a:p>
            <a:pPr algn="ctr">
              <a:lnSpc>
                <a:spcPts val="67"/>
              </a:lnSpc>
            </a:pPr>
            <a:r>
              <a:rPr lang="en-US" sz="100">
                <a:solidFill>
                  <a:srgbClr val="000000"/>
                </a:solidFill>
                <a:latin typeface="Open Sans Light"/>
              </a:rPr>
              <a:t>Add a little bit of body text</a:t>
            </a:r>
          </a:p>
        </p:txBody>
      </p:sp>
      <p:grpSp>
        <p:nvGrpSpPr>
          <p:cNvPr id="14" name="Group 7">
            <a:extLst>
              <a:ext uri="{FF2B5EF4-FFF2-40B4-BE49-F238E27FC236}">
                <a16:creationId xmlns:a16="http://schemas.microsoft.com/office/drawing/2014/main" id="{FD10AAD5-A007-4600-E5BE-71D41D2148A6}"/>
              </a:ext>
            </a:extLst>
          </p:cNvPr>
          <p:cNvGrpSpPr/>
          <p:nvPr/>
        </p:nvGrpSpPr>
        <p:grpSpPr>
          <a:xfrm>
            <a:off x="-42693" y="9045842"/>
            <a:ext cx="18433361" cy="1273343"/>
            <a:chOff x="0" y="-28575"/>
            <a:chExt cx="6866183" cy="474303"/>
          </a:xfrm>
        </p:grpSpPr>
        <p:sp>
          <p:nvSpPr>
            <p:cNvPr id="15" name="Freeform 8">
              <a:extLst>
                <a:ext uri="{FF2B5EF4-FFF2-40B4-BE49-F238E27FC236}">
                  <a16:creationId xmlns:a16="http://schemas.microsoft.com/office/drawing/2014/main" id="{CD922491-D997-E070-E50D-8739A12EC157}"/>
                </a:ext>
              </a:extLst>
            </p:cNvPr>
            <p:cNvSpPr/>
            <p:nvPr/>
          </p:nvSpPr>
          <p:spPr>
            <a:xfrm>
              <a:off x="0" y="0"/>
              <a:ext cx="6866183" cy="445728"/>
            </a:xfrm>
            <a:custGeom>
              <a:avLst/>
              <a:gdLst/>
              <a:ahLst/>
              <a:cxnLst/>
              <a:rect l="l" t="t" r="r" b="b"/>
              <a:pathLst>
                <a:path w="6823208" h="445728">
                  <a:moveTo>
                    <a:pt x="0" y="0"/>
                  </a:moveTo>
                  <a:lnTo>
                    <a:pt x="6823208" y="0"/>
                  </a:lnTo>
                  <a:lnTo>
                    <a:pt x="6823208" y="445728"/>
                  </a:lnTo>
                  <a:lnTo>
                    <a:pt x="0" y="445728"/>
                  </a:lnTo>
                  <a:close/>
                </a:path>
              </a:pathLst>
            </a:custGeom>
            <a:solidFill>
              <a:srgbClr val="EEEEEE"/>
            </a:solidFill>
          </p:spPr>
          <p:txBody>
            <a:bodyPr/>
            <a:lstStyle/>
            <a:p>
              <a:endParaRPr lang="en-GB"/>
            </a:p>
          </p:txBody>
        </p:sp>
        <p:sp>
          <p:nvSpPr>
            <p:cNvPr id="16" name="TextBox 9">
              <a:extLst>
                <a:ext uri="{FF2B5EF4-FFF2-40B4-BE49-F238E27FC236}">
                  <a16:creationId xmlns:a16="http://schemas.microsoft.com/office/drawing/2014/main" id="{5CE2EFDB-2CE1-554E-3CB5-9728C3CC068A}"/>
                </a:ext>
              </a:extLst>
            </p:cNvPr>
            <p:cNvSpPr txBox="1"/>
            <p:nvPr/>
          </p:nvSpPr>
          <p:spPr>
            <a:xfrm>
              <a:off x="0" y="-28575"/>
              <a:ext cx="6823208" cy="474303"/>
            </a:xfrm>
            <a:prstGeom prst="rect">
              <a:avLst/>
            </a:prstGeom>
          </p:spPr>
          <p:txBody>
            <a:bodyPr lIns="24438" tIns="24438" rIns="24438" bIns="24438" rtlCol="0" anchor="ctr"/>
            <a:lstStyle/>
            <a:p>
              <a:pPr algn="ctr">
                <a:lnSpc>
                  <a:spcPts val="2363"/>
                </a:lnSpc>
              </a:pPr>
              <a:endParaRPr/>
            </a:p>
          </p:txBody>
        </p:sp>
      </p:grpSp>
      <p:sp>
        <p:nvSpPr>
          <p:cNvPr id="4" name="Freeform 10">
            <a:extLst>
              <a:ext uri="{FF2B5EF4-FFF2-40B4-BE49-F238E27FC236}">
                <a16:creationId xmlns:a16="http://schemas.microsoft.com/office/drawing/2014/main" id="{3A9B8313-62A0-11A6-7E40-C9B149332C09}"/>
              </a:ext>
            </a:extLst>
          </p:cNvPr>
          <p:cNvSpPr/>
          <p:nvPr/>
        </p:nvSpPr>
        <p:spPr>
          <a:xfrm>
            <a:off x="310013" y="9415426"/>
            <a:ext cx="2787266" cy="628271"/>
          </a:xfrm>
          <a:custGeom>
            <a:avLst/>
            <a:gdLst/>
            <a:ahLst/>
            <a:cxnLst/>
            <a:rect l="l" t="t" r="r" b="b"/>
            <a:pathLst>
              <a:path w="2074723" h="485371">
                <a:moveTo>
                  <a:pt x="0" y="0"/>
                </a:moveTo>
                <a:lnTo>
                  <a:pt x="2074723" y="0"/>
                </a:lnTo>
                <a:lnTo>
                  <a:pt x="2074723" y="485371"/>
                </a:lnTo>
                <a:lnTo>
                  <a:pt x="0" y="485371"/>
                </a:lnTo>
                <a:lnTo>
                  <a:pt x="0" y="0"/>
                </a:lnTo>
                <a:close/>
              </a:path>
            </a:pathLst>
          </a:custGeom>
          <a:blipFill>
            <a:blip r:embed="rId15"/>
            <a:stretch>
              <a:fillRect/>
            </a:stretch>
          </a:blipFill>
        </p:spPr>
        <p:txBody>
          <a:bodyPr/>
          <a:lstStyle/>
          <a:p>
            <a:endParaRPr lang="en-GB" dirty="0"/>
          </a:p>
        </p:txBody>
      </p:sp>
      <p:sp>
        <p:nvSpPr>
          <p:cNvPr id="5" name="TextBox 42">
            <a:extLst>
              <a:ext uri="{FF2B5EF4-FFF2-40B4-BE49-F238E27FC236}">
                <a16:creationId xmlns:a16="http://schemas.microsoft.com/office/drawing/2014/main" id="{46972DFB-72BB-3C38-D2F4-AA6A6A7ED724}"/>
              </a:ext>
            </a:extLst>
          </p:cNvPr>
          <p:cNvSpPr txBox="1"/>
          <p:nvPr/>
        </p:nvSpPr>
        <p:spPr>
          <a:xfrm>
            <a:off x="15069481" y="9522212"/>
            <a:ext cx="2883872" cy="320601"/>
          </a:xfrm>
          <a:prstGeom prst="rect">
            <a:avLst/>
          </a:prstGeom>
        </p:spPr>
        <p:txBody>
          <a:bodyPr wrap="square" lIns="0" tIns="0" rIns="0" bIns="0" rtlCol="0" anchor="t">
            <a:spAutoFit/>
          </a:bodyPr>
          <a:lstStyle/>
          <a:p>
            <a:pPr algn="ctr">
              <a:lnSpc>
                <a:spcPts val="2544"/>
              </a:lnSpc>
            </a:pPr>
            <a:r>
              <a:rPr lang="en-US" sz="2400" dirty="0">
                <a:solidFill>
                  <a:srgbClr val="337AB7"/>
                </a:solidFill>
                <a:latin typeface="Open Sans Bold"/>
              </a:rPr>
              <a:t>careerpilot.org.uk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685" y="544417"/>
            <a:ext cx="18433363" cy="9742583"/>
            <a:chOff x="0" y="0"/>
            <a:chExt cx="6164582" cy="3548808"/>
          </a:xfrm>
        </p:grpSpPr>
        <p:sp>
          <p:nvSpPr>
            <p:cNvPr id="3" name="Freeform 3"/>
            <p:cNvSpPr/>
            <p:nvPr/>
          </p:nvSpPr>
          <p:spPr>
            <a:xfrm>
              <a:off x="0" y="0"/>
              <a:ext cx="6164582" cy="3548808"/>
            </a:xfrm>
            <a:custGeom>
              <a:avLst/>
              <a:gdLst/>
              <a:ahLst/>
              <a:cxnLst/>
              <a:rect l="l" t="t" r="r" b="b"/>
              <a:pathLst>
                <a:path w="6164582" h="3548808">
                  <a:moveTo>
                    <a:pt x="0" y="0"/>
                  </a:moveTo>
                  <a:lnTo>
                    <a:pt x="6164582" y="0"/>
                  </a:lnTo>
                  <a:lnTo>
                    <a:pt x="6164582" y="3548808"/>
                  </a:lnTo>
                  <a:lnTo>
                    <a:pt x="0" y="3548808"/>
                  </a:lnTo>
                  <a:close/>
                </a:path>
              </a:pathLst>
            </a:custGeom>
            <a:solidFill>
              <a:srgbClr val="C5E0B4"/>
            </a:solidFill>
          </p:spPr>
          <p:txBody>
            <a:bodyPr/>
            <a:lstStyle/>
            <a:p>
              <a:endParaRPr lang="en-GB"/>
            </a:p>
          </p:txBody>
        </p:sp>
      </p:grpSp>
      <p:grpSp>
        <p:nvGrpSpPr>
          <p:cNvPr id="4" name="Group 4"/>
          <p:cNvGrpSpPr/>
          <p:nvPr/>
        </p:nvGrpSpPr>
        <p:grpSpPr>
          <a:xfrm>
            <a:off x="-42693" y="0"/>
            <a:ext cx="18433361" cy="1516414"/>
            <a:chOff x="0" y="0"/>
            <a:chExt cx="4816593" cy="399385"/>
          </a:xfrm>
          <a:solidFill>
            <a:srgbClr val="187161"/>
          </a:solidFill>
        </p:grpSpPr>
        <p:sp>
          <p:nvSpPr>
            <p:cNvPr id="5" name="Freeform 5"/>
            <p:cNvSpPr/>
            <p:nvPr/>
          </p:nvSpPr>
          <p:spPr>
            <a:xfrm>
              <a:off x="0" y="0"/>
              <a:ext cx="4816592" cy="399385"/>
            </a:xfrm>
            <a:custGeom>
              <a:avLst/>
              <a:gdLst/>
              <a:ahLst/>
              <a:cxnLst/>
              <a:rect l="l" t="t" r="r" b="b"/>
              <a:pathLst>
                <a:path w="4816592" h="399385">
                  <a:moveTo>
                    <a:pt x="0" y="0"/>
                  </a:moveTo>
                  <a:lnTo>
                    <a:pt x="4816592" y="0"/>
                  </a:lnTo>
                  <a:lnTo>
                    <a:pt x="4816592" y="399385"/>
                  </a:lnTo>
                  <a:lnTo>
                    <a:pt x="0" y="399385"/>
                  </a:lnTo>
                  <a:close/>
                </a:path>
              </a:pathLst>
            </a:custGeom>
            <a:grpFill/>
          </p:spPr>
          <p:txBody>
            <a:bodyPr/>
            <a:lstStyle/>
            <a:p>
              <a:endParaRPr lang="en-GB"/>
            </a:p>
          </p:txBody>
        </p:sp>
        <p:sp>
          <p:nvSpPr>
            <p:cNvPr id="6" name="TextBox 6"/>
            <p:cNvSpPr txBox="1"/>
            <p:nvPr/>
          </p:nvSpPr>
          <p:spPr>
            <a:xfrm>
              <a:off x="0" y="-28575"/>
              <a:ext cx="4816593" cy="427960"/>
            </a:xfrm>
            <a:prstGeom prst="rect">
              <a:avLst/>
            </a:prstGeom>
            <a:grpFill/>
          </p:spPr>
          <p:txBody>
            <a:bodyPr lIns="50800" tIns="50800" rIns="50800" bIns="50800" rtlCol="0" anchor="ctr"/>
            <a:lstStyle/>
            <a:p>
              <a:pPr algn="ctr">
                <a:lnSpc>
                  <a:spcPts val="2283"/>
                </a:lnSpc>
              </a:pPr>
              <a:endParaRPr/>
            </a:p>
          </p:txBody>
        </p:sp>
      </p:grpSp>
      <p:grpSp>
        <p:nvGrpSpPr>
          <p:cNvPr id="7" name="Group 7"/>
          <p:cNvGrpSpPr/>
          <p:nvPr/>
        </p:nvGrpSpPr>
        <p:grpSpPr>
          <a:xfrm>
            <a:off x="11127835" y="1830739"/>
            <a:ext cx="6825518" cy="3864871"/>
            <a:chOff x="0" y="0"/>
            <a:chExt cx="1797667" cy="1017908"/>
          </a:xfrm>
        </p:grpSpPr>
        <p:sp>
          <p:nvSpPr>
            <p:cNvPr id="8" name="Freeform 8"/>
            <p:cNvSpPr/>
            <p:nvPr/>
          </p:nvSpPr>
          <p:spPr>
            <a:xfrm>
              <a:off x="0" y="0"/>
              <a:ext cx="1797667" cy="1017908"/>
            </a:xfrm>
            <a:custGeom>
              <a:avLst/>
              <a:gdLst/>
              <a:ahLst/>
              <a:cxnLst/>
              <a:rect l="l" t="t" r="r" b="b"/>
              <a:pathLst>
                <a:path w="1797667" h="1017908">
                  <a:moveTo>
                    <a:pt x="57847" y="0"/>
                  </a:moveTo>
                  <a:lnTo>
                    <a:pt x="1739820" y="0"/>
                  </a:lnTo>
                  <a:cubicBezTo>
                    <a:pt x="1771768" y="0"/>
                    <a:pt x="1797667" y="25899"/>
                    <a:pt x="1797667" y="57847"/>
                  </a:cubicBezTo>
                  <a:lnTo>
                    <a:pt x="1797667" y="960061"/>
                  </a:lnTo>
                  <a:cubicBezTo>
                    <a:pt x="1797667" y="992009"/>
                    <a:pt x="1771768" y="1017908"/>
                    <a:pt x="1739820" y="1017908"/>
                  </a:cubicBezTo>
                  <a:lnTo>
                    <a:pt x="57847" y="1017908"/>
                  </a:lnTo>
                  <a:cubicBezTo>
                    <a:pt x="42505" y="1017908"/>
                    <a:pt x="27792" y="1011814"/>
                    <a:pt x="16943" y="1000965"/>
                  </a:cubicBezTo>
                  <a:cubicBezTo>
                    <a:pt x="6095" y="990117"/>
                    <a:pt x="0" y="975403"/>
                    <a:pt x="0" y="960061"/>
                  </a:cubicBezTo>
                  <a:lnTo>
                    <a:pt x="0" y="57847"/>
                  </a:lnTo>
                  <a:cubicBezTo>
                    <a:pt x="0" y="25899"/>
                    <a:pt x="25899" y="0"/>
                    <a:pt x="57847" y="0"/>
                  </a:cubicBezTo>
                  <a:close/>
                </a:path>
              </a:pathLst>
            </a:custGeom>
            <a:solidFill>
              <a:srgbClr val="606060">
                <a:alpha val="19608"/>
              </a:srgbClr>
            </a:solidFill>
          </p:spPr>
          <p:txBody>
            <a:bodyPr/>
            <a:lstStyle/>
            <a:p>
              <a:endParaRPr lang="en-GB"/>
            </a:p>
          </p:txBody>
        </p:sp>
        <p:sp>
          <p:nvSpPr>
            <p:cNvPr id="9" name="TextBox 9"/>
            <p:cNvSpPr txBox="1"/>
            <p:nvPr/>
          </p:nvSpPr>
          <p:spPr>
            <a:xfrm>
              <a:off x="0" y="-28575"/>
              <a:ext cx="1797667" cy="1046483"/>
            </a:xfrm>
            <a:prstGeom prst="rect">
              <a:avLst/>
            </a:prstGeom>
          </p:spPr>
          <p:txBody>
            <a:bodyPr lIns="50800" tIns="50800" rIns="50800" bIns="50800" rtlCol="0" anchor="ctr"/>
            <a:lstStyle/>
            <a:p>
              <a:pPr algn="ctr">
                <a:lnSpc>
                  <a:spcPts val="2283"/>
                </a:lnSpc>
              </a:pPr>
              <a:endParaRPr/>
            </a:p>
          </p:txBody>
        </p:sp>
      </p:grpSp>
      <p:grpSp>
        <p:nvGrpSpPr>
          <p:cNvPr id="10" name="Group 10"/>
          <p:cNvGrpSpPr/>
          <p:nvPr/>
        </p:nvGrpSpPr>
        <p:grpSpPr>
          <a:xfrm>
            <a:off x="5546985" y="5850248"/>
            <a:ext cx="12406368" cy="2999835"/>
            <a:chOff x="0" y="0"/>
            <a:chExt cx="3267521" cy="822310"/>
          </a:xfrm>
        </p:grpSpPr>
        <p:sp>
          <p:nvSpPr>
            <p:cNvPr id="11" name="Freeform 11"/>
            <p:cNvSpPr/>
            <p:nvPr/>
          </p:nvSpPr>
          <p:spPr>
            <a:xfrm>
              <a:off x="0" y="0"/>
              <a:ext cx="3267521" cy="822310"/>
            </a:xfrm>
            <a:custGeom>
              <a:avLst/>
              <a:gdLst/>
              <a:ahLst/>
              <a:cxnLst/>
              <a:rect l="l" t="t" r="r" b="b"/>
              <a:pathLst>
                <a:path w="3267521" h="822310">
                  <a:moveTo>
                    <a:pt x="31825" y="0"/>
                  </a:moveTo>
                  <a:lnTo>
                    <a:pt x="3235695" y="0"/>
                  </a:lnTo>
                  <a:cubicBezTo>
                    <a:pt x="3253272" y="0"/>
                    <a:pt x="3267521" y="14249"/>
                    <a:pt x="3267521" y="31825"/>
                  </a:cubicBezTo>
                  <a:lnTo>
                    <a:pt x="3267521" y="790484"/>
                  </a:lnTo>
                  <a:cubicBezTo>
                    <a:pt x="3267521" y="798925"/>
                    <a:pt x="3264168" y="807020"/>
                    <a:pt x="3258199" y="812988"/>
                  </a:cubicBezTo>
                  <a:cubicBezTo>
                    <a:pt x="3252231" y="818957"/>
                    <a:pt x="3244136" y="822310"/>
                    <a:pt x="3235695" y="822310"/>
                  </a:cubicBezTo>
                  <a:lnTo>
                    <a:pt x="31825" y="822310"/>
                  </a:lnTo>
                  <a:cubicBezTo>
                    <a:pt x="23385" y="822310"/>
                    <a:pt x="15290" y="818957"/>
                    <a:pt x="9321" y="812988"/>
                  </a:cubicBezTo>
                  <a:cubicBezTo>
                    <a:pt x="3353" y="807020"/>
                    <a:pt x="0" y="798925"/>
                    <a:pt x="0" y="790484"/>
                  </a:cubicBezTo>
                  <a:lnTo>
                    <a:pt x="0" y="31825"/>
                  </a:lnTo>
                  <a:cubicBezTo>
                    <a:pt x="0" y="23385"/>
                    <a:pt x="3353" y="15290"/>
                    <a:pt x="9321" y="9321"/>
                  </a:cubicBezTo>
                  <a:cubicBezTo>
                    <a:pt x="15290" y="3353"/>
                    <a:pt x="23385" y="0"/>
                    <a:pt x="31825" y="0"/>
                  </a:cubicBezTo>
                  <a:close/>
                </a:path>
              </a:pathLst>
            </a:custGeom>
            <a:solidFill>
              <a:srgbClr val="606060">
                <a:alpha val="19608"/>
              </a:srgbClr>
            </a:solidFill>
          </p:spPr>
          <p:txBody>
            <a:bodyPr/>
            <a:lstStyle/>
            <a:p>
              <a:endParaRPr lang="en-GB"/>
            </a:p>
          </p:txBody>
        </p:sp>
        <p:sp>
          <p:nvSpPr>
            <p:cNvPr id="12" name="TextBox 12"/>
            <p:cNvSpPr txBox="1"/>
            <p:nvPr/>
          </p:nvSpPr>
          <p:spPr>
            <a:xfrm>
              <a:off x="0" y="-28575"/>
              <a:ext cx="3267521" cy="850885"/>
            </a:xfrm>
            <a:prstGeom prst="rect">
              <a:avLst/>
            </a:prstGeom>
          </p:spPr>
          <p:txBody>
            <a:bodyPr lIns="50800" tIns="50800" rIns="50800" bIns="50800" rtlCol="0" anchor="ctr"/>
            <a:lstStyle/>
            <a:p>
              <a:pPr algn="ctr">
                <a:lnSpc>
                  <a:spcPts val="2283"/>
                </a:lnSpc>
              </a:pPr>
              <a:endParaRPr/>
            </a:p>
          </p:txBody>
        </p:sp>
      </p:grpSp>
      <p:grpSp>
        <p:nvGrpSpPr>
          <p:cNvPr id="13" name="Group 13"/>
          <p:cNvGrpSpPr/>
          <p:nvPr/>
        </p:nvGrpSpPr>
        <p:grpSpPr>
          <a:xfrm>
            <a:off x="5546985" y="1830739"/>
            <a:ext cx="5372083" cy="3864871"/>
            <a:chOff x="0" y="0"/>
            <a:chExt cx="1414869" cy="1017908"/>
          </a:xfrm>
        </p:grpSpPr>
        <p:sp>
          <p:nvSpPr>
            <p:cNvPr id="14" name="Freeform 14"/>
            <p:cNvSpPr/>
            <p:nvPr/>
          </p:nvSpPr>
          <p:spPr>
            <a:xfrm>
              <a:off x="0" y="0"/>
              <a:ext cx="1414869" cy="1017908"/>
            </a:xfrm>
            <a:custGeom>
              <a:avLst/>
              <a:gdLst/>
              <a:ahLst/>
              <a:cxnLst/>
              <a:rect l="l" t="t" r="r" b="b"/>
              <a:pathLst>
                <a:path w="1414869" h="1017908">
                  <a:moveTo>
                    <a:pt x="73498" y="0"/>
                  </a:moveTo>
                  <a:lnTo>
                    <a:pt x="1341371" y="0"/>
                  </a:lnTo>
                  <a:cubicBezTo>
                    <a:pt x="1360864" y="0"/>
                    <a:pt x="1379559" y="7744"/>
                    <a:pt x="1393342" y="21527"/>
                  </a:cubicBezTo>
                  <a:cubicBezTo>
                    <a:pt x="1407126" y="35311"/>
                    <a:pt x="1414869" y="54005"/>
                    <a:pt x="1414869" y="73498"/>
                  </a:cubicBezTo>
                  <a:lnTo>
                    <a:pt x="1414869" y="944410"/>
                  </a:lnTo>
                  <a:cubicBezTo>
                    <a:pt x="1414869" y="985002"/>
                    <a:pt x="1381963" y="1017908"/>
                    <a:pt x="1341371" y="1017908"/>
                  </a:cubicBezTo>
                  <a:lnTo>
                    <a:pt x="73498" y="1017908"/>
                  </a:lnTo>
                  <a:cubicBezTo>
                    <a:pt x="54005" y="1017908"/>
                    <a:pt x="35311" y="1010165"/>
                    <a:pt x="21527" y="996381"/>
                  </a:cubicBezTo>
                  <a:cubicBezTo>
                    <a:pt x="7744" y="982598"/>
                    <a:pt x="0" y="963903"/>
                    <a:pt x="0" y="944410"/>
                  </a:cubicBezTo>
                  <a:lnTo>
                    <a:pt x="0" y="73498"/>
                  </a:lnTo>
                  <a:cubicBezTo>
                    <a:pt x="0" y="54005"/>
                    <a:pt x="7744" y="35311"/>
                    <a:pt x="21527" y="21527"/>
                  </a:cubicBezTo>
                  <a:cubicBezTo>
                    <a:pt x="35311" y="7744"/>
                    <a:pt x="54005" y="0"/>
                    <a:pt x="73498" y="0"/>
                  </a:cubicBezTo>
                  <a:close/>
                </a:path>
              </a:pathLst>
            </a:custGeom>
            <a:solidFill>
              <a:srgbClr val="606060">
                <a:alpha val="19608"/>
              </a:srgbClr>
            </a:solidFill>
          </p:spPr>
          <p:txBody>
            <a:bodyPr/>
            <a:lstStyle/>
            <a:p>
              <a:endParaRPr lang="en-GB"/>
            </a:p>
          </p:txBody>
        </p:sp>
        <p:sp>
          <p:nvSpPr>
            <p:cNvPr id="15" name="TextBox 15"/>
            <p:cNvSpPr txBox="1"/>
            <p:nvPr/>
          </p:nvSpPr>
          <p:spPr>
            <a:xfrm>
              <a:off x="0" y="-28575"/>
              <a:ext cx="1414869" cy="1046483"/>
            </a:xfrm>
            <a:prstGeom prst="rect">
              <a:avLst/>
            </a:prstGeom>
          </p:spPr>
          <p:txBody>
            <a:bodyPr lIns="50800" tIns="50800" rIns="50800" bIns="50800" rtlCol="0" anchor="ctr"/>
            <a:lstStyle/>
            <a:p>
              <a:pPr algn="ctr">
                <a:lnSpc>
                  <a:spcPts val="2283"/>
                </a:lnSpc>
              </a:pPr>
              <a:endParaRPr/>
            </a:p>
          </p:txBody>
        </p:sp>
      </p:grpSp>
      <p:grpSp>
        <p:nvGrpSpPr>
          <p:cNvPr id="21" name="Group 21"/>
          <p:cNvGrpSpPr/>
          <p:nvPr/>
        </p:nvGrpSpPr>
        <p:grpSpPr>
          <a:xfrm>
            <a:off x="349071" y="4542257"/>
            <a:ext cx="4752851" cy="4387711"/>
            <a:chOff x="0" y="0"/>
            <a:chExt cx="6337134" cy="5764993"/>
          </a:xfrm>
        </p:grpSpPr>
        <p:grpSp>
          <p:nvGrpSpPr>
            <p:cNvPr id="22" name="Group 22"/>
            <p:cNvGrpSpPr/>
            <p:nvPr/>
          </p:nvGrpSpPr>
          <p:grpSpPr>
            <a:xfrm>
              <a:off x="0" y="0"/>
              <a:ext cx="6337134" cy="5651371"/>
              <a:chOff x="0" y="0"/>
              <a:chExt cx="2194614" cy="1957127"/>
            </a:xfrm>
          </p:grpSpPr>
          <p:sp>
            <p:nvSpPr>
              <p:cNvPr id="23" name="Freeform 23"/>
              <p:cNvSpPr/>
              <p:nvPr/>
            </p:nvSpPr>
            <p:spPr>
              <a:xfrm>
                <a:off x="0" y="0"/>
                <a:ext cx="2194614" cy="1957127"/>
              </a:xfrm>
              <a:custGeom>
                <a:avLst/>
                <a:gdLst/>
                <a:ahLst/>
                <a:cxnLst/>
                <a:rect l="l" t="t" r="r" b="b"/>
                <a:pathLst>
                  <a:path w="2194614" h="1957127">
                    <a:moveTo>
                      <a:pt x="46777" y="0"/>
                    </a:moveTo>
                    <a:lnTo>
                      <a:pt x="2147837" y="0"/>
                    </a:lnTo>
                    <a:cubicBezTo>
                      <a:pt x="2160243" y="0"/>
                      <a:pt x="2172140" y="4928"/>
                      <a:pt x="2180913" y="13701"/>
                    </a:cubicBezTo>
                    <a:cubicBezTo>
                      <a:pt x="2189685" y="22473"/>
                      <a:pt x="2194614" y="34371"/>
                      <a:pt x="2194614" y="46777"/>
                    </a:cubicBezTo>
                    <a:lnTo>
                      <a:pt x="2194614" y="1910350"/>
                    </a:lnTo>
                    <a:cubicBezTo>
                      <a:pt x="2194614" y="1936184"/>
                      <a:pt x="2173671" y="1957127"/>
                      <a:pt x="2147837" y="1957127"/>
                    </a:cubicBezTo>
                    <a:lnTo>
                      <a:pt x="46777" y="1957127"/>
                    </a:lnTo>
                    <a:cubicBezTo>
                      <a:pt x="20943" y="1957127"/>
                      <a:pt x="0" y="1936184"/>
                      <a:pt x="0" y="1910350"/>
                    </a:cubicBezTo>
                    <a:lnTo>
                      <a:pt x="0" y="46777"/>
                    </a:lnTo>
                    <a:cubicBezTo>
                      <a:pt x="0" y="34371"/>
                      <a:pt x="4928" y="22473"/>
                      <a:pt x="13701" y="13701"/>
                    </a:cubicBezTo>
                    <a:cubicBezTo>
                      <a:pt x="22473" y="4928"/>
                      <a:pt x="34371" y="0"/>
                      <a:pt x="46777" y="0"/>
                    </a:cubicBezTo>
                    <a:close/>
                  </a:path>
                </a:pathLst>
              </a:custGeom>
              <a:solidFill>
                <a:srgbClr val="EEEEEE"/>
              </a:solidFill>
            </p:spPr>
            <p:txBody>
              <a:bodyPr/>
              <a:lstStyle/>
              <a:p>
                <a:endParaRPr lang="en-GB"/>
              </a:p>
            </p:txBody>
          </p:sp>
          <p:sp>
            <p:nvSpPr>
              <p:cNvPr id="24" name="TextBox 24"/>
              <p:cNvSpPr txBox="1"/>
              <p:nvPr/>
            </p:nvSpPr>
            <p:spPr>
              <a:xfrm>
                <a:off x="0" y="-28575"/>
                <a:ext cx="2194614" cy="1985702"/>
              </a:xfrm>
              <a:prstGeom prst="rect">
                <a:avLst/>
              </a:prstGeom>
            </p:spPr>
            <p:txBody>
              <a:bodyPr lIns="50800" tIns="50800" rIns="50800" bIns="50800" rtlCol="0" anchor="ctr"/>
              <a:lstStyle/>
              <a:p>
                <a:pPr algn="ctr">
                  <a:lnSpc>
                    <a:spcPts val="2199"/>
                  </a:lnSpc>
                </a:pPr>
                <a:endParaRPr/>
              </a:p>
            </p:txBody>
          </p:sp>
        </p:grpSp>
        <p:sp>
          <p:nvSpPr>
            <p:cNvPr id="25" name="TextBox 25"/>
            <p:cNvSpPr txBox="1"/>
            <p:nvPr/>
          </p:nvSpPr>
          <p:spPr>
            <a:xfrm>
              <a:off x="413864" y="188730"/>
              <a:ext cx="5461775" cy="5576263"/>
            </a:xfrm>
            <a:prstGeom prst="rect">
              <a:avLst/>
            </a:prstGeom>
          </p:spPr>
          <p:txBody>
            <a:bodyPr lIns="0" tIns="0" rIns="0" bIns="0" rtlCol="0" anchor="t">
              <a:spAutoFit/>
            </a:bodyPr>
            <a:lstStyle/>
            <a:p>
              <a:pPr>
                <a:lnSpc>
                  <a:spcPts val="2544"/>
                </a:lnSpc>
              </a:pPr>
              <a:r>
                <a:rPr lang="en-US" sz="2400" dirty="0">
                  <a:solidFill>
                    <a:srgbClr val="187161"/>
                  </a:solidFill>
                  <a:latin typeface="Carlito Bold"/>
                </a:rPr>
                <a:t>Corporate Responsibility &amp; Sustainability Practitioner - What’s in the Job?</a:t>
              </a:r>
            </a:p>
            <a:p>
              <a:pPr>
                <a:lnSpc>
                  <a:spcPts val="2033"/>
                </a:lnSpc>
              </a:pPr>
              <a:endParaRPr lang="en-US" sz="1817" dirty="0">
                <a:solidFill>
                  <a:srgbClr val="00AF61"/>
                </a:solidFill>
                <a:latin typeface="Carlito Bold"/>
              </a:endParaRPr>
            </a:p>
            <a:p>
              <a:pPr>
                <a:lnSpc>
                  <a:spcPts val="1986"/>
                </a:lnSpc>
              </a:pPr>
              <a:r>
                <a:rPr lang="en-US" sz="1600" dirty="0">
                  <a:solidFill>
                    <a:srgbClr val="606060"/>
                  </a:solidFill>
                  <a:latin typeface="Carlito Bold"/>
                </a:rPr>
                <a:t>This classroom activity will help students explore and understand this green job role in some detail.</a:t>
              </a:r>
            </a:p>
            <a:p>
              <a:pPr>
                <a:lnSpc>
                  <a:spcPts val="1986"/>
                </a:lnSpc>
              </a:pPr>
              <a:endParaRPr lang="en-US" sz="1775" dirty="0">
                <a:solidFill>
                  <a:srgbClr val="00AF61"/>
                </a:solidFill>
                <a:latin typeface="Carlito Bold"/>
              </a:endParaRPr>
            </a:p>
            <a:p>
              <a:pPr marL="335185" lvl="1" indent="-167592">
                <a:lnSpc>
                  <a:spcPts val="2173"/>
                </a:lnSpc>
                <a:buFont typeface="Arial"/>
                <a:buChar char="•"/>
              </a:pPr>
              <a:r>
                <a:rPr lang="en-US" sz="1600" dirty="0">
                  <a:solidFill>
                    <a:srgbClr val="606060"/>
                  </a:solidFill>
                  <a:latin typeface="Carlito Bold"/>
                </a:rPr>
                <a:t>Watch and listen</a:t>
              </a:r>
              <a:r>
                <a:rPr lang="en-US" sz="1600" dirty="0">
                  <a:solidFill>
                    <a:srgbClr val="606060"/>
                  </a:solidFill>
                  <a:latin typeface="Carlito"/>
                </a:rPr>
                <a:t> to the video (3-5 mins)</a:t>
              </a:r>
            </a:p>
            <a:p>
              <a:pPr marL="335185" lvl="1" indent="-167592">
                <a:lnSpc>
                  <a:spcPts val="2173"/>
                </a:lnSpc>
                <a:buFont typeface="Arial"/>
                <a:buChar char="•"/>
              </a:pPr>
              <a:r>
                <a:rPr lang="en-US" sz="1600" b="1" dirty="0">
                  <a:solidFill>
                    <a:srgbClr val="606060"/>
                  </a:solidFill>
                  <a:latin typeface="Carlito Bold"/>
                </a:rPr>
                <a:t>Read</a:t>
              </a:r>
              <a:r>
                <a:rPr lang="en-US" sz="1600" b="1" dirty="0">
                  <a:solidFill>
                    <a:srgbClr val="606060"/>
                  </a:solidFill>
                  <a:latin typeface="Carlito"/>
                </a:rPr>
                <a:t> the key information </a:t>
              </a:r>
              <a:r>
                <a:rPr lang="en-US" sz="1600" dirty="0">
                  <a:solidFill>
                    <a:srgbClr val="606060"/>
                  </a:solidFill>
                  <a:latin typeface="Carlito"/>
                </a:rPr>
                <a:t>on the relevant Hot Job poster or</a:t>
              </a:r>
              <a:r>
                <a:rPr lang="en-US" sz="1600" dirty="0">
                  <a:solidFill>
                    <a:srgbClr val="606060"/>
                  </a:solidFill>
                  <a:latin typeface="Carlito"/>
                  <a:hlinkClick r:id="rId2" tooltip="https://www.careerpilot.org.uk/job-sectors/admin-hr-legal/job-profile/corporate-responsibility-and-sustainability-practitioner"/>
                </a:rPr>
                <a:t> </a:t>
              </a:r>
              <a:r>
                <a:rPr lang="en-US" sz="1600" dirty="0">
                  <a:solidFill>
                    <a:srgbClr val="606060"/>
                  </a:solidFill>
                  <a:latin typeface="Carlito"/>
                </a:rPr>
                <a:t>job profile on </a:t>
              </a:r>
              <a:r>
                <a:rPr lang="en-US" sz="1600" dirty="0" err="1">
                  <a:solidFill>
                    <a:srgbClr val="606060"/>
                  </a:solidFill>
                  <a:latin typeface="Carlito"/>
                </a:rPr>
                <a:t>Careerpilot</a:t>
              </a:r>
              <a:r>
                <a:rPr lang="en-US" sz="1600" dirty="0">
                  <a:solidFill>
                    <a:srgbClr val="606060"/>
                  </a:solidFill>
                  <a:latin typeface="Carlito"/>
                </a:rPr>
                <a:t> (5 mins)</a:t>
              </a:r>
            </a:p>
            <a:p>
              <a:pPr marL="335185" lvl="1" indent="-167592" algn="l">
                <a:lnSpc>
                  <a:spcPts val="2173"/>
                </a:lnSpc>
                <a:buFont typeface="Arial"/>
                <a:buChar char="•"/>
              </a:pPr>
              <a:r>
                <a:rPr lang="en-US" sz="1600" dirty="0">
                  <a:solidFill>
                    <a:srgbClr val="606060"/>
                  </a:solidFill>
                  <a:latin typeface="Carlito Bold"/>
                </a:rPr>
                <a:t>Discuss</a:t>
              </a:r>
              <a:r>
                <a:rPr lang="en-US" sz="1600" dirty="0">
                  <a:solidFill>
                    <a:srgbClr val="606060"/>
                  </a:solidFill>
                  <a:latin typeface="Carlito"/>
                </a:rPr>
                <a:t> the job role in pairs or as a class using prompt questions (10 mins</a:t>
              </a:r>
              <a:r>
                <a:rPr lang="en-US" sz="1600" dirty="0">
                  <a:solidFill>
                    <a:srgbClr val="606060"/>
                  </a:solidFill>
                  <a:latin typeface="Carlito Bold"/>
                </a:rPr>
                <a:t>)</a:t>
              </a:r>
            </a:p>
          </p:txBody>
        </p:sp>
      </p:grpSp>
      <p:sp>
        <p:nvSpPr>
          <p:cNvPr id="26" name="Freeform 26"/>
          <p:cNvSpPr/>
          <p:nvPr/>
        </p:nvSpPr>
        <p:spPr>
          <a:xfrm>
            <a:off x="5673790" y="2052836"/>
            <a:ext cx="827079" cy="827079"/>
          </a:xfrm>
          <a:custGeom>
            <a:avLst/>
            <a:gdLst/>
            <a:ahLst/>
            <a:cxnLst/>
            <a:rect l="l" t="t" r="r" b="b"/>
            <a:pathLst>
              <a:path w="827079" h="827079">
                <a:moveTo>
                  <a:pt x="0" y="0"/>
                </a:moveTo>
                <a:lnTo>
                  <a:pt x="827078" y="0"/>
                </a:lnTo>
                <a:lnTo>
                  <a:pt x="827078" y="827079"/>
                </a:lnTo>
                <a:lnTo>
                  <a:pt x="0" y="8270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27" name="Group 27"/>
          <p:cNvGrpSpPr>
            <a:grpSpLocks noChangeAspect="1"/>
          </p:cNvGrpSpPr>
          <p:nvPr/>
        </p:nvGrpSpPr>
        <p:grpSpPr>
          <a:xfrm>
            <a:off x="6410213" y="2772600"/>
            <a:ext cx="3825895" cy="2764209"/>
            <a:chOff x="0" y="0"/>
            <a:chExt cx="10160000" cy="7340600"/>
          </a:xfrm>
        </p:grpSpPr>
        <p:sp>
          <p:nvSpPr>
            <p:cNvPr id="28" name="Freeform 28">
              <a:hlinkClick r:id="rId5" tooltip="https://youtu.be/1bpf_sHebLI?t=1"/>
            </p:cNvPr>
            <p:cNvSpPr/>
            <p:nvPr/>
          </p:nvSpPr>
          <p:spPr>
            <a:xfrm>
              <a:off x="241300" y="241300"/>
              <a:ext cx="9664700" cy="6858000"/>
            </a:xfrm>
            <a:custGeom>
              <a:avLst/>
              <a:gdLst/>
              <a:ahLst/>
              <a:cxnLst/>
              <a:rect l="l" t="t" r="r" b="b"/>
              <a:pathLst>
                <a:path w="9664700" h="6858000">
                  <a:moveTo>
                    <a:pt x="9664700" y="6858000"/>
                  </a:moveTo>
                  <a:lnTo>
                    <a:pt x="0" y="6858000"/>
                  </a:lnTo>
                  <a:lnTo>
                    <a:pt x="0" y="0"/>
                  </a:lnTo>
                  <a:lnTo>
                    <a:pt x="9664700" y="0"/>
                  </a:lnTo>
                  <a:lnTo>
                    <a:pt x="9664700" y="6858000"/>
                  </a:lnTo>
                  <a:close/>
                </a:path>
              </a:pathLst>
            </a:custGeom>
            <a:blipFill>
              <a:blip r:embed="rId6"/>
              <a:stretch>
                <a:fillRect l="-8463" r="-8463"/>
              </a:stretch>
            </a:blipFill>
          </p:spPr>
          <p:txBody>
            <a:bodyPr/>
            <a:lstStyle/>
            <a:p>
              <a:endParaRPr lang="en-GB"/>
            </a:p>
          </p:txBody>
        </p:sp>
        <p:sp>
          <p:nvSpPr>
            <p:cNvPr id="29" name="Freeform 29">
              <a:hlinkClick r:id="rId5" tooltip="https://youtu.be/1bpf_sHebLI?t=1"/>
            </p:cNvPr>
            <p:cNvSpPr/>
            <p:nvPr/>
          </p:nvSpPr>
          <p:spPr>
            <a:xfrm>
              <a:off x="0" y="0"/>
              <a:ext cx="10160000" cy="7340600"/>
            </a:xfrm>
            <a:custGeom>
              <a:avLst/>
              <a:gdLst/>
              <a:ahLst/>
              <a:cxnLst/>
              <a:rect l="l" t="t" r="r" b="b"/>
              <a:pathLst>
                <a:path w="10160000" h="7340600">
                  <a:moveTo>
                    <a:pt x="10160000" y="7340600"/>
                  </a:moveTo>
                  <a:lnTo>
                    <a:pt x="0" y="7340600"/>
                  </a:lnTo>
                  <a:lnTo>
                    <a:pt x="0" y="0"/>
                  </a:lnTo>
                  <a:lnTo>
                    <a:pt x="10160000" y="0"/>
                  </a:lnTo>
                  <a:lnTo>
                    <a:pt x="10160000" y="7340600"/>
                  </a:lnTo>
                  <a:close/>
                </a:path>
              </a:pathLst>
            </a:custGeom>
            <a:blipFill>
              <a:blip r:embed="rId7"/>
              <a:stretch>
                <a:fillRect l="-28" r="-28"/>
              </a:stretch>
            </a:blipFill>
          </p:spPr>
          <p:txBody>
            <a:bodyPr/>
            <a:lstStyle/>
            <a:p>
              <a:endParaRPr lang="en-GB"/>
            </a:p>
          </p:txBody>
        </p:sp>
      </p:grpSp>
      <p:sp>
        <p:nvSpPr>
          <p:cNvPr id="30" name="Freeform 30"/>
          <p:cNvSpPr/>
          <p:nvPr/>
        </p:nvSpPr>
        <p:spPr>
          <a:xfrm>
            <a:off x="11300068" y="2052836"/>
            <a:ext cx="827079" cy="827079"/>
          </a:xfrm>
          <a:custGeom>
            <a:avLst/>
            <a:gdLst/>
            <a:ahLst/>
            <a:cxnLst/>
            <a:rect l="l" t="t" r="r" b="b"/>
            <a:pathLst>
              <a:path w="827079" h="827079">
                <a:moveTo>
                  <a:pt x="0" y="0"/>
                </a:moveTo>
                <a:lnTo>
                  <a:pt x="827078" y="0"/>
                </a:lnTo>
                <a:lnTo>
                  <a:pt x="827078" y="827079"/>
                </a:lnTo>
                <a:lnTo>
                  <a:pt x="0" y="82707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31" name="Freeform 31"/>
          <p:cNvSpPr/>
          <p:nvPr/>
        </p:nvSpPr>
        <p:spPr>
          <a:xfrm>
            <a:off x="5673790" y="6028985"/>
            <a:ext cx="827079" cy="827079"/>
          </a:xfrm>
          <a:custGeom>
            <a:avLst/>
            <a:gdLst/>
            <a:ahLst/>
            <a:cxnLst/>
            <a:rect l="l" t="t" r="r" b="b"/>
            <a:pathLst>
              <a:path w="827079" h="827079">
                <a:moveTo>
                  <a:pt x="0" y="0"/>
                </a:moveTo>
                <a:lnTo>
                  <a:pt x="827078" y="0"/>
                </a:lnTo>
                <a:lnTo>
                  <a:pt x="827078" y="827079"/>
                </a:lnTo>
                <a:lnTo>
                  <a:pt x="0" y="82707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32" name="Freeform 32"/>
          <p:cNvSpPr/>
          <p:nvPr/>
        </p:nvSpPr>
        <p:spPr>
          <a:xfrm>
            <a:off x="353005" y="35548"/>
            <a:ext cx="1667012" cy="1464784"/>
          </a:xfrm>
          <a:custGeom>
            <a:avLst/>
            <a:gdLst/>
            <a:ahLst/>
            <a:cxnLst/>
            <a:rect l="l" t="t" r="r" b="b"/>
            <a:pathLst>
              <a:path w="1667012" h="1464784">
                <a:moveTo>
                  <a:pt x="0" y="0"/>
                </a:moveTo>
                <a:lnTo>
                  <a:pt x="1667012" y="0"/>
                </a:lnTo>
                <a:lnTo>
                  <a:pt x="1667012" y="1464785"/>
                </a:lnTo>
                <a:lnTo>
                  <a:pt x="0" y="1464785"/>
                </a:lnTo>
                <a:lnTo>
                  <a:pt x="0" y="0"/>
                </a:lnTo>
                <a:close/>
              </a:path>
            </a:pathLst>
          </a:custGeom>
          <a:blipFill>
            <a:blip r:embed="rId12"/>
            <a:stretch>
              <a:fillRect/>
            </a:stretch>
          </a:blipFill>
        </p:spPr>
        <p:txBody>
          <a:bodyPr/>
          <a:lstStyle/>
          <a:p>
            <a:endParaRPr lang="en-GB"/>
          </a:p>
        </p:txBody>
      </p:sp>
      <p:sp>
        <p:nvSpPr>
          <p:cNvPr id="33" name="TextBox 33"/>
          <p:cNvSpPr txBox="1"/>
          <p:nvPr/>
        </p:nvSpPr>
        <p:spPr>
          <a:xfrm>
            <a:off x="2568990" y="18637"/>
            <a:ext cx="13078027" cy="1401089"/>
          </a:xfrm>
          <a:prstGeom prst="rect">
            <a:avLst/>
          </a:prstGeom>
        </p:spPr>
        <p:txBody>
          <a:bodyPr wrap="square" lIns="0" tIns="0" rIns="0" bIns="0" rtlCol="0" anchor="t">
            <a:spAutoFit/>
          </a:bodyPr>
          <a:lstStyle/>
          <a:p>
            <a:pPr algn="ctr">
              <a:lnSpc>
                <a:spcPts val="6020"/>
              </a:lnSpc>
            </a:pPr>
            <a:r>
              <a:rPr lang="en-US" sz="3600" dirty="0">
                <a:solidFill>
                  <a:srgbClr val="F8F9F8"/>
                </a:solidFill>
                <a:latin typeface="Carlito Bold"/>
              </a:rPr>
              <a:t>Corporate Responsibility &amp; Sustainability Practitioner:</a:t>
            </a:r>
          </a:p>
          <a:p>
            <a:pPr algn="ctr">
              <a:lnSpc>
                <a:spcPts val="5320"/>
              </a:lnSpc>
            </a:pPr>
            <a:r>
              <a:rPr lang="en-US" sz="3600" dirty="0">
                <a:solidFill>
                  <a:srgbClr val="F8F9F8"/>
                </a:solidFill>
                <a:latin typeface="Carlito Bold"/>
              </a:rPr>
              <a:t>Short Lesson Activity</a:t>
            </a:r>
          </a:p>
        </p:txBody>
      </p:sp>
      <p:grpSp>
        <p:nvGrpSpPr>
          <p:cNvPr id="34" name="Group 34"/>
          <p:cNvGrpSpPr/>
          <p:nvPr/>
        </p:nvGrpSpPr>
        <p:grpSpPr>
          <a:xfrm>
            <a:off x="15104054" y="152899"/>
            <a:ext cx="2849299" cy="586627"/>
            <a:chOff x="0" y="0"/>
            <a:chExt cx="3799065" cy="782169"/>
          </a:xfrm>
        </p:grpSpPr>
        <p:grpSp>
          <p:nvGrpSpPr>
            <p:cNvPr id="35" name="Group 35"/>
            <p:cNvGrpSpPr/>
            <p:nvPr/>
          </p:nvGrpSpPr>
          <p:grpSpPr>
            <a:xfrm>
              <a:off x="0" y="0"/>
              <a:ext cx="3721624" cy="782169"/>
              <a:chOff x="0" y="0"/>
              <a:chExt cx="625425" cy="131445"/>
            </a:xfrm>
          </p:grpSpPr>
          <p:sp>
            <p:nvSpPr>
              <p:cNvPr id="36" name="Freeform 36"/>
              <p:cNvSpPr/>
              <p:nvPr/>
            </p:nvSpPr>
            <p:spPr>
              <a:xfrm>
                <a:off x="0" y="0"/>
                <a:ext cx="625425" cy="131445"/>
              </a:xfrm>
              <a:custGeom>
                <a:avLst/>
                <a:gdLst/>
                <a:ahLst/>
                <a:cxnLst/>
                <a:rect l="l" t="t" r="r" b="b"/>
                <a:pathLst>
                  <a:path w="625425" h="131445">
                    <a:moveTo>
                      <a:pt x="65722" y="0"/>
                    </a:moveTo>
                    <a:lnTo>
                      <a:pt x="559703" y="0"/>
                    </a:lnTo>
                    <a:cubicBezTo>
                      <a:pt x="596000" y="0"/>
                      <a:pt x="625425" y="29425"/>
                      <a:pt x="625425" y="65722"/>
                    </a:cubicBezTo>
                    <a:lnTo>
                      <a:pt x="625425" y="65722"/>
                    </a:lnTo>
                    <a:cubicBezTo>
                      <a:pt x="625425" y="102020"/>
                      <a:pt x="596000" y="131445"/>
                      <a:pt x="559703" y="131445"/>
                    </a:cubicBezTo>
                    <a:lnTo>
                      <a:pt x="65722" y="131445"/>
                    </a:lnTo>
                    <a:cubicBezTo>
                      <a:pt x="29425" y="131445"/>
                      <a:pt x="0" y="102020"/>
                      <a:pt x="0" y="65722"/>
                    </a:cubicBezTo>
                    <a:lnTo>
                      <a:pt x="0" y="65722"/>
                    </a:lnTo>
                    <a:cubicBezTo>
                      <a:pt x="0" y="29425"/>
                      <a:pt x="29425" y="0"/>
                      <a:pt x="65722" y="0"/>
                    </a:cubicBezTo>
                    <a:close/>
                  </a:path>
                </a:pathLst>
              </a:custGeom>
              <a:solidFill>
                <a:srgbClr val="EEEEEE"/>
              </a:solidFill>
            </p:spPr>
            <p:txBody>
              <a:bodyPr/>
              <a:lstStyle/>
              <a:p>
                <a:endParaRPr lang="en-GB"/>
              </a:p>
            </p:txBody>
          </p:sp>
          <p:sp>
            <p:nvSpPr>
              <p:cNvPr id="37" name="TextBox 37"/>
              <p:cNvSpPr txBox="1"/>
              <p:nvPr/>
            </p:nvSpPr>
            <p:spPr>
              <a:xfrm>
                <a:off x="0" y="-38100"/>
                <a:ext cx="625425" cy="169545"/>
              </a:xfrm>
              <a:prstGeom prst="rect">
                <a:avLst/>
              </a:prstGeom>
            </p:spPr>
            <p:txBody>
              <a:bodyPr lIns="50800" tIns="50800" rIns="50800" bIns="50800" rtlCol="0" anchor="ctr"/>
              <a:lstStyle/>
              <a:p>
                <a:pPr algn="ctr">
                  <a:lnSpc>
                    <a:spcPts val="2653"/>
                  </a:lnSpc>
                </a:pPr>
                <a:endParaRPr/>
              </a:p>
            </p:txBody>
          </p:sp>
        </p:grpSp>
        <p:sp>
          <p:nvSpPr>
            <p:cNvPr id="38" name="Freeform 38"/>
            <p:cNvSpPr/>
            <p:nvPr/>
          </p:nvSpPr>
          <p:spPr>
            <a:xfrm>
              <a:off x="283267" y="159389"/>
              <a:ext cx="485797" cy="460280"/>
            </a:xfrm>
            <a:custGeom>
              <a:avLst/>
              <a:gdLst/>
              <a:ahLst/>
              <a:cxnLst/>
              <a:rect l="l" t="t" r="r" b="b"/>
              <a:pathLst>
                <a:path w="485797" h="460280">
                  <a:moveTo>
                    <a:pt x="0" y="0"/>
                  </a:moveTo>
                  <a:lnTo>
                    <a:pt x="485797" y="0"/>
                  </a:lnTo>
                  <a:lnTo>
                    <a:pt x="485797" y="460280"/>
                  </a:lnTo>
                  <a:lnTo>
                    <a:pt x="0" y="46028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39" name="TextBox 39"/>
            <p:cNvSpPr txBox="1"/>
            <p:nvPr/>
          </p:nvSpPr>
          <p:spPr>
            <a:xfrm>
              <a:off x="386966" y="-26764"/>
              <a:ext cx="3412099" cy="765483"/>
            </a:xfrm>
            <a:prstGeom prst="rect">
              <a:avLst/>
            </a:prstGeom>
          </p:spPr>
          <p:txBody>
            <a:bodyPr lIns="0" tIns="0" rIns="0" bIns="0" rtlCol="0" anchor="t">
              <a:spAutoFit/>
            </a:bodyPr>
            <a:lstStyle/>
            <a:p>
              <a:pPr algn="ctr">
                <a:lnSpc>
                  <a:spcPts val="4543"/>
                </a:lnSpc>
              </a:pPr>
              <a:r>
                <a:rPr lang="en-US" sz="3245">
                  <a:solidFill>
                    <a:srgbClr val="00AF61"/>
                  </a:solidFill>
                  <a:latin typeface="Carlito Bold"/>
                </a:rPr>
                <a:t>Green Job</a:t>
              </a:r>
            </a:p>
          </p:txBody>
        </p:sp>
      </p:grpSp>
      <p:sp>
        <p:nvSpPr>
          <p:cNvPr id="40" name="Freeform 40"/>
          <p:cNvSpPr/>
          <p:nvPr/>
        </p:nvSpPr>
        <p:spPr>
          <a:xfrm>
            <a:off x="11357218" y="2965640"/>
            <a:ext cx="5503802" cy="2589333"/>
          </a:xfrm>
          <a:custGeom>
            <a:avLst/>
            <a:gdLst/>
            <a:ahLst/>
            <a:cxnLst/>
            <a:rect l="l" t="t" r="r" b="b"/>
            <a:pathLst>
              <a:path w="5503802" h="2589333">
                <a:moveTo>
                  <a:pt x="0" y="0"/>
                </a:moveTo>
                <a:lnTo>
                  <a:pt x="5503802" y="0"/>
                </a:lnTo>
                <a:lnTo>
                  <a:pt x="5503802" y="2589333"/>
                </a:lnTo>
                <a:lnTo>
                  <a:pt x="0" y="2589333"/>
                </a:lnTo>
                <a:lnTo>
                  <a:pt x="0" y="0"/>
                </a:lnTo>
                <a:close/>
              </a:path>
            </a:pathLst>
          </a:custGeom>
          <a:blipFill>
            <a:blip r:embed="rId15"/>
            <a:stretch>
              <a:fillRect/>
            </a:stretch>
          </a:blipFill>
        </p:spPr>
        <p:txBody>
          <a:bodyPr/>
          <a:lstStyle/>
          <a:p>
            <a:endParaRPr lang="en-GB"/>
          </a:p>
        </p:txBody>
      </p:sp>
      <p:sp>
        <p:nvSpPr>
          <p:cNvPr id="42" name="TextBox 42"/>
          <p:cNvSpPr txBox="1"/>
          <p:nvPr/>
        </p:nvSpPr>
        <p:spPr>
          <a:xfrm>
            <a:off x="9114012" y="4960980"/>
            <a:ext cx="59976" cy="6932"/>
          </a:xfrm>
          <a:prstGeom prst="rect">
            <a:avLst/>
          </a:prstGeom>
        </p:spPr>
        <p:txBody>
          <a:bodyPr lIns="0" tIns="0" rIns="0" bIns="0" rtlCol="0" anchor="t">
            <a:spAutoFit/>
          </a:bodyPr>
          <a:lstStyle/>
          <a:p>
            <a:pPr algn="ctr">
              <a:lnSpc>
                <a:spcPts val="67"/>
              </a:lnSpc>
            </a:pPr>
            <a:r>
              <a:rPr lang="en-US" sz="100">
                <a:solidFill>
                  <a:srgbClr val="000000"/>
                </a:solidFill>
                <a:latin typeface="Open Sans Light"/>
              </a:rPr>
              <a:t>Add a littl of body text</a:t>
            </a:r>
          </a:p>
        </p:txBody>
      </p:sp>
      <p:sp>
        <p:nvSpPr>
          <p:cNvPr id="43" name="TextBox 43"/>
          <p:cNvSpPr txBox="1"/>
          <p:nvPr/>
        </p:nvSpPr>
        <p:spPr>
          <a:xfrm>
            <a:off x="9108004" y="4960980"/>
            <a:ext cx="71993" cy="6932"/>
          </a:xfrm>
          <a:prstGeom prst="rect">
            <a:avLst/>
          </a:prstGeom>
        </p:spPr>
        <p:txBody>
          <a:bodyPr lIns="0" tIns="0" rIns="0" bIns="0" rtlCol="0" anchor="t">
            <a:spAutoFit/>
          </a:bodyPr>
          <a:lstStyle/>
          <a:p>
            <a:pPr algn="ctr">
              <a:lnSpc>
                <a:spcPts val="67"/>
              </a:lnSpc>
            </a:pPr>
            <a:r>
              <a:rPr lang="en-US" sz="100">
                <a:solidFill>
                  <a:srgbClr val="000000"/>
                </a:solidFill>
                <a:latin typeface="Open Sans Light"/>
              </a:rPr>
              <a:t>Add a little bit of body text</a:t>
            </a:r>
          </a:p>
        </p:txBody>
      </p:sp>
      <p:sp>
        <p:nvSpPr>
          <p:cNvPr id="44" name="TextBox 44"/>
          <p:cNvSpPr txBox="1"/>
          <p:nvPr/>
        </p:nvSpPr>
        <p:spPr>
          <a:xfrm>
            <a:off x="9108031" y="4960980"/>
            <a:ext cx="71938" cy="6926"/>
          </a:xfrm>
          <a:prstGeom prst="rect">
            <a:avLst/>
          </a:prstGeom>
        </p:spPr>
        <p:txBody>
          <a:bodyPr lIns="0" tIns="0" rIns="0" bIns="0" rtlCol="0" anchor="t">
            <a:spAutoFit/>
          </a:bodyPr>
          <a:lstStyle/>
          <a:p>
            <a:pPr algn="ctr">
              <a:lnSpc>
                <a:spcPts val="67"/>
              </a:lnSpc>
            </a:pPr>
            <a:r>
              <a:rPr lang="en-US" sz="100">
                <a:solidFill>
                  <a:srgbClr val="000000"/>
                </a:solidFill>
                <a:latin typeface="Open Sans Light"/>
              </a:rPr>
              <a:t>Add a little bit of body text</a:t>
            </a:r>
          </a:p>
        </p:txBody>
      </p:sp>
      <p:sp>
        <p:nvSpPr>
          <p:cNvPr id="45" name="TextBox 45"/>
          <p:cNvSpPr txBox="1"/>
          <p:nvPr/>
        </p:nvSpPr>
        <p:spPr>
          <a:xfrm>
            <a:off x="355697" y="2106006"/>
            <a:ext cx="4706761" cy="1846659"/>
          </a:xfrm>
          <a:prstGeom prst="rect">
            <a:avLst/>
          </a:prstGeom>
        </p:spPr>
        <p:txBody>
          <a:bodyPr wrap="square" lIns="0" tIns="0" rIns="0" bIns="0" rtlCol="0" anchor="t">
            <a:spAutoFit/>
          </a:bodyPr>
          <a:lstStyle/>
          <a:p>
            <a:pPr>
              <a:lnSpc>
                <a:spcPts val="3573"/>
              </a:lnSpc>
            </a:pPr>
            <a:r>
              <a:rPr lang="en-GB" sz="3200" b="0" i="0" dirty="0">
                <a:solidFill>
                  <a:srgbClr val="187161"/>
                </a:solidFill>
                <a:effectLst/>
              </a:rPr>
              <a:t>Corporate responsibility and sustainability practitioners make sure that businesses work in an ethical way.</a:t>
            </a:r>
            <a:endParaRPr lang="en-US" sz="3200" dirty="0">
              <a:solidFill>
                <a:srgbClr val="FFFFFF"/>
              </a:solidFill>
              <a:latin typeface="Carlito Bold"/>
            </a:endParaRPr>
          </a:p>
        </p:txBody>
      </p:sp>
      <p:sp>
        <p:nvSpPr>
          <p:cNvPr id="48" name="TextBox 48"/>
          <p:cNvSpPr txBox="1"/>
          <p:nvPr/>
        </p:nvSpPr>
        <p:spPr>
          <a:xfrm>
            <a:off x="6627674" y="6074132"/>
            <a:ext cx="10928756" cy="2456891"/>
          </a:xfrm>
          <a:prstGeom prst="rect">
            <a:avLst/>
          </a:prstGeom>
        </p:spPr>
        <p:txBody>
          <a:bodyPr lIns="0" tIns="0" rIns="0" bIns="0" rtlCol="0" anchor="t">
            <a:spAutoFit/>
          </a:bodyPr>
          <a:lstStyle/>
          <a:p>
            <a:pPr>
              <a:lnSpc>
                <a:spcPts val="3919"/>
              </a:lnSpc>
            </a:pPr>
            <a:r>
              <a:rPr lang="en-US" sz="2400" dirty="0">
                <a:solidFill>
                  <a:srgbClr val="187161"/>
                </a:solidFill>
              </a:rPr>
              <a:t>Working in pairs or as a class discuss:</a:t>
            </a:r>
          </a:p>
          <a:p>
            <a:pPr marL="604515" lvl="1" indent="-302257">
              <a:lnSpc>
                <a:spcPts val="3919"/>
              </a:lnSpc>
              <a:buFont typeface="Arial"/>
              <a:buChar char="•"/>
            </a:pPr>
            <a:r>
              <a:rPr lang="en-US" sz="2400" b="1" dirty="0">
                <a:solidFill>
                  <a:srgbClr val="187161"/>
                </a:solidFill>
              </a:rPr>
              <a:t>Name two activities you might be involved in as a sustainability practitioner? </a:t>
            </a:r>
          </a:p>
          <a:p>
            <a:pPr marL="604515" lvl="1" indent="-302257">
              <a:lnSpc>
                <a:spcPts val="3919"/>
              </a:lnSpc>
              <a:buFont typeface="Arial"/>
              <a:buChar char="•"/>
            </a:pPr>
            <a:r>
              <a:rPr lang="en-US" sz="2400" b="1" dirty="0">
                <a:solidFill>
                  <a:srgbClr val="187161"/>
                </a:solidFill>
              </a:rPr>
              <a:t>Looking at the job profile or poster, by what percentage is this job predicted to grow by 2029?</a:t>
            </a:r>
          </a:p>
          <a:p>
            <a:pPr marL="604515" lvl="1" indent="-302257">
              <a:lnSpc>
                <a:spcPts val="3919"/>
              </a:lnSpc>
              <a:buFont typeface="Arial"/>
              <a:buChar char="•"/>
            </a:pPr>
            <a:r>
              <a:rPr lang="en-US" sz="2400" b="1" dirty="0">
                <a:solidFill>
                  <a:srgbClr val="187161"/>
                </a:solidFill>
              </a:rPr>
              <a:t>Name three different ways this job role can contribute to protecting our planet.</a:t>
            </a:r>
          </a:p>
        </p:txBody>
      </p:sp>
      <p:grpSp>
        <p:nvGrpSpPr>
          <p:cNvPr id="49" name="Group 7">
            <a:extLst>
              <a:ext uri="{FF2B5EF4-FFF2-40B4-BE49-F238E27FC236}">
                <a16:creationId xmlns:a16="http://schemas.microsoft.com/office/drawing/2014/main" id="{DFDA11FE-75C2-BA37-F0B6-F3C9A54DE408}"/>
              </a:ext>
            </a:extLst>
          </p:cNvPr>
          <p:cNvGrpSpPr/>
          <p:nvPr/>
        </p:nvGrpSpPr>
        <p:grpSpPr>
          <a:xfrm>
            <a:off x="-42693" y="9045842"/>
            <a:ext cx="18433361" cy="1273343"/>
            <a:chOff x="0" y="-28575"/>
            <a:chExt cx="6866183" cy="474303"/>
          </a:xfrm>
        </p:grpSpPr>
        <p:sp>
          <p:nvSpPr>
            <p:cNvPr id="50" name="Freeform 8">
              <a:extLst>
                <a:ext uri="{FF2B5EF4-FFF2-40B4-BE49-F238E27FC236}">
                  <a16:creationId xmlns:a16="http://schemas.microsoft.com/office/drawing/2014/main" id="{F7FCDE72-9489-2FCE-77A3-31DB5B2A570B}"/>
                </a:ext>
              </a:extLst>
            </p:cNvPr>
            <p:cNvSpPr/>
            <p:nvPr/>
          </p:nvSpPr>
          <p:spPr>
            <a:xfrm>
              <a:off x="0" y="0"/>
              <a:ext cx="6866183" cy="445728"/>
            </a:xfrm>
            <a:custGeom>
              <a:avLst/>
              <a:gdLst/>
              <a:ahLst/>
              <a:cxnLst/>
              <a:rect l="l" t="t" r="r" b="b"/>
              <a:pathLst>
                <a:path w="6823208" h="445728">
                  <a:moveTo>
                    <a:pt x="0" y="0"/>
                  </a:moveTo>
                  <a:lnTo>
                    <a:pt x="6823208" y="0"/>
                  </a:lnTo>
                  <a:lnTo>
                    <a:pt x="6823208" y="445728"/>
                  </a:lnTo>
                  <a:lnTo>
                    <a:pt x="0" y="445728"/>
                  </a:lnTo>
                  <a:close/>
                </a:path>
              </a:pathLst>
            </a:custGeom>
            <a:solidFill>
              <a:srgbClr val="EEEEEE"/>
            </a:solidFill>
          </p:spPr>
          <p:txBody>
            <a:bodyPr/>
            <a:lstStyle/>
            <a:p>
              <a:endParaRPr lang="en-GB"/>
            </a:p>
          </p:txBody>
        </p:sp>
        <p:sp>
          <p:nvSpPr>
            <p:cNvPr id="51" name="TextBox 9">
              <a:extLst>
                <a:ext uri="{FF2B5EF4-FFF2-40B4-BE49-F238E27FC236}">
                  <a16:creationId xmlns:a16="http://schemas.microsoft.com/office/drawing/2014/main" id="{D54C078B-4970-1DA4-747F-FE363CA9274D}"/>
                </a:ext>
              </a:extLst>
            </p:cNvPr>
            <p:cNvSpPr txBox="1"/>
            <p:nvPr/>
          </p:nvSpPr>
          <p:spPr>
            <a:xfrm>
              <a:off x="0" y="-28575"/>
              <a:ext cx="6823208" cy="474303"/>
            </a:xfrm>
            <a:prstGeom prst="rect">
              <a:avLst/>
            </a:prstGeom>
          </p:spPr>
          <p:txBody>
            <a:bodyPr lIns="24438" tIns="24438" rIns="24438" bIns="24438" rtlCol="0" anchor="ctr"/>
            <a:lstStyle/>
            <a:p>
              <a:pPr algn="ctr">
                <a:lnSpc>
                  <a:spcPts val="2363"/>
                </a:lnSpc>
              </a:pPr>
              <a:endParaRPr/>
            </a:p>
          </p:txBody>
        </p:sp>
      </p:grpSp>
      <p:sp>
        <p:nvSpPr>
          <p:cNvPr id="55" name="TextBox 47">
            <a:extLst>
              <a:ext uri="{FF2B5EF4-FFF2-40B4-BE49-F238E27FC236}">
                <a16:creationId xmlns:a16="http://schemas.microsoft.com/office/drawing/2014/main" id="{D4F7E2C6-6DFA-7F63-D543-5856D3C2CF88}"/>
              </a:ext>
            </a:extLst>
          </p:cNvPr>
          <p:cNvSpPr txBox="1"/>
          <p:nvPr/>
        </p:nvSpPr>
        <p:spPr>
          <a:xfrm>
            <a:off x="6023926" y="2195849"/>
            <a:ext cx="4418200" cy="408253"/>
          </a:xfrm>
          <a:prstGeom prst="rect">
            <a:avLst/>
          </a:prstGeom>
        </p:spPr>
        <p:txBody>
          <a:bodyPr lIns="0" tIns="0" rIns="0" bIns="0" rtlCol="0" anchor="t">
            <a:spAutoFit/>
          </a:bodyPr>
          <a:lstStyle/>
          <a:p>
            <a:pPr algn="ctr">
              <a:lnSpc>
                <a:spcPts val="3359"/>
              </a:lnSpc>
            </a:pPr>
            <a:r>
              <a:rPr lang="en-US" sz="2399" dirty="0">
                <a:solidFill>
                  <a:srgbClr val="FFFFFF"/>
                </a:solidFill>
                <a:latin typeface="Carlito Bold"/>
                <a:hlinkClick r:id="rId16"/>
              </a:rPr>
              <a:t>Watch the video</a:t>
            </a:r>
            <a:endParaRPr lang="en-US" sz="2399" dirty="0">
              <a:solidFill>
                <a:srgbClr val="FFFFFF"/>
              </a:solidFill>
              <a:latin typeface="Carlito Bold"/>
            </a:endParaRPr>
          </a:p>
        </p:txBody>
      </p:sp>
      <p:sp>
        <p:nvSpPr>
          <p:cNvPr id="56" name="TextBox 47">
            <a:extLst>
              <a:ext uri="{FF2B5EF4-FFF2-40B4-BE49-F238E27FC236}">
                <a16:creationId xmlns:a16="http://schemas.microsoft.com/office/drawing/2014/main" id="{0B5AC0EA-930F-633E-7E9C-C2C6558DF2EF}"/>
              </a:ext>
            </a:extLst>
          </p:cNvPr>
          <p:cNvSpPr txBox="1"/>
          <p:nvPr/>
        </p:nvSpPr>
        <p:spPr>
          <a:xfrm>
            <a:off x="11397215" y="2191777"/>
            <a:ext cx="4418200" cy="408253"/>
          </a:xfrm>
          <a:prstGeom prst="rect">
            <a:avLst/>
          </a:prstGeom>
        </p:spPr>
        <p:txBody>
          <a:bodyPr lIns="0" tIns="0" rIns="0" bIns="0" rtlCol="0" anchor="t">
            <a:spAutoFit/>
          </a:bodyPr>
          <a:lstStyle/>
          <a:p>
            <a:pPr algn="ctr">
              <a:lnSpc>
                <a:spcPts val="3359"/>
              </a:lnSpc>
            </a:pPr>
            <a:r>
              <a:rPr lang="en-US" sz="2399" dirty="0">
                <a:solidFill>
                  <a:srgbClr val="FFFFFF"/>
                </a:solidFill>
                <a:latin typeface="Carlito Bold"/>
                <a:hlinkClick r:id="rId2"/>
              </a:rPr>
              <a:t>Read the job profile</a:t>
            </a:r>
            <a:endParaRPr lang="en-US" sz="2399" dirty="0">
              <a:solidFill>
                <a:srgbClr val="FFFFFF"/>
              </a:solidFill>
              <a:latin typeface="Carlito Bold"/>
            </a:endParaRPr>
          </a:p>
        </p:txBody>
      </p:sp>
      <p:grpSp>
        <p:nvGrpSpPr>
          <p:cNvPr id="58" name="Group 57">
            <a:extLst>
              <a:ext uri="{FF2B5EF4-FFF2-40B4-BE49-F238E27FC236}">
                <a16:creationId xmlns:a16="http://schemas.microsoft.com/office/drawing/2014/main" id="{3989B585-F0A4-3B32-45F3-1FC51291E08A}"/>
              </a:ext>
            </a:extLst>
          </p:cNvPr>
          <p:cNvGrpSpPr/>
          <p:nvPr/>
        </p:nvGrpSpPr>
        <p:grpSpPr>
          <a:xfrm>
            <a:off x="8350610" y="9340566"/>
            <a:ext cx="1586776" cy="769866"/>
            <a:chOff x="8505483" y="9309197"/>
            <a:chExt cx="1586776" cy="769866"/>
          </a:xfrm>
        </p:grpSpPr>
        <p:grpSp>
          <p:nvGrpSpPr>
            <p:cNvPr id="59" name="Group 58">
              <a:extLst>
                <a:ext uri="{FF2B5EF4-FFF2-40B4-BE49-F238E27FC236}">
                  <a16:creationId xmlns:a16="http://schemas.microsoft.com/office/drawing/2014/main" id="{6AE531FA-AA88-F0D8-70BA-9C8B72800881}"/>
                </a:ext>
              </a:extLst>
            </p:cNvPr>
            <p:cNvGrpSpPr/>
            <p:nvPr/>
          </p:nvGrpSpPr>
          <p:grpSpPr>
            <a:xfrm>
              <a:off x="8505483" y="9309197"/>
              <a:ext cx="1586776" cy="769866"/>
              <a:chOff x="8414134" y="9309197"/>
              <a:chExt cx="1586776" cy="769866"/>
            </a:xfrm>
          </p:grpSpPr>
          <p:sp>
            <p:nvSpPr>
              <p:cNvPr id="61" name="Rectangle: Rounded Corners 60">
                <a:hlinkClick r:id="rId17" action="ppaction://hlinksldjump"/>
                <a:extLst>
                  <a:ext uri="{FF2B5EF4-FFF2-40B4-BE49-F238E27FC236}">
                    <a16:creationId xmlns:a16="http://schemas.microsoft.com/office/drawing/2014/main" id="{CE1E5BBF-2A01-9D16-3670-CB85DBA1DFC4}"/>
                  </a:ext>
                </a:extLst>
              </p:cNvPr>
              <p:cNvSpPr/>
              <p:nvPr/>
            </p:nvSpPr>
            <p:spPr>
              <a:xfrm>
                <a:off x="8414134" y="9309197"/>
                <a:ext cx="1586776" cy="769866"/>
              </a:xfrm>
              <a:prstGeom prst="roundRect">
                <a:avLst/>
              </a:prstGeom>
              <a:solidFill>
                <a:schemeClr val="bg1"/>
              </a:solidFill>
              <a:ln>
                <a:solidFill>
                  <a:srgbClr val="00AF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Arrow: Curved Left 61">
                <a:extLst>
                  <a:ext uri="{FF2B5EF4-FFF2-40B4-BE49-F238E27FC236}">
                    <a16:creationId xmlns:a16="http://schemas.microsoft.com/office/drawing/2014/main" id="{F9FC56DB-408C-280B-E7EB-A4CD768D54CF}"/>
                  </a:ext>
                </a:extLst>
              </p:cNvPr>
              <p:cNvSpPr/>
              <p:nvPr/>
            </p:nvSpPr>
            <p:spPr>
              <a:xfrm>
                <a:off x="8633222" y="9506224"/>
                <a:ext cx="410099" cy="420988"/>
              </a:xfrm>
              <a:prstGeom prst="curvedLeftArrow">
                <a:avLst/>
              </a:prstGeom>
              <a:solidFill>
                <a:srgbClr val="00AF6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60" name="TextBox 59">
              <a:extLst>
                <a:ext uri="{FF2B5EF4-FFF2-40B4-BE49-F238E27FC236}">
                  <a16:creationId xmlns:a16="http://schemas.microsoft.com/office/drawing/2014/main" id="{73DDCD51-D6DE-A6A6-53F5-22494730D617}"/>
                </a:ext>
              </a:extLst>
            </p:cNvPr>
            <p:cNvSpPr txBox="1"/>
            <p:nvPr/>
          </p:nvSpPr>
          <p:spPr>
            <a:xfrm>
              <a:off x="9043321" y="9418901"/>
              <a:ext cx="1007507" cy="523220"/>
            </a:xfrm>
            <a:prstGeom prst="rect">
              <a:avLst/>
            </a:prstGeom>
            <a:noFill/>
          </p:spPr>
          <p:txBody>
            <a:bodyPr wrap="square" rtlCol="0">
              <a:spAutoFit/>
            </a:bodyPr>
            <a:lstStyle/>
            <a:p>
              <a:pPr algn="ctr"/>
              <a:r>
                <a:rPr lang="en-GB" sz="1400" b="1" dirty="0">
                  <a:hlinkClick r:id="rId17" action="ppaction://hlinksldjump"/>
                </a:rPr>
                <a:t>Back</a:t>
              </a:r>
              <a:r>
                <a:rPr lang="en-GB" sz="1400" b="1" dirty="0"/>
                <a:t> to contents</a:t>
              </a:r>
            </a:p>
          </p:txBody>
        </p:sp>
      </p:grpSp>
      <p:pic>
        <p:nvPicPr>
          <p:cNvPr id="17" name="Picture 16">
            <a:extLst>
              <a:ext uri="{FF2B5EF4-FFF2-40B4-BE49-F238E27FC236}">
                <a16:creationId xmlns:a16="http://schemas.microsoft.com/office/drawing/2014/main" id="{3E59D366-2231-C70A-EC84-8F46C68FD68F}"/>
              </a:ext>
            </a:extLst>
          </p:cNvPr>
          <p:cNvPicPr>
            <a:picLocks noChangeAspect="1"/>
          </p:cNvPicPr>
          <p:nvPr/>
        </p:nvPicPr>
        <p:blipFill rotWithShape="1">
          <a:blip r:embed="rId18"/>
          <a:srcRect l="15000" r="65054"/>
          <a:stretch/>
        </p:blipFill>
        <p:spPr>
          <a:xfrm>
            <a:off x="15240000" y="2042194"/>
            <a:ext cx="2498853" cy="3523481"/>
          </a:xfrm>
          <a:prstGeom prst="rect">
            <a:avLst/>
          </a:prstGeom>
        </p:spPr>
      </p:pic>
      <p:sp>
        <p:nvSpPr>
          <p:cNvPr id="18" name="Freeform 10">
            <a:extLst>
              <a:ext uri="{FF2B5EF4-FFF2-40B4-BE49-F238E27FC236}">
                <a16:creationId xmlns:a16="http://schemas.microsoft.com/office/drawing/2014/main" id="{17F72A0D-2F4F-753D-A0F7-88497F9CDE20}"/>
              </a:ext>
            </a:extLst>
          </p:cNvPr>
          <p:cNvSpPr/>
          <p:nvPr/>
        </p:nvSpPr>
        <p:spPr>
          <a:xfrm>
            <a:off x="310013" y="9415426"/>
            <a:ext cx="2787266" cy="628271"/>
          </a:xfrm>
          <a:custGeom>
            <a:avLst/>
            <a:gdLst/>
            <a:ahLst/>
            <a:cxnLst/>
            <a:rect l="l" t="t" r="r" b="b"/>
            <a:pathLst>
              <a:path w="2074723" h="485371">
                <a:moveTo>
                  <a:pt x="0" y="0"/>
                </a:moveTo>
                <a:lnTo>
                  <a:pt x="2074723" y="0"/>
                </a:lnTo>
                <a:lnTo>
                  <a:pt x="2074723" y="485371"/>
                </a:lnTo>
                <a:lnTo>
                  <a:pt x="0" y="485371"/>
                </a:lnTo>
                <a:lnTo>
                  <a:pt x="0" y="0"/>
                </a:lnTo>
                <a:close/>
              </a:path>
            </a:pathLst>
          </a:custGeom>
          <a:blipFill>
            <a:blip r:embed="rId19"/>
            <a:stretch>
              <a:fillRect/>
            </a:stretch>
          </a:blipFill>
        </p:spPr>
        <p:txBody>
          <a:bodyPr/>
          <a:lstStyle/>
          <a:p>
            <a:endParaRPr lang="en-GB" dirty="0"/>
          </a:p>
        </p:txBody>
      </p:sp>
      <p:sp>
        <p:nvSpPr>
          <p:cNvPr id="19" name="TextBox 42">
            <a:extLst>
              <a:ext uri="{FF2B5EF4-FFF2-40B4-BE49-F238E27FC236}">
                <a16:creationId xmlns:a16="http://schemas.microsoft.com/office/drawing/2014/main" id="{01296B6B-97FF-E391-D096-7FBE74BBA792}"/>
              </a:ext>
            </a:extLst>
          </p:cNvPr>
          <p:cNvSpPr txBox="1"/>
          <p:nvPr/>
        </p:nvSpPr>
        <p:spPr>
          <a:xfrm>
            <a:off x="15069481" y="9522212"/>
            <a:ext cx="2883872" cy="320601"/>
          </a:xfrm>
          <a:prstGeom prst="rect">
            <a:avLst/>
          </a:prstGeom>
        </p:spPr>
        <p:txBody>
          <a:bodyPr wrap="square" lIns="0" tIns="0" rIns="0" bIns="0" rtlCol="0" anchor="t">
            <a:spAutoFit/>
          </a:bodyPr>
          <a:lstStyle/>
          <a:p>
            <a:pPr algn="ctr">
              <a:lnSpc>
                <a:spcPts val="2544"/>
              </a:lnSpc>
            </a:pPr>
            <a:r>
              <a:rPr lang="en-US" sz="2400" dirty="0">
                <a:solidFill>
                  <a:srgbClr val="337AB7"/>
                </a:solidFill>
                <a:latin typeface="Open Sans Bold"/>
              </a:rPr>
              <a:t>careerpilot.org.uk</a:t>
            </a:r>
          </a:p>
        </p:txBody>
      </p:sp>
      <p:pic>
        <p:nvPicPr>
          <p:cNvPr id="20" name="Picture 19">
            <a:extLst>
              <a:ext uri="{FF2B5EF4-FFF2-40B4-BE49-F238E27FC236}">
                <a16:creationId xmlns:a16="http://schemas.microsoft.com/office/drawing/2014/main" id="{E4331A34-C651-087C-9181-18EBDF167270}"/>
              </a:ext>
            </a:extLst>
          </p:cNvPr>
          <p:cNvPicPr>
            <a:picLocks noChangeAspect="1"/>
          </p:cNvPicPr>
          <p:nvPr/>
        </p:nvPicPr>
        <p:blipFill>
          <a:blip r:embed="rId20"/>
          <a:stretch>
            <a:fillRect/>
          </a:stretch>
        </p:blipFill>
        <p:spPr>
          <a:xfrm>
            <a:off x="6510692" y="2956629"/>
            <a:ext cx="3629769" cy="2406477"/>
          </a:xfrm>
          <a:prstGeom prst="rect">
            <a:avLst/>
          </a:prstGeom>
        </p:spPr>
      </p:pic>
      <p:sp>
        <p:nvSpPr>
          <p:cNvPr id="57" name="Freeform 30">
            <a:hlinkClick r:id="rId16" tooltip="https://youtu.be/Up5kOezzGAw?t=1"/>
            <a:extLst>
              <a:ext uri="{FF2B5EF4-FFF2-40B4-BE49-F238E27FC236}">
                <a16:creationId xmlns:a16="http://schemas.microsoft.com/office/drawing/2014/main" id="{F0B0F7B6-A4BF-CAF1-8A02-5C9E2D66D8A9}"/>
              </a:ext>
            </a:extLst>
          </p:cNvPr>
          <p:cNvSpPr/>
          <p:nvPr/>
        </p:nvSpPr>
        <p:spPr>
          <a:xfrm>
            <a:off x="7912458" y="3763174"/>
            <a:ext cx="816622" cy="666568"/>
          </a:xfrm>
          <a:custGeom>
            <a:avLst/>
            <a:gdLst/>
            <a:ahLst/>
            <a:cxnLst/>
            <a:rect l="l" t="t" r="r" b="b"/>
            <a:pathLst>
              <a:path w="816622" h="666568">
                <a:moveTo>
                  <a:pt x="0" y="0"/>
                </a:moveTo>
                <a:lnTo>
                  <a:pt x="816622" y="0"/>
                </a:lnTo>
                <a:lnTo>
                  <a:pt x="816622" y="666568"/>
                </a:lnTo>
                <a:lnTo>
                  <a:pt x="0" y="666568"/>
                </a:lnTo>
                <a:lnTo>
                  <a:pt x="0" y="0"/>
                </a:lnTo>
                <a:close/>
              </a:path>
            </a:pathLst>
          </a:custGeom>
          <a:noFill/>
        </p:spPr>
        <p:txBody>
          <a:bodyPr/>
          <a:lstStyle/>
          <a:p>
            <a:endParaRPr lang="en-GB"/>
          </a:p>
        </p:txBody>
      </p:sp>
      <p:sp>
        <p:nvSpPr>
          <p:cNvPr id="41" name="Freeform 30">
            <a:hlinkClick r:id="rId21" tooltip="https://youtu.be/JyMCa4OgLYk"/>
            <a:extLst>
              <a:ext uri="{FF2B5EF4-FFF2-40B4-BE49-F238E27FC236}">
                <a16:creationId xmlns:a16="http://schemas.microsoft.com/office/drawing/2014/main" id="{EE4CE94E-89D9-4B21-7B02-17766A3B91E4}"/>
              </a:ext>
            </a:extLst>
          </p:cNvPr>
          <p:cNvSpPr/>
          <p:nvPr/>
        </p:nvSpPr>
        <p:spPr>
          <a:xfrm>
            <a:off x="7942299" y="3803649"/>
            <a:ext cx="816622" cy="666568"/>
          </a:xfrm>
          <a:custGeom>
            <a:avLst/>
            <a:gdLst/>
            <a:ahLst/>
            <a:cxnLst/>
            <a:rect l="l" t="t" r="r" b="b"/>
            <a:pathLst>
              <a:path w="816622" h="666568">
                <a:moveTo>
                  <a:pt x="0" y="0"/>
                </a:moveTo>
                <a:lnTo>
                  <a:pt x="816622" y="0"/>
                </a:lnTo>
                <a:lnTo>
                  <a:pt x="816622" y="666568"/>
                </a:lnTo>
                <a:lnTo>
                  <a:pt x="0" y="666568"/>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GB"/>
          </a:p>
        </p:txBody>
      </p:sp>
    </p:spTree>
    <p:extLst>
      <p:ext uri="{BB962C8B-B14F-4D97-AF65-F5344CB8AC3E}">
        <p14:creationId xmlns:p14="http://schemas.microsoft.com/office/powerpoint/2010/main" val="3260150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693" y="544417"/>
            <a:ext cx="18330693" cy="9742583"/>
            <a:chOff x="0" y="0"/>
            <a:chExt cx="6164582" cy="3548808"/>
          </a:xfrm>
          <a:solidFill>
            <a:srgbClr val="C5E0B4"/>
          </a:solidFill>
        </p:grpSpPr>
        <p:sp>
          <p:nvSpPr>
            <p:cNvPr id="3" name="Freeform 3"/>
            <p:cNvSpPr/>
            <p:nvPr/>
          </p:nvSpPr>
          <p:spPr>
            <a:xfrm>
              <a:off x="0" y="0"/>
              <a:ext cx="6164582" cy="3548808"/>
            </a:xfrm>
            <a:custGeom>
              <a:avLst/>
              <a:gdLst/>
              <a:ahLst/>
              <a:cxnLst/>
              <a:rect l="l" t="t" r="r" b="b"/>
              <a:pathLst>
                <a:path w="6164582" h="3548808">
                  <a:moveTo>
                    <a:pt x="0" y="0"/>
                  </a:moveTo>
                  <a:lnTo>
                    <a:pt x="6164582" y="0"/>
                  </a:lnTo>
                  <a:lnTo>
                    <a:pt x="6164582" y="3548808"/>
                  </a:lnTo>
                  <a:lnTo>
                    <a:pt x="0" y="3548808"/>
                  </a:lnTo>
                  <a:close/>
                </a:path>
              </a:pathLst>
            </a:custGeom>
            <a:grpFill/>
          </p:spPr>
          <p:txBody>
            <a:bodyPr/>
            <a:lstStyle/>
            <a:p>
              <a:endParaRPr lang="en-GB"/>
            </a:p>
          </p:txBody>
        </p:sp>
      </p:grpSp>
      <p:grpSp>
        <p:nvGrpSpPr>
          <p:cNvPr id="4" name="Group 4"/>
          <p:cNvGrpSpPr/>
          <p:nvPr/>
        </p:nvGrpSpPr>
        <p:grpSpPr>
          <a:xfrm>
            <a:off x="-42693" y="0"/>
            <a:ext cx="18330693" cy="1516414"/>
            <a:chOff x="0" y="0"/>
            <a:chExt cx="4816593" cy="399385"/>
          </a:xfrm>
          <a:solidFill>
            <a:srgbClr val="187161"/>
          </a:solidFill>
        </p:grpSpPr>
        <p:sp>
          <p:nvSpPr>
            <p:cNvPr id="5" name="Freeform 5"/>
            <p:cNvSpPr/>
            <p:nvPr/>
          </p:nvSpPr>
          <p:spPr>
            <a:xfrm>
              <a:off x="0" y="0"/>
              <a:ext cx="4816592" cy="399385"/>
            </a:xfrm>
            <a:custGeom>
              <a:avLst/>
              <a:gdLst/>
              <a:ahLst/>
              <a:cxnLst/>
              <a:rect l="l" t="t" r="r" b="b"/>
              <a:pathLst>
                <a:path w="4816592" h="399385">
                  <a:moveTo>
                    <a:pt x="0" y="0"/>
                  </a:moveTo>
                  <a:lnTo>
                    <a:pt x="4816592" y="0"/>
                  </a:lnTo>
                  <a:lnTo>
                    <a:pt x="4816592" y="399385"/>
                  </a:lnTo>
                  <a:lnTo>
                    <a:pt x="0" y="399385"/>
                  </a:lnTo>
                  <a:close/>
                </a:path>
              </a:pathLst>
            </a:custGeom>
            <a:grpFill/>
          </p:spPr>
          <p:txBody>
            <a:bodyPr/>
            <a:lstStyle/>
            <a:p>
              <a:endParaRPr lang="en-GB"/>
            </a:p>
          </p:txBody>
        </p:sp>
        <p:sp>
          <p:nvSpPr>
            <p:cNvPr id="6" name="TextBox 6"/>
            <p:cNvSpPr txBox="1"/>
            <p:nvPr/>
          </p:nvSpPr>
          <p:spPr>
            <a:xfrm>
              <a:off x="0" y="-28575"/>
              <a:ext cx="4816593" cy="427960"/>
            </a:xfrm>
            <a:prstGeom prst="rect">
              <a:avLst/>
            </a:prstGeom>
            <a:grpFill/>
          </p:spPr>
          <p:txBody>
            <a:bodyPr lIns="50800" tIns="50800" rIns="50800" bIns="50800" rtlCol="0" anchor="ctr"/>
            <a:lstStyle/>
            <a:p>
              <a:pPr algn="ctr">
                <a:lnSpc>
                  <a:spcPts val="2283"/>
                </a:lnSpc>
              </a:pPr>
              <a:endParaRPr/>
            </a:p>
          </p:txBody>
        </p:sp>
      </p:grpSp>
      <p:grpSp>
        <p:nvGrpSpPr>
          <p:cNvPr id="7" name="Group 7"/>
          <p:cNvGrpSpPr/>
          <p:nvPr/>
        </p:nvGrpSpPr>
        <p:grpSpPr>
          <a:xfrm>
            <a:off x="11127835" y="1830739"/>
            <a:ext cx="6825518" cy="3864871"/>
            <a:chOff x="0" y="0"/>
            <a:chExt cx="1797667" cy="1017908"/>
          </a:xfrm>
        </p:grpSpPr>
        <p:sp>
          <p:nvSpPr>
            <p:cNvPr id="8" name="Freeform 8"/>
            <p:cNvSpPr/>
            <p:nvPr/>
          </p:nvSpPr>
          <p:spPr>
            <a:xfrm>
              <a:off x="0" y="0"/>
              <a:ext cx="1797667" cy="1017908"/>
            </a:xfrm>
            <a:custGeom>
              <a:avLst/>
              <a:gdLst/>
              <a:ahLst/>
              <a:cxnLst/>
              <a:rect l="l" t="t" r="r" b="b"/>
              <a:pathLst>
                <a:path w="1797667" h="1017908">
                  <a:moveTo>
                    <a:pt x="57847" y="0"/>
                  </a:moveTo>
                  <a:lnTo>
                    <a:pt x="1739820" y="0"/>
                  </a:lnTo>
                  <a:cubicBezTo>
                    <a:pt x="1771768" y="0"/>
                    <a:pt x="1797667" y="25899"/>
                    <a:pt x="1797667" y="57847"/>
                  </a:cubicBezTo>
                  <a:lnTo>
                    <a:pt x="1797667" y="960061"/>
                  </a:lnTo>
                  <a:cubicBezTo>
                    <a:pt x="1797667" y="992009"/>
                    <a:pt x="1771768" y="1017908"/>
                    <a:pt x="1739820" y="1017908"/>
                  </a:cubicBezTo>
                  <a:lnTo>
                    <a:pt x="57847" y="1017908"/>
                  </a:lnTo>
                  <a:cubicBezTo>
                    <a:pt x="42505" y="1017908"/>
                    <a:pt x="27792" y="1011814"/>
                    <a:pt x="16943" y="1000965"/>
                  </a:cubicBezTo>
                  <a:cubicBezTo>
                    <a:pt x="6095" y="990117"/>
                    <a:pt x="0" y="975403"/>
                    <a:pt x="0" y="960061"/>
                  </a:cubicBezTo>
                  <a:lnTo>
                    <a:pt x="0" y="57847"/>
                  </a:lnTo>
                  <a:cubicBezTo>
                    <a:pt x="0" y="25899"/>
                    <a:pt x="25899" y="0"/>
                    <a:pt x="57847" y="0"/>
                  </a:cubicBezTo>
                  <a:close/>
                </a:path>
              </a:pathLst>
            </a:custGeom>
            <a:solidFill>
              <a:srgbClr val="606060">
                <a:alpha val="19608"/>
              </a:srgbClr>
            </a:solidFill>
          </p:spPr>
          <p:txBody>
            <a:bodyPr/>
            <a:lstStyle/>
            <a:p>
              <a:endParaRPr lang="en-GB"/>
            </a:p>
          </p:txBody>
        </p:sp>
        <p:sp>
          <p:nvSpPr>
            <p:cNvPr id="9" name="TextBox 9"/>
            <p:cNvSpPr txBox="1"/>
            <p:nvPr/>
          </p:nvSpPr>
          <p:spPr>
            <a:xfrm>
              <a:off x="0" y="-28575"/>
              <a:ext cx="1797667" cy="1046483"/>
            </a:xfrm>
            <a:prstGeom prst="rect">
              <a:avLst/>
            </a:prstGeom>
          </p:spPr>
          <p:txBody>
            <a:bodyPr lIns="50800" tIns="50800" rIns="50800" bIns="50800" rtlCol="0" anchor="ctr"/>
            <a:lstStyle/>
            <a:p>
              <a:pPr algn="ctr">
                <a:lnSpc>
                  <a:spcPts val="2283"/>
                </a:lnSpc>
              </a:pPr>
              <a:endParaRPr/>
            </a:p>
          </p:txBody>
        </p:sp>
      </p:grpSp>
      <p:grpSp>
        <p:nvGrpSpPr>
          <p:cNvPr id="10" name="Group 10"/>
          <p:cNvGrpSpPr/>
          <p:nvPr/>
        </p:nvGrpSpPr>
        <p:grpSpPr>
          <a:xfrm>
            <a:off x="5546985" y="5850248"/>
            <a:ext cx="12406368" cy="2950755"/>
            <a:chOff x="0" y="0"/>
            <a:chExt cx="3267521" cy="777154"/>
          </a:xfrm>
        </p:grpSpPr>
        <p:sp>
          <p:nvSpPr>
            <p:cNvPr id="11" name="Freeform 11"/>
            <p:cNvSpPr/>
            <p:nvPr/>
          </p:nvSpPr>
          <p:spPr>
            <a:xfrm>
              <a:off x="0" y="0"/>
              <a:ext cx="3267521" cy="777154"/>
            </a:xfrm>
            <a:custGeom>
              <a:avLst/>
              <a:gdLst/>
              <a:ahLst/>
              <a:cxnLst/>
              <a:rect l="l" t="t" r="r" b="b"/>
              <a:pathLst>
                <a:path w="3267521" h="777154">
                  <a:moveTo>
                    <a:pt x="31825" y="0"/>
                  </a:moveTo>
                  <a:lnTo>
                    <a:pt x="3235695" y="0"/>
                  </a:lnTo>
                  <a:cubicBezTo>
                    <a:pt x="3253272" y="0"/>
                    <a:pt x="3267521" y="14249"/>
                    <a:pt x="3267521" y="31825"/>
                  </a:cubicBezTo>
                  <a:lnTo>
                    <a:pt x="3267521" y="745328"/>
                  </a:lnTo>
                  <a:cubicBezTo>
                    <a:pt x="3267521" y="753769"/>
                    <a:pt x="3264168" y="761864"/>
                    <a:pt x="3258199" y="767832"/>
                  </a:cubicBezTo>
                  <a:cubicBezTo>
                    <a:pt x="3252231" y="773801"/>
                    <a:pt x="3244136" y="777154"/>
                    <a:pt x="3235695" y="777154"/>
                  </a:cubicBezTo>
                  <a:lnTo>
                    <a:pt x="31825" y="777154"/>
                  </a:lnTo>
                  <a:cubicBezTo>
                    <a:pt x="23385" y="777154"/>
                    <a:pt x="15290" y="773801"/>
                    <a:pt x="9321" y="767832"/>
                  </a:cubicBezTo>
                  <a:cubicBezTo>
                    <a:pt x="3353" y="761864"/>
                    <a:pt x="0" y="753769"/>
                    <a:pt x="0" y="745328"/>
                  </a:cubicBezTo>
                  <a:lnTo>
                    <a:pt x="0" y="31825"/>
                  </a:lnTo>
                  <a:cubicBezTo>
                    <a:pt x="0" y="23385"/>
                    <a:pt x="3353" y="15290"/>
                    <a:pt x="9321" y="9321"/>
                  </a:cubicBezTo>
                  <a:cubicBezTo>
                    <a:pt x="15290" y="3353"/>
                    <a:pt x="23385" y="0"/>
                    <a:pt x="31825" y="0"/>
                  </a:cubicBezTo>
                  <a:close/>
                </a:path>
              </a:pathLst>
            </a:custGeom>
            <a:solidFill>
              <a:srgbClr val="606060">
                <a:alpha val="19608"/>
              </a:srgbClr>
            </a:solidFill>
          </p:spPr>
          <p:txBody>
            <a:bodyPr/>
            <a:lstStyle/>
            <a:p>
              <a:endParaRPr lang="en-GB"/>
            </a:p>
          </p:txBody>
        </p:sp>
        <p:sp>
          <p:nvSpPr>
            <p:cNvPr id="12" name="TextBox 12"/>
            <p:cNvSpPr txBox="1"/>
            <p:nvPr/>
          </p:nvSpPr>
          <p:spPr>
            <a:xfrm>
              <a:off x="0" y="-28575"/>
              <a:ext cx="3267521" cy="805729"/>
            </a:xfrm>
            <a:prstGeom prst="rect">
              <a:avLst/>
            </a:prstGeom>
          </p:spPr>
          <p:txBody>
            <a:bodyPr lIns="50800" tIns="50800" rIns="50800" bIns="50800" rtlCol="0" anchor="ctr"/>
            <a:lstStyle/>
            <a:p>
              <a:pPr algn="ctr">
                <a:lnSpc>
                  <a:spcPts val="2283"/>
                </a:lnSpc>
              </a:pPr>
              <a:endParaRPr/>
            </a:p>
          </p:txBody>
        </p:sp>
      </p:grpSp>
      <p:grpSp>
        <p:nvGrpSpPr>
          <p:cNvPr id="13" name="Group 13"/>
          <p:cNvGrpSpPr/>
          <p:nvPr/>
        </p:nvGrpSpPr>
        <p:grpSpPr>
          <a:xfrm>
            <a:off x="5546985" y="1830739"/>
            <a:ext cx="5372083" cy="3864871"/>
            <a:chOff x="0" y="0"/>
            <a:chExt cx="1414869" cy="1017908"/>
          </a:xfrm>
        </p:grpSpPr>
        <p:sp>
          <p:nvSpPr>
            <p:cNvPr id="14" name="Freeform 14"/>
            <p:cNvSpPr/>
            <p:nvPr/>
          </p:nvSpPr>
          <p:spPr>
            <a:xfrm>
              <a:off x="0" y="0"/>
              <a:ext cx="1414869" cy="1017908"/>
            </a:xfrm>
            <a:custGeom>
              <a:avLst/>
              <a:gdLst/>
              <a:ahLst/>
              <a:cxnLst/>
              <a:rect l="l" t="t" r="r" b="b"/>
              <a:pathLst>
                <a:path w="1414869" h="1017908">
                  <a:moveTo>
                    <a:pt x="73498" y="0"/>
                  </a:moveTo>
                  <a:lnTo>
                    <a:pt x="1341371" y="0"/>
                  </a:lnTo>
                  <a:cubicBezTo>
                    <a:pt x="1360864" y="0"/>
                    <a:pt x="1379559" y="7744"/>
                    <a:pt x="1393342" y="21527"/>
                  </a:cubicBezTo>
                  <a:cubicBezTo>
                    <a:pt x="1407126" y="35311"/>
                    <a:pt x="1414869" y="54005"/>
                    <a:pt x="1414869" y="73498"/>
                  </a:cubicBezTo>
                  <a:lnTo>
                    <a:pt x="1414869" y="944410"/>
                  </a:lnTo>
                  <a:cubicBezTo>
                    <a:pt x="1414869" y="985002"/>
                    <a:pt x="1381963" y="1017908"/>
                    <a:pt x="1341371" y="1017908"/>
                  </a:cubicBezTo>
                  <a:lnTo>
                    <a:pt x="73498" y="1017908"/>
                  </a:lnTo>
                  <a:cubicBezTo>
                    <a:pt x="54005" y="1017908"/>
                    <a:pt x="35311" y="1010165"/>
                    <a:pt x="21527" y="996381"/>
                  </a:cubicBezTo>
                  <a:cubicBezTo>
                    <a:pt x="7744" y="982598"/>
                    <a:pt x="0" y="963903"/>
                    <a:pt x="0" y="944410"/>
                  </a:cubicBezTo>
                  <a:lnTo>
                    <a:pt x="0" y="73498"/>
                  </a:lnTo>
                  <a:cubicBezTo>
                    <a:pt x="0" y="54005"/>
                    <a:pt x="7744" y="35311"/>
                    <a:pt x="21527" y="21527"/>
                  </a:cubicBezTo>
                  <a:cubicBezTo>
                    <a:pt x="35311" y="7744"/>
                    <a:pt x="54005" y="0"/>
                    <a:pt x="73498" y="0"/>
                  </a:cubicBezTo>
                  <a:close/>
                </a:path>
              </a:pathLst>
            </a:custGeom>
            <a:solidFill>
              <a:srgbClr val="606060">
                <a:alpha val="19608"/>
              </a:srgbClr>
            </a:solidFill>
          </p:spPr>
          <p:txBody>
            <a:bodyPr/>
            <a:lstStyle/>
            <a:p>
              <a:endParaRPr lang="en-GB"/>
            </a:p>
          </p:txBody>
        </p:sp>
        <p:sp>
          <p:nvSpPr>
            <p:cNvPr id="15" name="TextBox 15"/>
            <p:cNvSpPr txBox="1"/>
            <p:nvPr/>
          </p:nvSpPr>
          <p:spPr>
            <a:xfrm>
              <a:off x="0" y="-28575"/>
              <a:ext cx="1414869" cy="1046483"/>
            </a:xfrm>
            <a:prstGeom prst="rect">
              <a:avLst/>
            </a:prstGeom>
          </p:spPr>
          <p:txBody>
            <a:bodyPr lIns="50800" tIns="50800" rIns="50800" bIns="50800" rtlCol="0" anchor="ctr"/>
            <a:lstStyle/>
            <a:p>
              <a:pPr algn="ctr">
                <a:lnSpc>
                  <a:spcPts val="2283"/>
                </a:lnSpc>
              </a:pPr>
              <a:endParaRPr/>
            </a:p>
          </p:txBody>
        </p:sp>
      </p:grpSp>
      <p:grpSp>
        <p:nvGrpSpPr>
          <p:cNvPr id="21" name="Group 21"/>
          <p:cNvGrpSpPr/>
          <p:nvPr/>
        </p:nvGrpSpPr>
        <p:grpSpPr>
          <a:xfrm>
            <a:off x="413134" y="5081615"/>
            <a:ext cx="4752851" cy="3986088"/>
            <a:chOff x="0" y="-82513"/>
            <a:chExt cx="6337134" cy="5314784"/>
          </a:xfrm>
        </p:grpSpPr>
        <p:grpSp>
          <p:nvGrpSpPr>
            <p:cNvPr id="22" name="Group 22"/>
            <p:cNvGrpSpPr/>
            <p:nvPr/>
          </p:nvGrpSpPr>
          <p:grpSpPr>
            <a:xfrm>
              <a:off x="0" y="-82513"/>
              <a:ext cx="6337134" cy="5314784"/>
              <a:chOff x="0" y="-28575"/>
              <a:chExt cx="2194614" cy="1840563"/>
            </a:xfrm>
          </p:grpSpPr>
          <p:sp>
            <p:nvSpPr>
              <p:cNvPr id="23" name="Freeform 23"/>
              <p:cNvSpPr/>
              <p:nvPr/>
            </p:nvSpPr>
            <p:spPr>
              <a:xfrm>
                <a:off x="0" y="0"/>
                <a:ext cx="2194614" cy="1688840"/>
              </a:xfrm>
              <a:custGeom>
                <a:avLst/>
                <a:gdLst/>
                <a:ahLst/>
                <a:cxnLst/>
                <a:rect l="l" t="t" r="r" b="b"/>
                <a:pathLst>
                  <a:path w="2194614" h="1811988">
                    <a:moveTo>
                      <a:pt x="46777" y="0"/>
                    </a:moveTo>
                    <a:lnTo>
                      <a:pt x="2147837" y="0"/>
                    </a:lnTo>
                    <a:cubicBezTo>
                      <a:pt x="2160243" y="0"/>
                      <a:pt x="2172140" y="4928"/>
                      <a:pt x="2180913" y="13701"/>
                    </a:cubicBezTo>
                    <a:cubicBezTo>
                      <a:pt x="2189685" y="22473"/>
                      <a:pt x="2194614" y="34371"/>
                      <a:pt x="2194614" y="46777"/>
                    </a:cubicBezTo>
                    <a:lnTo>
                      <a:pt x="2194614" y="1765211"/>
                    </a:lnTo>
                    <a:cubicBezTo>
                      <a:pt x="2194614" y="1791046"/>
                      <a:pt x="2173671" y="1811988"/>
                      <a:pt x="2147837" y="1811988"/>
                    </a:cubicBezTo>
                    <a:lnTo>
                      <a:pt x="46777" y="1811988"/>
                    </a:lnTo>
                    <a:cubicBezTo>
                      <a:pt x="34371" y="1811988"/>
                      <a:pt x="22473" y="1807060"/>
                      <a:pt x="13701" y="1798288"/>
                    </a:cubicBezTo>
                    <a:cubicBezTo>
                      <a:pt x="4928" y="1789515"/>
                      <a:pt x="0" y="1777617"/>
                      <a:pt x="0" y="1765211"/>
                    </a:cubicBezTo>
                    <a:lnTo>
                      <a:pt x="0" y="46777"/>
                    </a:lnTo>
                    <a:cubicBezTo>
                      <a:pt x="0" y="34371"/>
                      <a:pt x="4928" y="22473"/>
                      <a:pt x="13701" y="13701"/>
                    </a:cubicBezTo>
                    <a:cubicBezTo>
                      <a:pt x="22473" y="4928"/>
                      <a:pt x="34371" y="0"/>
                      <a:pt x="46777" y="0"/>
                    </a:cubicBezTo>
                    <a:close/>
                  </a:path>
                </a:pathLst>
              </a:custGeom>
              <a:solidFill>
                <a:srgbClr val="EEEEEE"/>
              </a:solidFill>
            </p:spPr>
            <p:txBody>
              <a:bodyPr/>
              <a:lstStyle/>
              <a:p>
                <a:endParaRPr lang="en-GB"/>
              </a:p>
            </p:txBody>
          </p:sp>
          <p:sp>
            <p:nvSpPr>
              <p:cNvPr id="24" name="TextBox 24"/>
              <p:cNvSpPr txBox="1"/>
              <p:nvPr/>
            </p:nvSpPr>
            <p:spPr>
              <a:xfrm>
                <a:off x="0" y="-28575"/>
                <a:ext cx="2194614" cy="1840563"/>
              </a:xfrm>
              <a:prstGeom prst="rect">
                <a:avLst/>
              </a:prstGeom>
            </p:spPr>
            <p:txBody>
              <a:bodyPr lIns="50800" tIns="50800" rIns="50800" bIns="50800" rtlCol="0" anchor="ctr"/>
              <a:lstStyle/>
              <a:p>
                <a:pPr algn="ctr">
                  <a:lnSpc>
                    <a:spcPts val="2199"/>
                  </a:lnSpc>
                </a:pPr>
                <a:endParaRPr/>
              </a:p>
            </p:txBody>
          </p:sp>
        </p:grpSp>
        <p:sp>
          <p:nvSpPr>
            <p:cNvPr id="25" name="TextBox 25"/>
            <p:cNvSpPr txBox="1"/>
            <p:nvPr/>
          </p:nvSpPr>
          <p:spPr>
            <a:xfrm>
              <a:off x="413864" y="188729"/>
              <a:ext cx="5461775" cy="4337139"/>
            </a:xfrm>
            <a:prstGeom prst="rect">
              <a:avLst/>
            </a:prstGeom>
          </p:spPr>
          <p:txBody>
            <a:bodyPr lIns="0" tIns="0" rIns="0" bIns="0" rtlCol="0" anchor="t">
              <a:spAutoFit/>
            </a:bodyPr>
            <a:lstStyle/>
            <a:p>
              <a:pPr>
                <a:lnSpc>
                  <a:spcPts val="2544"/>
                </a:lnSpc>
              </a:pPr>
              <a:r>
                <a:rPr lang="en-US" sz="2400" dirty="0">
                  <a:solidFill>
                    <a:srgbClr val="187161"/>
                  </a:solidFill>
                  <a:latin typeface="Carlito Bold"/>
                </a:rPr>
                <a:t>Ecologist - What’s in the Job?</a:t>
              </a:r>
            </a:p>
            <a:p>
              <a:pPr>
                <a:lnSpc>
                  <a:spcPts val="2033"/>
                </a:lnSpc>
              </a:pPr>
              <a:endParaRPr lang="en-US" sz="1817" dirty="0">
                <a:solidFill>
                  <a:srgbClr val="00AF61"/>
                </a:solidFill>
                <a:latin typeface="Carlito Bold"/>
              </a:endParaRPr>
            </a:p>
            <a:p>
              <a:pPr>
                <a:lnSpc>
                  <a:spcPts val="1986"/>
                </a:lnSpc>
              </a:pPr>
              <a:r>
                <a:rPr lang="en-US" sz="1600" dirty="0">
                  <a:solidFill>
                    <a:srgbClr val="606060"/>
                  </a:solidFill>
                  <a:latin typeface="Carlito Bold"/>
                </a:rPr>
                <a:t>This classroom activity will help students explore and understand this green job role in some detail.</a:t>
              </a:r>
            </a:p>
            <a:p>
              <a:pPr>
                <a:lnSpc>
                  <a:spcPts val="1986"/>
                </a:lnSpc>
              </a:pPr>
              <a:endParaRPr lang="en-US" sz="1600" dirty="0">
                <a:solidFill>
                  <a:srgbClr val="00AF61"/>
                </a:solidFill>
                <a:latin typeface="Carlito Bold"/>
              </a:endParaRPr>
            </a:p>
            <a:p>
              <a:pPr marL="335185" lvl="1" indent="-167592">
                <a:lnSpc>
                  <a:spcPts val="2173"/>
                </a:lnSpc>
                <a:buFont typeface="Arial"/>
                <a:buChar char="•"/>
              </a:pPr>
              <a:r>
                <a:rPr lang="en-US" sz="1600" dirty="0">
                  <a:solidFill>
                    <a:srgbClr val="606060"/>
                  </a:solidFill>
                  <a:latin typeface="Carlito Bold"/>
                </a:rPr>
                <a:t>Watch and listen</a:t>
              </a:r>
              <a:r>
                <a:rPr lang="en-US" sz="1600" dirty="0">
                  <a:solidFill>
                    <a:srgbClr val="606060"/>
                  </a:solidFill>
                  <a:latin typeface="Carlito"/>
                </a:rPr>
                <a:t> to the video (3-5 mins)</a:t>
              </a:r>
            </a:p>
            <a:p>
              <a:pPr marL="335185" lvl="1" indent="-167592">
                <a:lnSpc>
                  <a:spcPts val="2173"/>
                </a:lnSpc>
                <a:buFont typeface="Arial"/>
                <a:buChar char="•"/>
              </a:pPr>
              <a:r>
                <a:rPr lang="en-US" sz="1600" b="1" dirty="0">
                  <a:solidFill>
                    <a:srgbClr val="606060"/>
                  </a:solidFill>
                  <a:latin typeface="Carlito Bold"/>
                </a:rPr>
                <a:t>Read</a:t>
              </a:r>
              <a:r>
                <a:rPr lang="en-US" sz="1600" b="1" dirty="0">
                  <a:solidFill>
                    <a:srgbClr val="606060"/>
                  </a:solidFill>
                  <a:latin typeface="Carlito"/>
                </a:rPr>
                <a:t> the key information </a:t>
              </a:r>
              <a:r>
                <a:rPr lang="en-US" sz="1600" dirty="0">
                  <a:solidFill>
                    <a:srgbClr val="606060"/>
                  </a:solidFill>
                  <a:latin typeface="Carlito"/>
                </a:rPr>
                <a:t>on the relevant Hot Job poster or</a:t>
              </a:r>
              <a:r>
                <a:rPr lang="en-US" sz="1600" dirty="0">
                  <a:solidFill>
                    <a:srgbClr val="606060"/>
                  </a:solidFill>
                  <a:latin typeface="Carlito"/>
                  <a:hlinkClick r:id="rId2" tooltip="https://www.careerpilot.org.uk/job-sectors/admin-hr-legal/job-profile/corporate-responsibility-and-sustainability-practitioner"/>
                </a:rPr>
                <a:t> </a:t>
              </a:r>
              <a:r>
                <a:rPr lang="en-US" sz="1600" dirty="0">
                  <a:solidFill>
                    <a:srgbClr val="606060"/>
                  </a:solidFill>
                  <a:latin typeface="Carlito"/>
                </a:rPr>
                <a:t>job profile on </a:t>
              </a:r>
              <a:r>
                <a:rPr lang="en-US" sz="1600" dirty="0" err="1">
                  <a:solidFill>
                    <a:srgbClr val="606060"/>
                  </a:solidFill>
                  <a:latin typeface="Carlito"/>
                </a:rPr>
                <a:t>Careerpilot</a:t>
              </a:r>
              <a:r>
                <a:rPr lang="en-US" sz="1600" dirty="0">
                  <a:solidFill>
                    <a:srgbClr val="606060"/>
                  </a:solidFill>
                  <a:latin typeface="Carlito"/>
                </a:rPr>
                <a:t> (5 mins)</a:t>
              </a:r>
            </a:p>
            <a:p>
              <a:pPr marL="335185" lvl="1" indent="-167592" algn="l">
                <a:lnSpc>
                  <a:spcPts val="2173"/>
                </a:lnSpc>
                <a:buFont typeface="Arial"/>
                <a:buChar char="•"/>
              </a:pPr>
              <a:r>
                <a:rPr lang="en-US" sz="1600" dirty="0">
                  <a:solidFill>
                    <a:srgbClr val="606060"/>
                  </a:solidFill>
                  <a:latin typeface="Carlito Bold"/>
                </a:rPr>
                <a:t>Discuss</a:t>
              </a:r>
              <a:r>
                <a:rPr lang="en-US" sz="1600" dirty="0">
                  <a:solidFill>
                    <a:srgbClr val="606060"/>
                  </a:solidFill>
                  <a:latin typeface="Carlito"/>
                </a:rPr>
                <a:t> the job role in pairs or as a class using prompt questions (10 mins</a:t>
              </a:r>
              <a:r>
                <a:rPr lang="en-US" sz="1600" dirty="0">
                  <a:solidFill>
                    <a:srgbClr val="606060"/>
                  </a:solidFill>
                  <a:latin typeface="Carlito Bold"/>
                </a:rPr>
                <a:t>)</a:t>
              </a:r>
            </a:p>
          </p:txBody>
        </p:sp>
      </p:grpSp>
      <p:sp>
        <p:nvSpPr>
          <p:cNvPr id="26" name="Freeform 26"/>
          <p:cNvSpPr/>
          <p:nvPr/>
        </p:nvSpPr>
        <p:spPr>
          <a:xfrm>
            <a:off x="5673790" y="2052836"/>
            <a:ext cx="827079" cy="827079"/>
          </a:xfrm>
          <a:custGeom>
            <a:avLst/>
            <a:gdLst/>
            <a:ahLst/>
            <a:cxnLst/>
            <a:rect l="l" t="t" r="r" b="b"/>
            <a:pathLst>
              <a:path w="827079" h="827079">
                <a:moveTo>
                  <a:pt x="0" y="0"/>
                </a:moveTo>
                <a:lnTo>
                  <a:pt x="827078" y="0"/>
                </a:lnTo>
                <a:lnTo>
                  <a:pt x="827078" y="827079"/>
                </a:lnTo>
                <a:lnTo>
                  <a:pt x="0" y="8270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1" name="Freeform 31"/>
          <p:cNvSpPr/>
          <p:nvPr/>
        </p:nvSpPr>
        <p:spPr>
          <a:xfrm>
            <a:off x="11300068" y="2052836"/>
            <a:ext cx="827079" cy="827079"/>
          </a:xfrm>
          <a:custGeom>
            <a:avLst/>
            <a:gdLst/>
            <a:ahLst/>
            <a:cxnLst/>
            <a:rect l="l" t="t" r="r" b="b"/>
            <a:pathLst>
              <a:path w="827079" h="827079">
                <a:moveTo>
                  <a:pt x="0" y="0"/>
                </a:moveTo>
                <a:lnTo>
                  <a:pt x="827078" y="0"/>
                </a:lnTo>
                <a:lnTo>
                  <a:pt x="827078" y="827079"/>
                </a:lnTo>
                <a:lnTo>
                  <a:pt x="0" y="82707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32" name="Freeform 32"/>
          <p:cNvSpPr/>
          <p:nvPr/>
        </p:nvSpPr>
        <p:spPr>
          <a:xfrm>
            <a:off x="5673790" y="6028985"/>
            <a:ext cx="827079" cy="827079"/>
          </a:xfrm>
          <a:custGeom>
            <a:avLst/>
            <a:gdLst/>
            <a:ahLst/>
            <a:cxnLst/>
            <a:rect l="l" t="t" r="r" b="b"/>
            <a:pathLst>
              <a:path w="827079" h="827079">
                <a:moveTo>
                  <a:pt x="0" y="0"/>
                </a:moveTo>
                <a:lnTo>
                  <a:pt x="827078" y="0"/>
                </a:lnTo>
                <a:lnTo>
                  <a:pt x="827078" y="827079"/>
                </a:lnTo>
                <a:lnTo>
                  <a:pt x="0" y="82707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33" name="Freeform 33"/>
          <p:cNvSpPr/>
          <p:nvPr/>
        </p:nvSpPr>
        <p:spPr>
          <a:xfrm>
            <a:off x="353005" y="35548"/>
            <a:ext cx="1667012" cy="1464784"/>
          </a:xfrm>
          <a:custGeom>
            <a:avLst/>
            <a:gdLst/>
            <a:ahLst/>
            <a:cxnLst/>
            <a:rect l="l" t="t" r="r" b="b"/>
            <a:pathLst>
              <a:path w="1667012" h="1464784">
                <a:moveTo>
                  <a:pt x="0" y="0"/>
                </a:moveTo>
                <a:lnTo>
                  <a:pt x="1667012" y="0"/>
                </a:lnTo>
                <a:lnTo>
                  <a:pt x="1667012" y="1464785"/>
                </a:lnTo>
                <a:lnTo>
                  <a:pt x="0" y="1464785"/>
                </a:lnTo>
                <a:lnTo>
                  <a:pt x="0" y="0"/>
                </a:lnTo>
                <a:close/>
              </a:path>
            </a:pathLst>
          </a:custGeom>
          <a:blipFill>
            <a:blip r:embed="rId9"/>
            <a:stretch>
              <a:fillRect/>
            </a:stretch>
          </a:blipFill>
        </p:spPr>
        <p:txBody>
          <a:bodyPr/>
          <a:lstStyle/>
          <a:p>
            <a:endParaRPr lang="en-GB"/>
          </a:p>
        </p:txBody>
      </p:sp>
      <p:sp>
        <p:nvSpPr>
          <p:cNvPr id="34" name="TextBox 34"/>
          <p:cNvSpPr txBox="1"/>
          <p:nvPr/>
        </p:nvSpPr>
        <p:spPr>
          <a:xfrm>
            <a:off x="-115375" y="265237"/>
            <a:ext cx="18288000" cy="906779"/>
          </a:xfrm>
          <a:prstGeom prst="rect">
            <a:avLst/>
          </a:prstGeom>
        </p:spPr>
        <p:txBody>
          <a:bodyPr lIns="0" tIns="0" rIns="0" bIns="0" rtlCol="0" anchor="t">
            <a:spAutoFit/>
          </a:bodyPr>
          <a:lstStyle/>
          <a:p>
            <a:pPr algn="ctr">
              <a:lnSpc>
                <a:spcPts val="6720"/>
              </a:lnSpc>
            </a:pPr>
            <a:r>
              <a:rPr lang="en-US" sz="4800">
                <a:solidFill>
                  <a:srgbClr val="F8F9F8"/>
                </a:solidFill>
                <a:latin typeface="Carlito Bold"/>
              </a:rPr>
              <a:t>Ecologist: Short Lesson Activity</a:t>
            </a:r>
          </a:p>
        </p:txBody>
      </p:sp>
      <p:grpSp>
        <p:nvGrpSpPr>
          <p:cNvPr id="35" name="Group 35"/>
          <p:cNvGrpSpPr/>
          <p:nvPr/>
        </p:nvGrpSpPr>
        <p:grpSpPr>
          <a:xfrm>
            <a:off x="15104054" y="152899"/>
            <a:ext cx="2849299" cy="586627"/>
            <a:chOff x="0" y="0"/>
            <a:chExt cx="3799065" cy="782169"/>
          </a:xfrm>
        </p:grpSpPr>
        <p:grpSp>
          <p:nvGrpSpPr>
            <p:cNvPr id="36" name="Group 36"/>
            <p:cNvGrpSpPr/>
            <p:nvPr/>
          </p:nvGrpSpPr>
          <p:grpSpPr>
            <a:xfrm>
              <a:off x="0" y="0"/>
              <a:ext cx="3721624" cy="782169"/>
              <a:chOff x="0" y="0"/>
              <a:chExt cx="625425" cy="131445"/>
            </a:xfrm>
          </p:grpSpPr>
          <p:sp>
            <p:nvSpPr>
              <p:cNvPr id="37" name="Freeform 37"/>
              <p:cNvSpPr/>
              <p:nvPr/>
            </p:nvSpPr>
            <p:spPr>
              <a:xfrm>
                <a:off x="0" y="0"/>
                <a:ext cx="625425" cy="131445"/>
              </a:xfrm>
              <a:custGeom>
                <a:avLst/>
                <a:gdLst/>
                <a:ahLst/>
                <a:cxnLst/>
                <a:rect l="l" t="t" r="r" b="b"/>
                <a:pathLst>
                  <a:path w="625425" h="131445">
                    <a:moveTo>
                      <a:pt x="65722" y="0"/>
                    </a:moveTo>
                    <a:lnTo>
                      <a:pt x="559703" y="0"/>
                    </a:lnTo>
                    <a:cubicBezTo>
                      <a:pt x="596000" y="0"/>
                      <a:pt x="625425" y="29425"/>
                      <a:pt x="625425" y="65722"/>
                    </a:cubicBezTo>
                    <a:lnTo>
                      <a:pt x="625425" y="65722"/>
                    </a:lnTo>
                    <a:cubicBezTo>
                      <a:pt x="625425" y="102020"/>
                      <a:pt x="596000" y="131445"/>
                      <a:pt x="559703" y="131445"/>
                    </a:cubicBezTo>
                    <a:lnTo>
                      <a:pt x="65722" y="131445"/>
                    </a:lnTo>
                    <a:cubicBezTo>
                      <a:pt x="29425" y="131445"/>
                      <a:pt x="0" y="102020"/>
                      <a:pt x="0" y="65722"/>
                    </a:cubicBezTo>
                    <a:lnTo>
                      <a:pt x="0" y="65722"/>
                    </a:lnTo>
                    <a:cubicBezTo>
                      <a:pt x="0" y="29425"/>
                      <a:pt x="29425" y="0"/>
                      <a:pt x="65722" y="0"/>
                    </a:cubicBezTo>
                    <a:close/>
                  </a:path>
                </a:pathLst>
              </a:custGeom>
              <a:solidFill>
                <a:srgbClr val="EEEEEE"/>
              </a:solidFill>
            </p:spPr>
            <p:txBody>
              <a:bodyPr/>
              <a:lstStyle/>
              <a:p>
                <a:endParaRPr lang="en-GB"/>
              </a:p>
            </p:txBody>
          </p:sp>
          <p:sp>
            <p:nvSpPr>
              <p:cNvPr id="38" name="TextBox 38"/>
              <p:cNvSpPr txBox="1"/>
              <p:nvPr/>
            </p:nvSpPr>
            <p:spPr>
              <a:xfrm>
                <a:off x="0" y="-38100"/>
                <a:ext cx="625425" cy="169545"/>
              </a:xfrm>
              <a:prstGeom prst="rect">
                <a:avLst/>
              </a:prstGeom>
            </p:spPr>
            <p:txBody>
              <a:bodyPr lIns="50800" tIns="50800" rIns="50800" bIns="50800" rtlCol="0" anchor="ctr"/>
              <a:lstStyle/>
              <a:p>
                <a:pPr algn="ctr">
                  <a:lnSpc>
                    <a:spcPts val="2653"/>
                  </a:lnSpc>
                </a:pPr>
                <a:endParaRPr/>
              </a:p>
            </p:txBody>
          </p:sp>
        </p:grpSp>
        <p:sp>
          <p:nvSpPr>
            <p:cNvPr id="39" name="Freeform 39"/>
            <p:cNvSpPr/>
            <p:nvPr/>
          </p:nvSpPr>
          <p:spPr>
            <a:xfrm>
              <a:off x="283267" y="159389"/>
              <a:ext cx="485797" cy="460280"/>
            </a:xfrm>
            <a:custGeom>
              <a:avLst/>
              <a:gdLst/>
              <a:ahLst/>
              <a:cxnLst/>
              <a:rect l="l" t="t" r="r" b="b"/>
              <a:pathLst>
                <a:path w="485797" h="460280">
                  <a:moveTo>
                    <a:pt x="0" y="0"/>
                  </a:moveTo>
                  <a:lnTo>
                    <a:pt x="485797" y="0"/>
                  </a:lnTo>
                  <a:lnTo>
                    <a:pt x="485797" y="460280"/>
                  </a:lnTo>
                  <a:lnTo>
                    <a:pt x="0" y="46028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40" name="TextBox 40"/>
            <p:cNvSpPr txBox="1"/>
            <p:nvPr/>
          </p:nvSpPr>
          <p:spPr>
            <a:xfrm>
              <a:off x="386966" y="-26764"/>
              <a:ext cx="3412099" cy="765483"/>
            </a:xfrm>
            <a:prstGeom prst="rect">
              <a:avLst/>
            </a:prstGeom>
          </p:spPr>
          <p:txBody>
            <a:bodyPr lIns="0" tIns="0" rIns="0" bIns="0" rtlCol="0" anchor="t">
              <a:spAutoFit/>
            </a:bodyPr>
            <a:lstStyle/>
            <a:p>
              <a:pPr algn="ctr">
                <a:lnSpc>
                  <a:spcPts val="4543"/>
                </a:lnSpc>
              </a:pPr>
              <a:r>
                <a:rPr lang="en-US" sz="3245">
                  <a:solidFill>
                    <a:srgbClr val="00AF61"/>
                  </a:solidFill>
                  <a:latin typeface="Carlito Bold"/>
                </a:rPr>
                <a:t>Green Job</a:t>
              </a:r>
            </a:p>
          </p:txBody>
        </p:sp>
      </p:grpSp>
      <p:sp>
        <p:nvSpPr>
          <p:cNvPr id="41" name="Freeform 41"/>
          <p:cNvSpPr/>
          <p:nvPr/>
        </p:nvSpPr>
        <p:spPr>
          <a:xfrm>
            <a:off x="11531559" y="3021710"/>
            <a:ext cx="5328441" cy="2515997"/>
          </a:xfrm>
          <a:custGeom>
            <a:avLst/>
            <a:gdLst/>
            <a:ahLst/>
            <a:cxnLst/>
            <a:rect l="l" t="t" r="r" b="b"/>
            <a:pathLst>
              <a:path w="5328441" h="2515997">
                <a:moveTo>
                  <a:pt x="0" y="0"/>
                </a:moveTo>
                <a:lnTo>
                  <a:pt x="5328441" y="0"/>
                </a:lnTo>
                <a:lnTo>
                  <a:pt x="5328441" y="2515997"/>
                </a:lnTo>
                <a:lnTo>
                  <a:pt x="0" y="2515997"/>
                </a:lnTo>
                <a:lnTo>
                  <a:pt x="0" y="0"/>
                </a:lnTo>
                <a:close/>
              </a:path>
            </a:pathLst>
          </a:custGeom>
          <a:blipFill>
            <a:blip r:embed="rId12"/>
            <a:stretch>
              <a:fillRect/>
            </a:stretch>
          </a:blipFill>
        </p:spPr>
        <p:txBody>
          <a:bodyPr/>
          <a:lstStyle/>
          <a:p>
            <a:endParaRPr lang="en-GB"/>
          </a:p>
        </p:txBody>
      </p:sp>
      <p:sp>
        <p:nvSpPr>
          <p:cNvPr id="43" name="TextBox 43"/>
          <p:cNvSpPr txBox="1"/>
          <p:nvPr/>
        </p:nvSpPr>
        <p:spPr>
          <a:xfrm>
            <a:off x="9114012" y="4960980"/>
            <a:ext cx="59976" cy="6932"/>
          </a:xfrm>
          <a:prstGeom prst="rect">
            <a:avLst/>
          </a:prstGeom>
        </p:spPr>
        <p:txBody>
          <a:bodyPr lIns="0" tIns="0" rIns="0" bIns="0" rtlCol="0" anchor="t">
            <a:spAutoFit/>
          </a:bodyPr>
          <a:lstStyle/>
          <a:p>
            <a:pPr algn="ctr">
              <a:lnSpc>
                <a:spcPts val="67"/>
              </a:lnSpc>
            </a:pPr>
            <a:r>
              <a:rPr lang="en-US" sz="100">
                <a:solidFill>
                  <a:srgbClr val="000000"/>
                </a:solidFill>
                <a:latin typeface="Open Sans Light"/>
              </a:rPr>
              <a:t>Add a littl of body text</a:t>
            </a:r>
          </a:p>
        </p:txBody>
      </p:sp>
      <p:sp>
        <p:nvSpPr>
          <p:cNvPr id="44" name="TextBox 44"/>
          <p:cNvSpPr txBox="1"/>
          <p:nvPr/>
        </p:nvSpPr>
        <p:spPr>
          <a:xfrm>
            <a:off x="9108004" y="4960980"/>
            <a:ext cx="71993" cy="6932"/>
          </a:xfrm>
          <a:prstGeom prst="rect">
            <a:avLst/>
          </a:prstGeom>
        </p:spPr>
        <p:txBody>
          <a:bodyPr lIns="0" tIns="0" rIns="0" bIns="0" rtlCol="0" anchor="t">
            <a:spAutoFit/>
          </a:bodyPr>
          <a:lstStyle/>
          <a:p>
            <a:pPr algn="ctr">
              <a:lnSpc>
                <a:spcPts val="67"/>
              </a:lnSpc>
            </a:pPr>
            <a:r>
              <a:rPr lang="en-US" sz="100">
                <a:solidFill>
                  <a:srgbClr val="000000"/>
                </a:solidFill>
                <a:latin typeface="Open Sans Light"/>
              </a:rPr>
              <a:t>Add a little bit of body text</a:t>
            </a:r>
          </a:p>
        </p:txBody>
      </p:sp>
      <p:sp>
        <p:nvSpPr>
          <p:cNvPr id="45" name="TextBox 45"/>
          <p:cNvSpPr txBox="1"/>
          <p:nvPr/>
        </p:nvSpPr>
        <p:spPr>
          <a:xfrm>
            <a:off x="9108031" y="4960980"/>
            <a:ext cx="71938" cy="6926"/>
          </a:xfrm>
          <a:prstGeom prst="rect">
            <a:avLst/>
          </a:prstGeom>
        </p:spPr>
        <p:txBody>
          <a:bodyPr lIns="0" tIns="0" rIns="0" bIns="0" rtlCol="0" anchor="t">
            <a:spAutoFit/>
          </a:bodyPr>
          <a:lstStyle/>
          <a:p>
            <a:pPr algn="ctr">
              <a:lnSpc>
                <a:spcPts val="67"/>
              </a:lnSpc>
            </a:pPr>
            <a:r>
              <a:rPr lang="en-US" sz="100">
                <a:solidFill>
                  <a:srgbClr val="000000"/>
                </a:solidFill>
                <a:latin typeface="Open Sans Light"/>
              </a:rPr>
              <a:t>Add a little bit of body text</a:t>
            </a:r>
          </a:p>
        </p:txBody>
      </p:sp>
      <p:sp>
        <p:nvSpPr>
          <p:cNvPr id="46" name="TextBox 46"/>
          <p:cNvSpPr txBox="1"/>
          <p:nvPr/>
        </p:nvSpPr>
        <p:spPr>
          <a:xfrm>
            <a:off x="550991" y="2101303"/>
            <a:ext cx="4704348" cy="1846659"/>
          </a:xfrm>
          <a:prstGeom prst="rect">
            <a:avLst/>
          </a:prstGeom>
        </p:spPr>
        <p:txBody>
          <a:bodyPr wrap="square" lIns="0" tIns="0" rIns="0" bIns="0" rtlCol="0" anchor="t">
            <a:spAutoFit/>
          </a:bodyPr>
          <a:lstStyle/>
          <a:p>
            <a:pPr>
              <a:lnSpc>
                <a:spcPts val="3573"/>
              </a:lnSpc>
            </a:pPr>
            <a:r>
              <a:rPr lang="en-GB" sz="3200" b="0" i="0" dirty="0">
                <a:solidFill>
                  <a:srgbClr val="187161"/>
                </a:solidFill>
                <a:effectLst/>
              </a:rPr>
              <a:t>Ecologists study the relationship between plants, animals and the environment.</a:t>
            </a:r>
            <a:endParaRPr lang="en-US" sz="3200" dirty="0">
              <a:solidFill>
                <a:srgbClr val="FFFFFF"/>
              </a:solidFill>
              <a:latin typeface="Carlito Bold"/>
            </a:endParaRPr>
          </a:p>
        </p:txBody>
      </p:sp>
      <p:sp>
        <p:nvSpPr>
          <p:cNvPr id="49" name="TextBox 49"/>
          <p:cNvSpPr txBox="1"/>
          <p:nvPr/>
        </p:nvSpPr>
        <p:spPr>
          <a:xfrm>
            <a:off x="6635712" y="6036323"/>
            <a:ext cx="10928756" cy="2456891"/>
          </a:xfrm>
          <a:prstGeom prst="rect">
            <a:avLst/>
          </a:prstGeom>
        </p:spPr>
        <p:txBody>
          <a:bodyPr lIns="0" tIns="0" rIns="0" bIns="0" rtlCol="0" anchor="t">
            <a:spAutoFit/>
          </a:bodyPr>
          <a:lstStyle/>
          <a:p>
            <a:pPr>
              <a:lnSpc>
                <a:spcPts val="3919"/>
              </a:lnSpc>
            </a:pPr>
            <a:r>
              <a:rPr lang="en-US" sz="2400" dirty="0">
                <a:solidFill>
                  <a:srgbClr val="187161"/>
                </a:solidFill>
                <a:latin typeface="Carlito"/>
              </a:rPr>
              <a:t>Working in pairs or as a class discuss:</a:t>
            </a:r>
          </a:p>
          <a:p>
            <a:pPr marL="604515" lvl="1" indent="-302257">
              <a:lnSpc>
                <a:spcPts val="3919"/>
              </a:lnSpc>
              <a:buFont typeface="Arial"/>
              <a:buChar char="•"/>
            </a:pPr>
            <a:r>
              <a:rPr lang="en-US" sz="2400" dirty="0">
                <a:solidFill>
                  <a:srgbClr val="187161"/>
                </a:solidFill>
                <a:latin typeface="Carlito Bold"/>
              </a:rPr>
              <a:t>What sort of projects might an ecologist work on?</a:t>
            </a:r>
          </a:p>
          <a:p>
            <a:pPr marL="604515" lvl="1" indent="-302257">
              <a:lnSpc>
                <a:spcPts val="3919"/>
              </a:lnSpc>
              <a:buFont typeface="Arial"/>
              <a:buChar char="•"/>
            </a:pPr>
            <a:r>
              <a:rPr lang="en-US" sz="2400" dirty="0">
                <a:solidFill>
                  <a:srgbClr val="187161"/>
                </a:solidFill>
                <a:latin typeface="Carlito Bold"/>
              </a:rPr>
              <a:t>Looking at the job profile or poster, what subjects would be useful to study if you would like to become an ecologist?</a:t>
            </a:r>
          </a:p>
          <a:p>
            <a:pPr marL="604515" lvl="1" indent="-302257">
              <a:lnSpc>
                <a:spcPts val="3919"/>
              </a:lnSpc>
              <a:buFont typeface="Arial"/>
              <a:buChar char="•"/>
            </a:pPr>
            <a:r>
              <a:rPr lang="en-US" sz="2400" dirty="0">
                <a:solidFill>
                  <a:srgbClr val="187161"/>
                </a:solidFill>
                <a:latin typeface="Carlito Bold"/>
              </a:rPr>
              <a:t>What skills do you think would you need to be an ecologist?</a:t>
            </a:r>
          </a:p>
        </p:txBody>
      </p:sp>
      <p:grpSp>
        <p:nvGrpSpPr>
          <p:cNvPr id="50" name="Group 7">
            <a:extLst>
              <a:ext uri="{FF2B5EF4-FFF2-40B4-BE49-F238E27FC236}">
                <a16:creationId xmlns:a16="http://schemas.microsoft.com/office/drawing/2014/main" id="{A8FBB32B-4D7A-59E5-9111-99A462E6C717}"/>
              </a:ext>
            </a:extLst>
          </p:cNvPr>
          <p:cNvGrpSpPr/>
          <p:nvPr/>
        </p:nvGrpSpPr>
        <p:grpSpPr>
          <a:xfrm>
            <a:off x="-42693" y="9045842"/>
            <a:ext cx="18483093" cy="1273343"/>
            <a:chOff x="0" y="-28575"/>
            <a:chExt cx="6866183" cy="474303"/>
          </a:xfrm>
        </p:grpSpPr>
        <p:sp>
          <p:nvSpPr>
            <p:cNvPr id="51" name="Freeform 8">
              <a:extLst>
                <a:ext uri="{FF2B5EF4-FFF2-40B4-BE49-F238E27FC236}">
                  <a16:creationId xmlns:a16="http://schemas.microsoft.com/office/drawing/2014/main" id="{CFAC5C5F-583A-E299-774F-1D32FE1E80BF}"/>
                </a:ext>
              </a:extLst>
            </p:cNvPr>
            <p:cNvSpPr/>
            <p:nvPr/>
          </p:nvSpPr>
          <p:spPr>
            <a:xfrm>
              <a:off x="0" y="0"/>
              <a:ext cx="6866183" cy="445728"/>
            </a:xfrm>
            <a:custGeom>
              <a:avLst/>
              <a:gdLst/>
              <a:ahLst/>
              <a:cxnLst/>
              <a:rect l="l" t="t" r="r" b="b"/>
              <a:pathLst>
                <a:path w="6823208" h="445728">
                  <a:moveTo>
                    <a:pt x="0" y="0"/>
                  </a:moveTo>
                  <a:lnTo>
                    <a:pt x="6823208" y="0"/>
                  </a:lnTo>
                  <a:lnTo>
                    <a:pt x="6823208" y="445728"/>
                  </a:lnTo>
                  <a:lnTo>
                    <a:pt x="0" y="445728"/>
                  </a:lnTo>
                  <a:close/>
                </a:path>
              </a:pathLst>
            </a:custGeom>
            <a:solidFill>
              <a:srgbClr val="EEEEEE"/>
            </a:solidFill>
          </p:spPr>
          <p:txBody>
            <a:bodyPr/>
            <a:lstStyle/>
            <a:p>
              <a:endParaRPr lang="en-GB"/>
            </a:p>
          </p:txBody>
        </p:sp>
        <p:sp>
          <p:nvSpPr>
            <p:cNvPr id="52" name="TextBox 9">
              <a:extLst>
                <a:ext uri="{FF2B5EF4-FFF2-40B4-BE49-F238E27FC236}">
                  <a16:creationId xmlns:a16="http://schemas.microsoft.com/office/drawing/2014/main" id="{658CDB80-00BE-C0E9-D3AF-1808483721AA}"/>
                </a:ext>
              </a:extLst>
            </p:cNvPr>
            <p:cNvSpPr txBox="1"/>
            <p:nvPr/>
          </p:nvSpPr>
          <p:spPr>
            <a:xfrm>
              <a:off x="0" y="-28575"/>
              <a:ext cx="6823208" cy="474303"/>
            </a:xfrm>
            <a:prstGeom prst="rect">
              <a:avLst/>
            </a:prstGeom>
          </p:spPr>
          <p:txBody>
            <a:bodyPr lIns="24438" tIns="24438" rIns="24438" bIns="24438" rtlCol="0" anchor="ctr"/>
            <a:lstStyle/>
            <a:p>
              <a:pPr algn="ctr">
                <a:lnSpc>
                  <a:spcPts val="2363"/>
                </a:lnSpc>
              </a:pPr>
              <a:endParaRPr/>
            </a:p>
          </p:txBody>
        </p:sp>
      </p:grpSp>
      <p:sp>
        <p:nvSpPr>
          <p:cNvPr id="53" name="Freeform 10">
            <a:extLst>
              <a:ext uri="{FF2B5EF4-FFF2-40B4-BE49-F238E27FC236}">
                <a16:creationId xmlns:a16="http://schemas.microsoft.com/office/drawing/2014/main" id="{50EFCA96-006A-19E4-2763-194877F4E022}"/>
              </a:ext>
            </a:extLst>
          </p:cNvPr>
          <p:cNvSpPr/>
          <p:nvPr/>
        </p:nvSpPr>
        <p:spPr>
          <a:xfrm>
            <a:off x="310013" y="9415426"/>
            <a:ext cx="2787266" cy="628271"/>
          </a:xfrm>
          <a:custGeom>
            <a:avLst/>
            <a:gdLst/>
            <a:ahLst/>
            <a:cxnLst/>
            <a:rect l="l" t="t" r="r" b="b"/>
            <a:pathLst>
              <a:path w="2074723" h="485371">
                <a:moveTo>
                  <a:pt x="0" y="0"/>
                </a:moveTo>
                <a:lnTo>
                  <a:pt x="2074723" y="0"/>
                </a:lnTo>
                <a:lnTo>
                  <a:pt x="2074723" y="485371"/>
                </a:lnTo>
                <a:lnTo>
                  <a:pt x="0" y="485371"/>
                </a:lnTo>
                <a:lnTo>
                  <a:pt x="0" y="0"/>
                </a:lnTo>
                <a:close/>
              </a:path>
            </a:pathLst>
          </a:custGeom>
          <a:blipFill>
            <a:blip r:embed="rId13"/>
            <a:stretch>
              <a:fillRect/>
            </a:stretch>
          </a:blipFill>
        </p:spPr>
        <p:txBody>
          <a:bodyPr/>
          <a:lstStyle/>
          <a:p>
            <a:endParaRPr lang="en-GB" dirty="0"/>
          </a:p>
        </p:txBody>
      </p:sp>
      <p:sp>
        <p:nvSpPr>
          <p:cNvPr id="55" name="TextBox 42">
            <a:extLst>
              <a:ext uri="{FF2B5EF4-FFF2-40B4-BE49-F238E27FC236}">
                <a16:creationId xmlns:a16="http://schemas.microsoft.com/office/drawing/2014/main" id="{1F5D7D03-76E3-50BA-E074-5B5269DC6BFF}"/>
              </a:ext>
            </a:extLst>
          </p:cNvPr>
          <p:cNvSpPr txBox="1"/>
          <p:nvPr/>
        </p:nvSpPr>
        <p:spPr>
          <a:xfrm>
            <a:off x="15069481" y="9522212"/>
            <a:ext cx="2883872" cy="320601"/>
          </a:xfrm>
          <a:prstGeom prst="rect">
            <a:avLst/>
          </a:prstGeom>
        </p:spPr>
        <p:txBody>
          <a:bodyPr wrap="square" lIns="0" tIns="0" rIns="0" bIns="0" rtlCol="0" anchor="t">
            <a:spAutoFit/>
          </a:bodyPr>
          <a:lstStyle/>
          <a:p>
            <a:pPr algn="ctr">
              <a:lnSpc>
                <a:spcPts val="2544"/>
              </a:lnSpc>
            </a:pPr>
            <a:r>
              <a:rPr lang="en-US" sz="2400" dirty="0">
                <a:solidFill>
                  <a:srgbClr val="337AB7"/>
                </a:solidFill>
                <a:latin typeface="Open Sans Bold"/>
              </a:rPr>
              <a:t>careerpilot.org.uk</a:t>
            </a:r>
          </a:p>
        </p:txBody>
      </p:sp>
      <p:sp>
        <p:nvSpPr>
          <p:cNvPr id="56" name="TextBox 47">
            <a:extLst>
              <a:ext uri="{FF2B5EF4-FFF2-40B4-BE49-F238E27FC236}">
                <a16:creationId xmlns:a16="http://schemas.microsoft.com/office/drawing/2014/main" id="{588C7557-8EDF-1048-66E3-39942645EEED}"/>
              </a:ext>
            </a:extLst>
          </p:cNvPr>
          <p:cNvSpPr txBox="1"/>
          <p:nvPr/>
        </p:nvSpPr>
        <p:spPr>
          <a:xfrm>
            <a:off x="6023926" y="2195849"/>
            <a:ext cx="4418200" cy="408253"/>
          </a:xfrm>
          <a:prstGeom prst="rect">
            <a:avLst/>
          </a:prstGeom>
        </p:spPr>
        <p:txBody>
          <a:bodyPr lIns="0" tIns="0" rIns="0" bIns="0" rtlCol="0" anchor="t">
            <a:spAutoFit/>
          </a:bodyPr>
          <a:lstStyle/>
          <a:p>
            <a:pPr algn="ctr">
              <a:lnSpc>
                <a:spcPts val="3359"/>
              </a:lnSpc>
            </a:pPr>
            <a:r>
              <a:rPr lang="en-US" sz="2399" dirty="0">
                <a:solidFill>
                  <a:srgbClr val="FFFFFF"/>
                </a:solidFill>
                <a:latin typeface="Carlito Bold"/>
                <a:hlinkClick r:id="rId14"/>
              </a:rPr>
              <a:t>Watch the video</a:t>
            </a:r>
            <a:endParaRPr lang="en-US" sz="2399" dirty="0">
              <a:solidFill>
                <a:srgbClr val="FFFFFF"/>
              </a:solidFill>
              <a:latin typeface="Carlito Bold"/>
            </a:endParaRPr>
          </a:p>
        </p:txBody>
      </p:sp>
      <p:sp>
        <p:nvSpPr>
          <p:cNvPr id="57" name="TextBox 47">
            <a:extLst>
              <a:ext uri="{FF2B5EF4-FFF2-40B4-BE49-F238E27FC236}">
                <a16:creationId xmlns:a16="http://schemas.microsoft.com/office/drawing/2014/main" id="{793D2F3C-4236-A9EE-6E08-7D797D790F56}"/>
              </a:ext>
            </a:extLst>
          </p:cNvPr>
          <p:cNvSpPr txBox="1"/>
          <p:nvPr/>
        </p:nvSpPr>
        <p:spPr>
          <a:xfrm>
            <a:off x="11406501" y="2194988"/>
            <a:ext cx="4418200" cy="408253"/>
          </a:xfrm>
          <a:prstGeom prst="rect">
            <a:avLst/>
          </a:prstGeom>
        </p:spPr>
        <p:txBody>
          <a:bodyPr lIns="0" tIns="0" rIns="0" bIns="0" rtlCol="0" anchor="t">
            <a:spAutoFit/>
          </a:bodyPr>
          <a:lstStyle/>
          <a:p>
            <a:pPr algn="ctr">
              <a:lnSpc>
                <a:spcPts val="3359"/>
              </a:lnSpc>
            </a:pPr>
            <a:r>
              <a:rPr lang="en-US" sz="2399" dirty="0">
                <a:solidFill>
                  <a:srgbClr val="FFFFFF"/>
                </a:solidFill>
                <a:latin typeface="Carlito Bold"/>
                <a:hlinkClick r:id="rId15"/>
              </a:rPr>
              <a:t>Read the job profile</a:t>
            </a:r>
            <a:endParaRPr lang="en-US" sz="2399" dirty="0">
              <a:solidFill>
                <a:srgbClr val="FFFFFF"/>
              </a:solidFill>
              <a:latin typeface="Carlito Bold"/>
            </a:endParaRPr>
          </a:p>
        </p:txBody>
      </p:sp>
      <p:grpSp>
        <p:nvGrpSpPr>
          <p:cNvPr id="60" name="Group 59">
            <a:extLst>
              <a:ext uri="{FF2B5EF4-FFF2-40B4-BE49-F238E27FC236}">
                <a16:creationId xmlns:a16="http://schemas.microsoft.com/office/drawing/2014/main" id="{78565B78-1B45-A5B5-FC64-7EE8F74171C9}"/>
              </a:ext>
            </a:extLst>
          </p:cNvPr>
          <p:cNvGrpSpPr/>
          <p:nvPr/>
        </p:nvGrpSpPr>
        <p:grpSpPr>
          <a:xfrm>
            <a:off x="8350610" y="9340566"/>
            <a:ext cx="1586776" cy="769866"/>
            <a:chOff x="8505483" y="9309197"/>
            <a:chExt cx="1586776" cy="769866"/>
          </a:xfrm>
        </p:grpSpPr>
        <p:grpSp>
          <p:nvGrpSpPr>
            <p:cNvPr id="61" name="Group 60">
              <a:extLst>
                <a:ext uri="{FF2B5EF4-FFF2-40B4-BE49-F238E27FC236}">
                  <a16:creationId xmlns:a16="http://schemas.microsoft.com/office/drawing/2014/main" id="{DCC7C490-B8D2-A9FB-1542-A1A34FF8E3FD}"/>
                </a:ext>
              </a:extLst>
            </p:cNvPr>
            <p:cNvGrpSpPr/>
            <p:nvPr/>
          </p:nvGrpSpPr>
          <p:grpSpPr>
            <a:xfrm>
              <a:off x="8505483" y="9309197"/>
              <a:ext cx="1586776" cy="769866"/>
              <a:chOff x="8414134" y="9309197"/>
              <a:chExt cx="1586776" cy="769866"/>
            </a:xfrm>
          </p:grpSpPr>
          <p:sp>
            <p:nvSpPr>
              <p:cNvPr id="63" name="Rectangle: Rounded Corners 62">
                <a:hlinkClick r:id="rId16" action="ppaction://hlinksldjump"/>
                <a:extLst>
                  <a:ext uri="{FF2B5EF4-FFF2-40B4-BE49-F238E27FC236}">
                    <a16:creationId xmlns:a16="http://schemas.microsoft.com/office/drawing/2014/main" id="{3AEB2627-EA0A-355B-5DF5-6D77F2E6AA83}"/>
                  </a:ext>
                </a:extLst>
              </p:cNvPr>
              <p:cNvSpPr/>
              <p:nvPr/>
            </p:nvSpPr>
            <p:spPr>
              <a:xfrm>
                <a:off x="8414134" y="9309197"/>
                <a:ext cx="1586776" cy="769866"/>
              </a:xfrm>
              <a:prstGeom prst="roundRect">
                <a:avLst/>
              </a:prstGeom>
              <a:solidFill>
                <a:schemeClr val="bg1"/>
              </a:solidFill>
              <a:ln>
                <a:solidFill>
                  <a:srgbClr val="00AF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Arrow: Curved Left 63">
                <a:extLst>
                  <a:ext uri="{FF2B5EF4-FFF2-40B4-BE49-F238E27FC236}">
                    <a16:creationId xmlns:a16="http://schemas.microsoft.com/office/drawing/2014/main" id="{35EB6FA7-C24F-F6FF-2614-08E7763F131A}"/>
                  </a:ext>
                </a:extLst>
              </p:cNvPr>
              <p:cNvSpPr/>
              <p:nvPr/>
            </p:nvSpPr>
            <p:spPr>
              <a:xfrm>
                <a:off x="8633222" y="9506224"/>
                <a:ext cx="410099" cy="420988"/>
              </a:xfrm>
              <a:prstGeom prst="curvedLeftArrow">
                <a:avLst/>
              </a:prstGeom>
              <a:solidFill>
                <a:srgbClr val="00AF6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62" name="TextBox 61">
              <a:extLst>
                <a:ext uri="{FF2B5EF4-FFF2-40B4-BE49-F238E27FC236}">
                  <a16:creationId xmlns:a16="http://schemas.microsoft.com/office/drawing/2014/main" id="{42E9B062-E4A5-0D79-7795-3D4E60020786}"/>
                </a:ext>
              </a:extLst>
            </p:cNvPr>
            <p:cNvSpPr txBox="1"/>
            <p:nvPr/>
          </p:nvSpPr>
          <p:spPr>
            <a:xfrm>
              <a:off x="9043321" y="9418901"/>
              <a:ext cx="1007507" cy="523220"/>
            </a:xfrm>
            <a:prstGeom prst="rect">
              <a:avLst/>
            </a:prstGeom>
            <a:noFill/>
          </p:spPr>
          <p:txBody>
            <a:bodyPr wrap="square" rtlCol="0">
              <a:spAutoFit/>
            </a:bodyPr>
            <a:lstStyle/>
            <a:p>
              <a:pPr algn="ctr"/>
              <a:r>
                <a:rPr lang="en-GB" sz="1400" b="1" dirty="0">
                  <a:hlinkClick r:id="rId16" action="ppaction://hlinksldjump"/>
                </a:rPr>
                <a:t>Back</a:t>
              </a:r>
              <a:r>
                <a:rPr lang="en-GB" sz="1400" b="1" dirty="0"/>
                <a:t> to </a:t>
              </a:r>
              <a:r>
                <a:rPr lang="en-GB" sz="1400" b="1" dirty="0">
                  <a:hlinkClick r:id="rId16" action="ppaction://hlinksldjump"/>
                </a:rPr>
                <a:t>contents</a:t>
              </a:r>
              <a:endParaRPr lang="en-GB" sz="1400" b="1" dirty="0"/>
            </a:p>
          </p:txBody>
        </p:sp>
      </p:grpSp>
      <p:pic>
        <p:nvPicPr>
          <p:cNvPr id="17" name="Picture 16">
            <a:extLst>
              <a:ext uri="{FF2B5EF4-FFF2-40B4-BE49-F238E27FC236}">
                <a16:creationId xmlns:a16="http://schemas.microsoft.com/office/drawing/2014/main" id="{0F16BB43-2DDC-3A76-2D92-3D8B10229B9A}"/>
              </a:ext>
            </a:extLst>
          </p:cNvPr>
          <p:cNvPicPr>
            <a:picLocks noChangeAspect="1"/>
          </p:cNvPicPr>
          <p:nvPr/>
        </p:nvPicPr>
        <p:blipFill>
          <a:blip r:embed="rId17"/>
          <a:stretch>
            <a:fillRect/>
          </a:stretch>
        </p:blipFill>
        <p:spPr>
          <a:xfrm>
            <a:off x="15192791" y="1921106"/>
            <a:ext cx="2567595" cy="3618258"/>
          </a:xfrm>
          <a:prstGeom prst="rect">
            <a:avLst/>
          </a:prstGeom>
        </p:spPr>
      </p:pic>
      <p:pic>
        <p:nvPicPr>
          <p:cNvPr id="18" name="Picture 17">
            <a:extLst>
              <a:ext uri="{FF2B5EF4-FFF2-40B4-BE49-F238E27FC236}">
                <a16:creationId xmlns:a16="http://schemas.microsoft.com/office/drawing/2014/main" id="{EACCEEB5-778A-F48E-62A5-3923D4B29183}"/>
              </a:ext>
            </a:extLst>
          </p:cNvPr>
          <p:cNvPicPr>
            <a:picLocks noChangeAspect="1"/>
          </p:cNvPicPr>
          <p:nvPr/>
        </p:nvPicPr>
        <p:blipFill>
          <a:blip r:embed="rId18"/>
          <a:stretch>
            <a:fillRect/>
          </a:stretch>
        </p:blipFill>
        <p:spPr>
          <a:xfrm>
            <a:off x="6277293" y="2974851"/>
            <a:ext cx="3908672" cy="2404809"/>
          </a:xfrm>
          <a:prstGeom prst="rect">
            <a:avLst/>
          </a:prstGeom>
        </p:spPr>
      </p:pic>
      <p:sp>
        <p:nvSpPr>
          <p:cNvPr id="30" name="Freeform 30">
            <a:hlinkClick r:id="rId14" tooltip="https://youtu.be/Up5kOezzGAw?t=1"/>
          </p:cNvPr>
          <p:cNvSpPr/>
          <p:nvPr/>
        </p:nvSpPr>
        <p:spPr>
          <a:xfrm>
            <a:off x="7822401" y="3795278"/>
            <a:ext cx="816622" cy="666568"/>
          </a:xfrm>
          <a:custGeom>
            <a:avLst/>
            <a:gdLst/>
            <a:ahLst/>
            <a:cxnLst/>
            <a:rect l="l" t="t" r="r" b="b"/>
            <a:pathLst>
              <a:path w="816622" h="666568">
                <a:moveTo>
                  <a:pt x="0" y="0"/>
                </a:moveTo>
                <a:lnTo>
                  <a:pt x="816622" y="0"/>
                </a:lnTo>
                <a:lnTo>
                  <a:pt x="816622" y="666568"/>
                </a:lnTo>
                <a:lnTo>
                  <a:pt x="0" y="666568"/>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685" y="544417"/>
            <a:ext cx="18433363" cy="9742583"/>
            <a:chOff x="0" y="0"/>
            <a:chExt cx="6164582" cy="3548808"/>
          </a:xfrm>
          <a:solidFill>
            <a:srgbClr val="C5E0B4"/>
          </a:solidFill>
        </p:grpSpPr>
        <p:sp>
          <p:nvSpPr>
            <p:cNvPr id="3" name="Freeform 3"/>
            <p:cNvSpPr/>
            <p:nvPr/>
          </p:nvSpPr>
          <p:spPr>
            <a:xfrm>
              <a:off x="0" y="0"/>
              <a:ext cx="6164582" cy="3548808"/>
            </a:xfrm>
            <a:custGeom>
              <a:avLst/>
              <a:gdLst/>
              <a:ahLst/>
              <a:cxnLst/>
              <a:rect l="l" t="t" r="r" b="b"/>
              <a:pathLst>
                <a:path w="6164582" h="3548808">
                  <a:moveTo>
                    <a:pt x="0" y="0"/>
                  </a:moveTo>
                  <a:lnTo>
                    <a:pt x="6164582" y="0"/>
                  </a:lnTo>
                  <a:lnTo>
                    <a:pt x="6164582" y="3548808"/>
                  </a:lnTo>
                  <a:lnTo>
                    <a:pt x="0" y="3548808"/>
                  </a:lnTo>
                  <a:close/>
                </a:path>
              </a:pathLst>
            </a:custGeom>
            <a:grpFill/>
          </p:spPr>
          <p:txBody>
            <a:bodyPr/>
            <a:lstStyle/>
            <a:p>
              <a:endParaRPr lang="en-GB"/>
            </a:p>
          </p:txBody>
        </p:sp>
      </p:grpSp>
      <p:grpSp>
        <p:nvGrpSpPr>
          <p:cNvPr id="4" name="Group 4"/>
          <p:cNvGrpSpPr/>
          <p:nvPr/>
        </p:nvGrpSpPr>
        <p:grpSpPr>
          <a:xfrm>
            <a:off x="-42693" y="0"/>
            <a:ext cx="18345687" cy="1516414"/>
            <a:chOff x="0" y="0"/>
            <a:chExt cx="4816593" cy="399385"/>
          </a:xfrm>
          <a:solidFill>
            <a:srgbClr val="187161"/>
          </a:solidFill>
        </p:grpSpPr>
        <p:sp>
          <p:nvSpPr>
            <p:cNvPr id="5" name="Freeform 5"/>
            <p:cNvSpPr/>
            <p:nvPr/>
          </p:nvSpPr>
          <p:spPr>
            <a:xfrm>
              <a:off x="0" y="0"/>
              <a:ext cx="4816592" cy="399385"/>
            </a:xfrm>
            <a:custGeom>
              <a:avLst/>
              <a:gdLst/>
              <a:ahLst/>
              <a:cxnLst/>
              <a:rect l="l" t="t" r="r" b="b"/>
              <a:pathLst>
                <a:path w="4816592" h="399385">
                  <a:moveTo>
                    <a:pt x="0" y="0"/>
                  </a:moveTo>
                  <a:lnTo>
                    <a:pt x="4816592" y="0"/>
                  </a:lnTo>
                  <a:lnTo>
                    <a:pt x="4816592" y="399385"/>
                  </a:lnTo>
                  <a:lnTo>
                    <a:pt x="0" y="399385"/>
                  </a:lnTo>
                  <a:close/>
                </a:path>
              </a:pathLst>
            </a:custGeom>
            <a:grpFill/>
          </p:spPr>
          <p:txBody>
            <a:bodyPr/>
            <a:lstStyle/>
            <a:p>
              <a:endParaRPr lang="en-GB"/>
            </a:p>
          </p:txBody>
        </p:sp>
        <p:sp>
          <p:nvSpPr>
            <p:cNvPr id="6" name="TextBox 6"/>
            <p:cNvSpPr txBox="1"/>
            <p:nvPr/>
          </p:nvSpPr>
          <p:spPr>
            <a:xfrm>
              <a:off x="0" y="-28575"/>
              <a:ext cx="4816593" cy="427960"/>
            </a:xfrm>
            <a:prstGeom prst="rect">
              <a:avLst/>
            </a:prstGeom>
            <a:grpFill/>
          </p:spPr>
          <p:txBody>
            <a:bodyPr lIns="50800" tIns="50800" rIns="50800" bIns="50800" rtlCol="0" anchor="ctr"/>
            <a:lstStyle/>
            <a:p>
              <a:pPr algn="ctr">
                <a:lnSpc>
                  <a:spcPts val="2283"/>
                </a:lnSpc>
              </a:pPr>
              <a:endParaRPr/>
            </a:p>
          </p:txBody>
        </p:sp>
      </p:grpSp>
      <p:grpSp>
        <p:nvGrpSpPr>
          <p:cNvPr id="7" name="Group 7"/>
          <p:cNvGrpSpPr/>
          <p:nvPr/>
        </p:nvGrpSpPr>
        <p:grpSpPr>
          <a:xfrm>
            <a:off x="11127835" y="1830739"/>
            <a:ext cx="6825518" cy="3864871"/>
            <a:chOff x="0" y="0"/>
            <a:chExt cx="1797667" cy="1017908"/>
          </a:xfrm>
        </p:grpSpPr>
        <p:sp>
          <p:nvSpPr>
            <p:cNvPr id="8" name="Freeform 8"/>
            <p:cNvSpPr/>
            <p:nvPr/>
          </p:nvSpPr>
          <p:spPr>
            <a:xfrm>
              <a:off x="0" y="0"/>
              <a:ext cx="1797667" cy="1017908"/>
            </a:xfrm>
            <a:custGeom>
              <a:avLst/>
              <a:gdLst/>
              <a:ahLst/>
              <a:cxnLst/>
              <a:rect l="l" t="t" r="r" b="b"/>
              <a:pathLst>
                <a:path w="1797667" h="1017908">
                  <a:moveTo>
                    <a:pt x="57847" y="0"/>
                  </a:moveTo>
                  <a:lnTo>
                    <a:pt x="1739820" y="0"/>
                  </a:lnTo>
                  <a:cubicBezTo>
                    <a:pt x="1771768" y="0"/>
                    <a:pt x="1797667" y="25899"/>
                    <a:pt x="1797667" y="57847"/>
                  </a:cubicBezTo>
                  <a:lnTo>
                    <a:pt x="1797667" y="960061"/>
                  </a:lnTo>
                  <a:cubicBezTo>
                    <a:pt x="1797667" y="992009"/>
                    <a:pt x="1771768" y="1017908"/>
                    <a:pt x="1739820" y="1017908"/>
                  </a:cubicBezTo>
                  <a:lnTo>
                    <a:pt x="57847" y="1017908"/>
                  </a:lnTo>
                  <a:cubicBezTo>
                    <a:pt x="42505" y="1017908"/>
                    <a:pt x="27792" y="1011814"/>
                    <a:pt x="16943" y="1000965"/>
                  </a:cubicBezTo>
                  <a:cubicBezTo>
                    <a:pt x="6095" y="990117"/>
                    <a:pt x="0" y="975403"/>
                    <a:pt x="0" y="960061"/>
                  </a:cubicBezTo>
                  <a:lnTo>
                    <a:pt x="0" y="57847"/>
                  </a:lnTo>
                  <a:cubicBezTo>
                    <a:pt x="0" y="25899"/>
                    <a:pt x="25899" y="0"/>
                    <a:pt x="57847" y="0"/>
                  </a:cubicBezTo>
                  <a:close/>
                </a:path>
              </a:pathLst>
            </a:custGeom>
            <a:solidFill>
              <a:srgbClr val="606060">
                <a:alpha val="19608"/>
              </a:srgbClr>
            </a:solidFill>
          </p:spPr>
          <p:txBody>
            <a:bodyPr/>
            <a:lstStyle/>
            <a:p>
              <a:endParaRPr lang="en-GB"/>
            </a:p>
          </p:txBody>
        </p:sp>
        <p:sp>
          <p:nvSpPr>
            <p:cNvPr id="9" name="TextBox 9"/>
            <p:cNvSpPr txBox="1"/>
            <p:nvPr/>
          </p:nvSpPr>
          <p:spPr>
            <a:xfrm>
              <a:off x="0" y="-28575"/>
              <a:ext cx="1797667" cy="1046483"/>
            </a:xfrm>
            <a:prstGeom prst="rect">
              <a:avLst/>
            </a:prstGeom>
          </p:spPr>
          <p:txBody>
            <a:bodyPr lIns="50800" tIns="50800" rIns="50800" bIns="50800" rtlCol="0" anchor="ctr"/>
            <a:lstStyle/>
            <a:p>
              <a:pPr algn="ctr">
                <a:lnSpc>
                  <a:spcPts val="2283"/>
                </a:lnSpc>
              </a:pPr>
              <a:endParaRPr/>
            </a:p>
          </p:txBody>
        </p:sp>
      </p:grpSp>
      <p:grpSp>
        <p:nvGrpSpPr>
          <p:cNvPr id="10" name="Group 10"/>
          <p:cNvGrpSpPr/>
          <p:nvPr/>
        </p:nvGrpSpPr>
        <p:grpSpPr>
          <a:xfrm>
            <a:off x="5546985" y="5850248"/>
            <a:ext cx="12406368" cy="2950755"/>
            <a:chOff x="0" y="0"/>
            <a:chExt cx="3267521" cy="777154"/>
          </a:xfrm>
        </p:grpSpPr>
        <p:sp>
          <p:nvSpPr>
            <p:cNvPr id="11" name="Freeform 11"/>
            <p:cNvSpPr/>
            <p:nvPr/>
          </p:nvSpPr>
          <p:spPr>
            <a:xfrm>
              <a:off x="0" y="0"/>
              <a:ext cx="3267521" cy="777154"/>
            </a:xfrm>
            <a:custGeom>
              <a:avLst/>
              <a:gdLst/>
              <a:ahLst/>
              <a:cxnLst/>
              <a:rect l="l" t="t" r="r" b="b"/>
              <a:pathLst>
                <a:path w="3267521" h="777154">
                  <a:moveTo>
                    <a:pt x="31825" y="0"/>
                  </a:moveTo>
                  <a:lnTo>
                    <a:pt x="3235695" y="0"/>
                  </a:lnTo>
                  <a:cubicBezTo>
                    <a:pt x="3253272" y="0"/>
                    <a:pt x="3267521" y="14249"/>
                    <a:pt x="3267521" y="31825"/>
                  </a:cubicBezTo>
                  <a:lnTo>
                    <a:pt x="3267521" y="745328"/>
                  </a:lnTo>
                  <a:cubicBezTo>
                    <a:pt x="3267521" y="753769"/>
                    <a:pt x="3264168" y="761864"/>
                    <a:pt x="3258199" y="767832"/>
                  </a:cubicBezTo>
                  <a:cubicBezTo>
                    <a:pt x="3252231" y="773801"/>
                    <a:pt x="3244136" y="777154"/>
                    <a:pt x="3235695" y="777154"/>
                  </a:cubicBezTo>
                  <a:lnTo>
                    <a:pt x="31825" y="777154"/>
                  </a:lnTo>
                  <a:cubicBezTo>
                    <a:pt x="23385" y="777154"/>
                    <a:pt x="15290" y="773801"/>
                    <a:pt x="9321" y="767832"/>
                  </a:cubicBezTo>
                  <a:cubicBezTo>
                    <a:pt x="3353" y="761864"/>
                    <a:pt x="0" y="753769"/>
                    <a:pt x="0" y="745328"/>
                  </a:cubicBezTo>
                  <a:lnTo>
                    <a:pt x="0" y="31825"/>
                  </a:lnTo>
                  <a:cubicBezTo>
                    <a:pt x="0" y="23385"/>
                    <a:pt x="3353" y="15290"/>
                    <a:pt x="9321" y="9321"/>
                  </a:cubicBezTo>
                  <a:cubicBezTo>
                    <a:pt x="15290" y="3353"/>
                    <a:pt x="23385" y="0"/>
                    <a:pt x="31825" y="0"/>
                  </a:cubicBezTo>
                  <a:close/>
                </a:path>
              </a:pathLst>
            </a:custGeom>
            <a:solidFill>
              <a:srgbClr val="606060">
                <a:alpha val="19608"/>
              </a:srgbClr>
            </a:solidFill>
          </p:spPr>
          <p:txBody>
            <a:bodyPr/>
            <a:lstStyle/>
            <a:p>
              <a:endParaRPr lang="en-GB"/>
            </a:p>
          </p:txBody>
        </p:sp>
        <p:sp>
          <p:nvSpPr>
            <p:cNvPr id="12" name="TextBox 12"/>
            <p:cNvSpPr txBox="1"/>
            <p:nvPr/>
          </p:nvSpPr>
          <p:spPr>
            <a:xfrm>
              <a:off x="0" y="-28575"/>
              <a:ext cx="3267521" cy="805729"/>
            </a:xfrm>
            <a:prstGeom prst="rect">
              <a:avLst/>
            </a:prstGeom>
          </p:spPr>
          <p:txBody>
            <a:bodyPr lIns="50800" tIns="50800" rIns="50800" bIns="50800" rtlCol="0" anchor="ctr"/>
            <a:lstStyle/>
            <a:p>
              <a:pPr algn="ctr">
                <a:lnSpc>
                  <a:spcPts val="2283"/>
                </a:lnSpc>
              </a:pPr>
              <a:endParaRPr/>
            </a:p>
          </p:txBody>
        </p:sp>
      </p:grpSp>
      <p:grpSp>
        <p:nvGrpSpPr>
          <p:cNvPr id="13" name="Group 13"/>
          <p:cNvGrpSpPr/>
          <p:nvPr/>
        </p:nvGrpSpPr>
        <p:grpSpPr>
          <a:xfrm>
            <a:off x="5546985" y="1830739"/>
            <a:ext cx="5372083" cy="3864871"/>
            <a:chOff x="0" y="0"/>
            <a:chExt cx="1414869" cy="1017908"/>
          </a:xfrm>
        </p:grpSpPr>
        <p:sp>
          <p:nvSpPr>
            <p:cNvPr id="14" name="Freeform 14"/>
            <p:cNvSpPr/>
            <p:nvPr/>
          </p:nvSpPr>
          <p:spPr>
            <a:xfrm>
              <a:off x="0" y="0"/>
              <a:ext cx="1414869" cy="1017908"/>
            </a:xfrm>
            <a:custGeom>
              <a:avLst/>
              <a:gdLst/>
              <a:ahLst/>
              <a:cxnLst/>
              <a:rect l="l" t="t" r="r" b="b"/>
              <a:pathLst>
                <a:path w="1414869" h="1017908">
                  <a:moveTo>
                    <a:pt x="73498" y="0"/>
                  </a:moveTo>
                  <a:lnTo>
                    <a:pt x="1341371" y="0"/>
                  </a:lnTo>
                  <a:cubicBezTo>
                    <a:pt x="1360864" y="0"/>
                    <a:pt x="1379559" y="7744"/>
                    <a:pt x="1393342" y="21527"/>
                  </a:cubicBezTo>
                  <a:cubicBezTo>
                    <a:pt x="1407126" y="35311"/>
                    <a:pt x="1414869" y="54005"/>
                    <a:pt x="1414869" y="73498"/>
                  </a:cubicBezTo>
                  <a:lnTo>
                    <a:pt x="1414869" y="944410"/>
                  </a:lnTo>
                  <a:cubicBezTo>
                    <a:pt x="1414869" y="985002"/>
                    <a:pt x="1381963" y="1017908"/>
                    <a:pt x="1341371" y="1017908"/>
                  </a:cubicBezTo>
                  <a:lnTo>
                    <a:pt x="73498" y="1017908"/>
                  </a:lnTo>
                  <a:cubicBezTo>
                    <a:pt x="54005" y="1017908"/>
                    <a:pt x="35311" y="1010165"/>
                    <a:pt x="21527" y="996381"/>
                  </a:cubicBezTo>
                  <a:cubicBezTo>
                    <a:pt x="7744" y="982598"/>
                    <a:pt x="0" y="963903"/>
                    <a:pt x="0" y="944410"/>
                  </a:cubicBezTo>
                  <a:lnTo>
                    <a:pt x="0" y="73498"/>
                  </a:lnTo>
                  <a:cubicBezTo>
                    <a:pt x="0" y="54005"/>
                    <a:pt x="7744" y="35311"/>
                    <a:pt x="21527" y="21527"/>
                  </a:cubicBezTo>
                  <a:cubicBezTo>
                    <a:pt x="35311" y="7744"/>
                    <a:pt x="54005" y="0"/>
                    <a:pt x="73498" y="0"/>
                  </a:cubicBezTo>
                  <a:close/>
                </a:path>
              </a:pathLst>
            </a:custGeom>
            <a:solidFill>
              <a:srgbClr val="606060">
                <a:alpha val="19608"/>
              </a:srgbClr>
            </a:solidFill>
          </p:spPr>
          <p:txBody>
            <a:bodyPr/>
            <a:lstStyle/>
            <a:p>
              <a:endParaRPr lang="en-GB"/>
            </a:p>
          </p:txBody>
        </p:sp>
        <p:sp>
          <p:nvSpPr>
            <p:cNvPr id="15" name="TextBox 15"/>
            <p:cNvSpPr txBox="1"/>
            <p:nvPr/>
          </p:nvSpPr>
          <p:spPr>
            <a:xfrm>
              <a:off x="0" y="-28575"/>
              <a:ext cx="1414869" cy="1046483"/>
            </a:xfrm>
            <a:prstGeom prst="rect">
              <a:avLst/>
            </a:prstGeom>
          </p:spPr>
          <p:txBody>
            <a:bodyPr lIns="50800" tIns="50800" rIns="50800" bIns="50800" rtlCol="0" anchor="ctr"/>
            <a:lstStyle/>
            <a:p>
              <a:pPr algn="ctr">
                <a:lnSpc>
                  <a:spcPts val="2283"/>
                </a:lnSpc>
              </a:pPr>
              <a:endParaRPr/>
            </a:p>
          </p:txBody>
        </p:sp>
      </p:grpSp>
      <p:grpSp>
        <p:nvGrpSpPr>
          <p:cNvPr id="21" name="Group 21"/>
          <p:cNvGrpSpPr/>
          <p:nvPr/>
        </p:nvGrpSpPr>
        <p:grpSpPr>
          <a:xfrm>
            <a:off x="413134" y="4876800"/>
            <a:ext cx="4752851" cy="3924203"/>
            <a:chOff x="0" y="0"/>
            <a:chExt cx="6337134" cy="5232271"/>
          </a:xfrm>
        </p:grpSpPr>
        <p:grpSp>
          <p:nvGrpSpPr>
            <p:cNvPr id="22" name="Group 22"/>
            <p:cNvGrpSpPr/>
            <p:nvPr/>
          </p:nvGrpSpPr>
          <p:grpSpPr>
            <a:xfrm>
              <a:off x="0" y="0"/>
              <a:ext cx="6337134" cy="5232271"/>
              <a:chOff x="0" y="0"/>
              <a:chExt cx="2194614" cy="1811988"/>
            </a:xfrm>
          </p:grpSpPr>
          <p:sp>
            <p:nvSpPr>
              <p:cNvPr id="23" name="Freeform 23"/>
              <p:cNvSpPr/>
              <p:nvPr/>
            </p:nvSpPr>
            <p:spPr>
              <a:xfrm>
                <a:off x="0" y="0"/>
                <a:ext cx="2194614" cy="1811988"/>
              </a:xfrm>
              <a:custGeom>
                <a:avLst/>
                <a:gdLst/>
                <a:ahLst/>
                <a:cxnLst/>
                <a:rect l="l" t="t" r="r" b="b"/>
                <a:pathLst>
                  <a:path w="2194614" h="1811988">
                    <a:moveTo>
                      <a:pt x="46777" y="0"/>
                    </a:moveTo>
                    <a:lnTo>
                      <a:pt x="2147837" y="0"/>
                    </a:lnTo>
                    <a:cubicBezTo>
                      <a:pt x="2160243" y="0"/>
                      <a:pt x="2172140" y="4928"/>
                      <a:pt x="2180913" y="13701"/>
                    </a:cubicBezTo>
                    <a:cubicBezTo>
                      <a:pt x="2189685" y="22473"/>
                      <a:pt x="2194614" y="34371"/>
                      <a:pt x="2194614" y="46777"/>
                    </a:cubicBezTo>
                    <a:lnTo>
                      <a:pt x="2194614" y="1765211"/>
                    </a:lnTo>
                    <a:cubicBezTo>
                      <a:pt x="2194614" y="1791046"/>
                      <a:pt x="2173671" y="1811988"/>
                      <a:pt x="2147837" y="1811988"/>
                    </a:cubicBezTo>
                    <a:lnTo>
                      <a:pt x="46777" y="1811988"/>
                    </a:lnTo>
                    <a:cubicBezTo>
                      <a:pt x="34371" y="1811988"/>
                      <a:pt x="22473" y="1807060"/>
                      <a:pt x="13701" y="1798288"/>
                    </a:cubicBezTo>
                    <a:cubicBezTo>
                      <a:pt x="4928" y="1789515"/>
                      <a:pt x="0" y="1777617"/>
                      <a:pt x="0" y="1765211"/>
                    </a:cubicBezTo>
                    <a:lnTo>
                      <a:pt x="0" y="46777"/>
                    </a:lnTo>
                    <a:cubicBezTo>
                      <a:pt x="0" y="34371"/>
                      <a:pt x="4928" y="22473"/>
                      <a:pt x="13701" y="13701"/>
                    </a:cubicBezTo>
                    <a:cubicBezTo>
                      <a:pt x="22473" y="4928"/>
                      <a:pt x="34371" y="0"/>
                      <a:pt x="46777" y="0"/>
                    </a:cubicBezTo>
                    <a:close/>
                  </a:path>
                </a:pathLst>
              </a:custGeom>
              <a:solidFill>
                <a:srgbClr val="EEEEEE"/>
              </a:solidFill>
            </p:spPr>
            <p:txBody>
              <a:bodyPr/>
              <a:lstStyle/>
              <a:p>
                <a:endParaRPr lang="en-GB"/>
              </a:p>
            </p:txBody>
          </p:sp>
          <p:sp>
            <p:nvSpPr>
              <p:cNvPr id="24" name="TextBox 24"/>
              <p:cNvSpPr txBox="1"/>
              <p:nvPr/>
            </p:nvSpPr>
            <p:spPr>
              <a:xfrm>
                <a:off x="0" y="-28575"/>
                <a:ext cx="2194614" cy="1840563"/>
              </a:xfrm>
              <a:prstGeom prst="rect">
                <a:avLst/>
              </a:prstGeom>
            </p:spPr>
            <p:txBody>
              <a:bodyPr lIns="50800" tIns="50800" rIns="50800" bIns="50800" rtlCol="0" anchor="ctr"/>
              <a:lstStyle/>
              <a:p>
                <a:pPr algn="ctr">
                  <a:lnSpc>
                    <a:spcPts val="2199"/>
                  </a:lnSpc>
                </a:pPr>
                <a:endParaRPr/>
              </a:p>
            </p:txBody>
          </p:sp>
        </p:grpSp>
        <p:sp>
          <p:nvSpPr>
            <p:cNvPr id="25" name="TextBox 25"/>
            <p:cNvSpPr txBox="1"/>
            <p:nvPr/>
          </p:nvSpPr>
          <p:spPr>
            <a:xfrm>
              <a:off x="413864" y="188729"/>
              <a:ext cx="5461775" cy="4799948"/>
            </a:xfrm>
            <a:prstGeom prst="rect">
              <a:avLst/>
            </a:prstGeom>
          </p:spPr>
          <p:txBody>
            <a:bodyPr lIns="0" tIns="0" rIns="0" bIns="0" rtlCol="0" anchor="t">
              <a:spAutoFit/>
            </a:bodyPr>
            <a:lstStyle/>
            <a:p>
              <a:pPr>
                <a:lnSpc>
                  <a:spcPts val="2544"/>
                </a:lnSpc>
              </a:pPr>
              <a:r>
                <a:rPr lang="en-US" sz="2400" dirty="0">
                  <a:solidFill>
                    <a:srgbClr val="187161"/>
                  </a:solidFill>
                  <a:latin typeface="Carlito Bold"/>
                </a:rPr>
                <a:t>Transport Planner - What’s in the Job?</a:t>
              </a:r>
            </a:p>
            <a:p>
              <a:pPr>
                <a:lnSpc>
                  <a:spcPts val="1977"/>
                </a:lnSpc>
              </a:pPr>
              <a:endParaRPr lang="en-US" sz="1767" dirty="0">
                <a:solidFill>
                  <a:srgbClr val="00AF61"/>
                </a:solidFill>
                <a:latin typeface="Carlito Bold"/>
              </a:endParaRPr>
            </a:p>
            <a:p>
              <a:pPr>
                <a:lnSpc>
                  <a:spcPts val="1986"/>
                </a:lnSpc>
              </a:pPr>
              <a:r>
                <a:rPr lang="en-US" sz="1600" dirty="0">
                  <a:solidFill>
                    <a:srgbClr val="606060"/>
                  </a:solidFill>
                  <a:latin typeface="Carlito Bold"/>
                </a:rPr>
                <a:t>This classroom activity will help students explore and understand this green job role in some detail.</a:t>
              </a:r>
            </a:p>
            <a:p>
              <a:pPr>
                <a:lnSpc>
                  <a:spcPts val="1986"/>
                </a:lnSpc>
              </a:pPr>
              <a:endParaRPr lang="en-US" sz="1775" dirty="0">
                <a:solidFill>
                  <a:srgbClr val="00AF61"/>
                </a:solidFill>
                <a:latin typeface="Carlito Bold"/>
              </a:endParaRPr>
            </a:p>
            <a:p>
              <a:pPr marL="335185" lvl="1" indent="-167592">
                <a:lnSpc>
                  <a:spcPts val="2173"/>
                </a:lnSpc>
                <a:buFont typeface="Arial"/>
                <a:buChar char="•"/>
              </a:pPr>
              <a:r>
                <a:rPr lang="en-US" sz="1600" dirty="0">
                  <a:solidFill>
                    <a:srgbClr val="606060"/>
                  </a:solidFill>
                  <a:latin typeface="Carlito Bold"/>
                </a:rPr>
                <a:t>Watch and listen</a:t>
              </a:r>
              <a:r>
                <a:rPr lang="en-US" sz="1600" dirty="0">
                  <a:solidFill>
                    <a:srgbClr val="606060"/>
                  </a:solidFill>
                  <a:latin typeface="Carlito"/>
                </a:rPr>
                <a:t> to the video (3-5 mins)</a:t>
              </a:r>
            </a:p>
            <a:p>
              <a:pPr marL="335185" lvl="1" indent="-167592">
                <a:lnSpc>
                  <a:spcPts val="2173"/>
                </a:lnSpc>
                <a:buFont typeface="Arial"/>
                <a:buChar char="•"/>
              </a:pPr>
              <a:r>
                <a:rPr lang="en-US" sz="1600" b="1" dirty="0">
                  <a:solidFill>
                    <a:srgbClr val="606060"/>
                  </a:solidFill>
                  <a:latin typeface="Carlito Bold"/>
                </a:rPr>
                <a:t>Read</a:t>
              </a:r>
              <a:r>
                <a:rPr lang="en-US" sz="1600" b="1" dirty="0">
                  <a:solidFill>
                    <a:srgbClr val="606060"/>
                  </a:solidFill>
                  <a:latin typeface="Carlito"/>
                </a:rPr>
                <a:t> the key information </a:t>
              </a:r>
              <a:r>
                <a:rPr lang="en-US" sz="1600" dirty="0">
                  <a:solidFill>
                    <a:srgbClr val="606060"/>
                  </a:solidFill>
                  <a:latin typeface="Carlito"/>
                </a:rPr>
                <a:t>on the relevant Hot Job poster or</a:t>
              </a:r>
              <a:r>
                <a:rPr lang="en-US" sz="1600" dirty="0">
                  <a:solidFill>
                    <a:srgbClr val="606060"/>
                  </a:solidFill>
                  <a:latin typeface="Carlito"/>
                  <a:hlinkClick r:id="rId2" tooltip="https://www.careerpilot.org.uk/job-sectors/admin-hr-legal/job-profile/corporate-responsibility-and-sustainability-practitioner"/>
                </a:rPr>
                <a:t> </a:t>
              </a:r>
              <a:r>
                <a:rPr lang="en-US" sz="1600" dirty="0">
                  <a:solidFill>
                    <a:srgbClr val="606060"/>
                  </a:solidFill>
                  <a:latin typeface="Carlito"/>
                </a:rPr>
                <a:t>job profile on </a:t>
              </a:r>
              <a:r>
                <a:rPr lang="en-US" sz="1600" dirty="0" err="1">
                  <a:solidFill>
                    <a:srgbClr val="606060"/>
                  </a:solidFill>
                  <a:latin typeface="Carlito"/>
                </a:rPr>
                <a:t>Careerpilot</a:t>
              </a:r>
              <a:r>
                <a:rPr lang="en-US" sz="1600" dirty="0">
                  <a:solidFill>
                    <a:srgbClr val="606060"/>
                  </a:solidFill>
                  <a:latin typeface="Carlito"/>
                </a:rPr>
                <a:t> (5 mins)</a:t>
              </a:r>
            </a:p>
            <a:p>
              <a:pPr marL="335185" lvl="1" indent="-167592" algn="l">
                <a:lnSpc>
                  <a:spcPts val="2173"/>
                </a:lnSpc>
                <a:buFont typeface="Arial"/>
                <a:buChar char="•"/>
              </a:pPr>
              <a:r>
                <a:rPr lang="en-US" sz="1600" dirty="0">
                  <a:solidFill>
                    <a:srgbClr val="606060"/>
                  </a:solidFill>
                  <a:latin typeface="Carlito Bold"/>
                </a:rPr>
                <a:t>Discuss</a:t>
              </a:r>
              <a:r>
                <a:rPr lang="en-US" sz="1600" dirty="0">
                  <a:solidFill>
                    <a:srgbClr val="606060"/>
                  </a:solidFill>
                  <a:latin typeface="Carlito"/>
                </a:rPr>
                <a:t> the job role in pairs or as a class using prompt questions (10 mins</a:t>
              </a:r>
              <a:r>
                <a:rPr lang="en-US" sz="1600" dirty="0">
                  <a:solidFill>
                    <a:srgbClr val="606060"/>
                  </a:solidFill>
                  <a:latin typeface="Carlito Bold"/>
                </a:rPr>
                <a:t>)</a:t>
              </a:r>
            </a:p>
          </p:txBody>
        </p:sp>
      </p:grpSp>
      <p:sp>
        <p:nvSpPr>
          <p:cNvPr id="26" name="Freeform 26"/>
          <p:cNvSpPr/>
          <p:nvPr/>
        </p:nvSpPr>
        <p:spPr>
          <a:xfrm>
            <a:off x="5673790" y="2052836"/>
            <a:ext cx="827079" cy="827079"/>
          </a:xfrm>
          <a:custGeom>
            <a:avLst/>
            <a:gdLst/>
            <a:ahLst/>
            <a:cxnLst/>
            <a:rect l="l" t="t" r="r" b="b"/>
            <a:pathLst>
              <a:path w="827079" h="827079">
                <a:moveTo>
                  <a:pt x="0" y="0"/>
                </a:moveTo>
                <a:lnTo>
                  <a:pt x="827078" y="0"/>
                </a:lnTo>
                <a:lnTo>
                  <a:pt x="827078" y="827079"/>
                </a:lnTo>
                <a:lnTo>
                  <a:pt x="0" y="8270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27" name="Group 27"/>
          <p:cNvGrpSpPr>
            <a:grpSpLocks noChangeAspect="1"/>
          </p:cNvGrpSpPr>
          <p:nvPr/>
        </p:nvGrpSpPr>
        <p:grpSpPr>
          <a:xfrm>
            <a:off x="6430450" y="2919070"/>
            <a:ext cx="3605151" cy="2604721"/>
            <a:chOff x="0" y="0"/>
            <a:chExt cx="10160000" cy="7340600"/>
          </a:xfrm>
        </p:grpSpPr>
        <p:sp>
          <p:nvSpPr>
            <p:cNvPr id="28" name="Freeform 28">
              <a:hlinkClick r:id="rId5" tooltip="https://www.youtube.com/watch?v=mRdRt11wbXQ"/>
            </p:cNvPr>
            <p:cNvSpPr/>
            <p:nvPr/>
          </p:nvSpPr>
          <p:spPr>
            <a:xfrm>
              <a:off x="241300" y="241300"/>
              <a:ext cx="9664700" cy="6858000"/>
            </a:xfrm>
            <a:custGeom>
              <a:avLst/>
              <a:gdLst/>
              <a:ahLst/>
              <a:cxnLst/>
              <a:rect l="l" t="t" r="r" b="b"/>
              <a:pathLst>
                <a:path w="9664700" h="6858000">
                  <a:moveTo>
                    <a:pt x="9664700" y="6858000"/>
                  </a:moveTo>
                  <a:lnTo>
                    <a:pt x="0" y="6858000"/>
                  </a:lnTo>
                  <a:lnTo>
                    <a:pt x="0" y="0"/>
                  </a:lnTo>
                  <a:lnTo>
                    <a:pt x="9664700" y="0"/>
                  </a:lnTo>
                  <a:lnTo>
                    <a:pt x="9664700" y="6858000"/>
                  </a:lnTo>
                  <a:close/>
                </a:path>
              </a:pathLst>
            </a:custGeom>
            <a:blipFill>
              <a:blip r:embed="rId6"/>
              <a:stretch>
                <a:fillRect l="-13709" r="-13709"/>
              </a:stretch>
            </a:blipFill>
          </p:spPr>
          <p:txBody>
            <a:bodyPr/>
            <a:lstStyle/>
            <a:p>
              <a:endParaRPr lang="en-GB"/>
            </a:p>
          </p:txBody>
        </p:sp>
        <p:sp>
          <p:nvSpPr>
            <p:cNvPr id="29" name="Freeform 29">
              <a:hlinkClick r:id="rId7" tooltip="https://www.youtube.com/watch?v=mRdRt11wbXQ"/>
            </p:cNvPr>
            <p:cNvSpPr/>
            <p:nvPr/>
          </p:nvSpPr>
          <p:spPr>
            <a:xfrm>
              <a:off x="0" y="0"/>
              <a:ext cx="10160000" cy="7340600"/>
            </a:xfrm>
            <a:custGeom>
              <a:avLst/>
              <a:gdLst/>
              <a:ahLst/>
              <a:cxnLst/>
              <a:rect l="l" t="t" r="r" b="b"/>
              <a:pathLst>
                <a:path w="10160000" h="7340600">
                  <a:moveTo>
                    <a:pt x="10160000" y="7340600"/>
                  </a:moveTo>
                  <a:lnTo>
                    <a:pt x="0" y="7340600"/>
                  </a:lnTo>
                  <a:lnTo>
                    <a:pt x="0" y="0"/>
                  </a:lnTo>
                  <a:lnTo>
                    <a:pt x="10160000" y="0"/>
                  </a:lnTo>
                  <a:lnTo>
                    <a:pt x="10160000" y="7340600"/>
                  </a:lnTo>
                  <a:close/>
                </a:path>
              </a:pathLst>
            </a:custGeom>
            <a:blipFill>
              <a:blip r:embed="rId8"/>
              <a:stretch>
                <a:fillRect l="-28" r="-28"/>
              </a:stretch>
            </a:blipFill>
          </p:spPr>
          <p:txBody>
            <a:bodyPr/>
            <a:lstStyle/>
            <a:p>
              <a:endParaRPr lang="en-GB"/>
            </a:p>
          </p:txBody>
        </p:sp>
      </p:grpSp>
      <p:sp>
        <p:nvSpPr>
          <p:cNvPr id="30" name="Freeform 30">
            <a:hlinkClick r:id="rId9" tooltip="https://youtu.be/JyMCa4OgLYk"/>
          </p:cNvPr>
          <p:cNvSpPr/>
          <p:nvPr/>
        </p:nvSpPr>
        <p:spPr>
          <a:xfrm>
            <a:off x="7822461" y="3888146"/>
            <a:ext cx="816622" cy="666568"/>
          </a:xfrm>
          <a:custGeom>
            <a:avLst/>
            <a:gdLst/>
            <a:ahLst/>
            <a:cxnLst/>
            <a:rect l="l" t="t" r="r" b="b"/>
            <a:pathLst>
              <a:path w="816622" h="666568">
                <a:moveTo>
                  <a:pt x="0" y="0"/>
                </a:moveTo>
                <a:lnTo>
                  <a:pt x="816623" y="0"/>
                </a:lnTo>
                <a:lnTo>
                  <a:pt x="816623" y="666569"/>
                </a:lnTo>
                <a:lnTo>
                  <a:pt x="0" y="66656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31" name="Freeform 31"/>
          <p:cNvSpPr/>
          <p:nvPr/>
        </p:nvSpPr>
        <p:spPr>
          <a:xfrm>
            <a:off x="11300068" y="2052836"/>
            <a:ext cx="827079" cy="827079"/>
          </a:xfrm>
          <a:custGeom>
            <a:avLst/>
            <a:gdLst/>
            <a:ahLst/>
            <a:cxnLst/>
            <a:rect l="l" t="t" r="r" b="b"/>
            <a:pathLst>
              <a:path w="827079" h="827079">
                <a:moveTo>
                  <a:pt x="0" y="0"/>
                </a:moveTo>
                <a:lnTo>
                  <a:pt x="827078" y="0"/>
                </a:lnTo>
                <a:lnTo>
                  <a:pt x="827078" y="827079"/>
                </a:lnTo>
                <a:lnTo>
                  <a:pt x="0" y="82707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32" name="Freeform 32"/>
          <p:cNvSpPr/>
          <p:nvPr/>
        </p:nvSpPr>
        <p:spPr>
          <a:xfrm>
            <a:off x="5673790" y="6028985"/>
            <a:ext cx="827079" cy="827079"/>
          </a:xfrm>
          <a:custGeom>
            <a:avLst/>
            <a:gdLst/>
            <a:ahLst/>
            <a:cxnLst/>
            <a:rect l="l" t="t" r="r" b="b"/>
            <a:pathLst>
              <a:path w="827079" h="827079">
                <a:moveTo>
                  <a:pt x="0" y="0"/>
                </a:moveTo>
                <a:lnTo>
                  <a:pt x="827078" y="0"/>
                </a:lnTo>
                <a:lnTo>
                  <a:pt x="827078" y="827079"/>
                </a:lnTo>
                <a:lnTo>
                  <a:pt x="0" y="82707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33" name="Freeform 33"/>
          <p:cNvSpPr/>
          <p:nvPr/>
        </p:nvSpPr>
        <p:spPr>
          <a:xfrm>
            <a:off x="413134" y="25815"/>
            <a:ext cx="1667012" cy="1464784"/>
          </a:xfrm>
          <a:custGeom>
            <a:avLst/>
            <a:gdLst/>
            <a:ahLst/>
            <a:cxnLst/>
            <a:rect l="l" t="t" r="r" b="b"/>
            <a:pathLst>
              <a:path w="1667012" h="1464784">
                <a:moveTo>
                  <a:pt x="0" y="0"/>
                </a:moveTo>
                <a:lnTo>
                  <a:pt x="1667013" y="0"/>
                </a:lnTo>
                <a:lnTo>
                  <a:pt x="1667013" y="1464784"/>
                </a:lnTo>
                <a:lnTo>
                  <a:pt x="0" y="1464784"/>
                </a:lnTo>
                <a:lnTo>
                  <a:pt x="0" y="0"/>
                </a:lnTo>
                <a:close/>
              </a:path>
            </a:pathLst>
          </a:custGeom>
          <a:blipFill>
            <a:blip r:embed="rId16"/>
            <a:stretch>
              <a:fillRect/>
            </a:stretch>
          </a:blipFill>
        </p:spPr>
        <p:txBody>
          <a:bodyPr/>
          <a:lstStyle/>
          <a:p>
            <a:endParaRPr lang="en-GB"/>
          </a:p>
        </p:txBody>
      </p:sp>
      <p:sp>
        <p:nvSpPr>
          <p:cNvPr id="34" name="TextBox 34"/>
          <p:cNvSpPr txBox="1"/>
          <p:nvPr/>
        </p:nvSpPr>
        <p:spPr>
          <a:xfrm>
            <a:off x="-115375" y="265237"/>
            <a:ext cx="18288000" cy="906779"/>
          </a:xfrm>
          <a:prstGeom prst="rect">
            <a:avLst/>
          </a:prstGeom>
        </p:spPr>
        <p:txBody>
          <a:bodyPr lIns="0" tIns="0" rIns="0" bIns="0" rtlCol="0" anchor="t">
            <a:spAutoFit/>
          </a:bodyPr>
          <a:lstStyle/>
          <a:p>
            <a:pPr algn="ctr">
              <a:lnSpc>
                <a:spcPts val="6720"/>
              </a:lnSpc>
            </a:pPr>
            <a:r>
              <a:rPr lang="en-US" sz="4800">
                <a:solidFill>
                  <a:srgbClr val="F8F9F8"/>
                </a:solidFill>
                <a:latin typeface="Carlito Bold"/>
              </a:rPr>
              <a:t>Transport Planner: Short Lesson Activity</a:t>
            </a:r>
          </a:p>
        </p:txBody>
      </p:sp>
      <p:grpSp>
        <p:nvGrpSpPr>
          <p:cNvPr id="35" name="Group 35"/>
          <p:cNvGrpSpPr/>
          <p:nvPr/>
        </p:nvGrpSpPr>
        <p:grpSpPr>
          <a:xfrm>
            <a:off x="15104054" y="152899"/>
            <a:ext cx="2849299" cy="586627"/>
            <a:chOff x="0" y="0"/>
            <a:chExt cx="3799065" cy="782169"/>
          </a:xfrm>
        </p:grpSpPr>
        <p:grpSp>
          <p:nvGrpSpPr>
            <p:cNvPr id="36" name="Group 36"/>
            <p:cNvGrpSpPr/>
            <p:nvPr/>
          </p:nvGrpSpPr>
          <p:grpSpPr>
            <a:xfrm>
              <a:off x="0" y="0"/>
              <a:ext cx="3721624" cy="782169"/>
              <a:chOff x="0" y="0"/>
              <a:chExt cx="625425" cy="131445"/>
            </a:xfrm>
          </p:grpSpPr>
          <p:sp>
            <p:nvSpPr>
              <p:cNvPr id="37" name="Freeform 37"/>
              <p:cNvSpPr/>
              <p:nvPr/>
            </p:nvSpPr>
            <p:spPr>
              <a:xfrm>
                <a:off x="0" y="0"/>
                <a:ext cx="625425" cy="131445"/>
              </a:xfrm>
              <a:custGeom>
                <a:avLst/>
                <a:gdLst/>
                <a:ahLst/>
                <a:cxnLst/>
                <a:rect l="l" t="t" r="r" b="b"/>
                <a:pathLst>
                  <a:path w="625425" h="131445">
                    <a:moveTo>
                      <a:pt x="65722" y="0"/>
                    </a:moveTo>
                    <a:lnTo>
                      <a:pt x="559703" y="0"/>
                    </a:lnTo>
                    <a:cubicBezTo>
                      <a:pt x="596000" y="0"/>
                      <a:pt x="625425" y="29425"/>
                      <a:pt x="625425" y="65722"/>
                    </a:cubicBezTo>
                    <a:lnTo>
                      <a:pt x="625425" y="65722"/>
                    </a:lnTo>
                    <a:cubicBezTo>
                      <a:pt x="625425" y="102020"/>
                      <a:pt x="596000" y="131445"/>
                      <a:pt x="559703" y="131445"/>
                    </a:cubicBezTo>
                    <a:lnTo>
                      <a:pt x="65722" y="131445"/>
                    </a:lnTo>
                    <a:cubicBezTo>
                      <a:pt x="29425" y="131445"/>
                      <a:pt x="0" y="102020"/>
                      <a:pt x="0" y="65722"/>
                    </a:cubicBezTo>
                    <a:lnTo>
                      <a:pt x="0" y="65722"/>
                    </a:lnTo>
                    <a:cubicBezTo>
                      <a:pt x="0" y="29425"/>
                      <a:pt x="29425" y="0"/>
                      <a:pt x="65722" y="0"/>
                    </a:cubicBezTo>
                    <a:close/>
                  </a:path>
                </a:pathLst>
              </a:custGeom>
              <a:solidFill>
                <a:srgbClr val="EEEEEE"/>
              </a:solidFill>
            </p:spPr>
            <p:txBody>
              <a:bodyPr/>
              <a:lstStyle/>
              <a:p>
                <a:endParaRPr lang="en-GB"/>
              </a:p>
            </p:txBody>
          </p:sp>
          <p:sp>
            <p:nvSpPr>
              <p:cNvPr id="38" name="TextBox 38"/>
              <p:cNvSpPr txBox="1"/>
              <p:nvPr/>
            </p:nvSpPr>
            <p:spPr>
              <a:xfrm>
                <a:off x="0" y="-38100"/>
                <a:ext cx="625425" cy="169545"/>
              </a:xfrm>
              <a:prstGeom prst="rect">
                <a:avLst/>
              </a:prstGeom>
            </p:spPr>
            <p:txBody>
              <a:bodyPr lIns="50800" tIns="50800" rIns="50800" bIns="50800" rtlCol="0" anchor="ctr"/>
              <a:lstStyle/>
              <a:p>
                <a:pPr algn="ctr">
                  <a:lnSpc>
                    <a:spcPts val="2653"/>
                  </a:lnSpc>
                </a:pPr>
                <a:endParaRPr/>
              </a:p>
            </p:txBody>
          </p:sp>
        </p:grpSp>
        <p:sp>
          <p:nvSpPr>
            <p:cNvPr id="39" name="Freeform 39"/>
            <p:cNvSpPr/>
            <p:nvPr/>
          </p:nvSpPr>
          <p:spPr>
            <a:xfrm>
              <a:off x="283267" y="159389"/>
              <a:ext cx="485797" cy="460280"/>
            </a:xfrm>
            <a:custGeom>
              <a:avLst/>
              <a:gdLst/>
              <a:ahLst/>
              <a:cxnLst/>
              <a:rect l="l" t="t" r="r" b="b"/>
              <a:pathLst>
                <a:path w="485797" h="460280">
                  <a:moveTo>
                    <a:pt x="0" y="0"/>
                  </a:moveTo>
                  <a:lnTo>
                    <a:pt x="485797" y="0"/>
                  </a:lnTo>
                  <a:lnTo>
                    <a:pt x="485797" y="460280"/>
                  </a:lnTo>
                  <a:lnTo>
                    <a:pt x="0" y="46028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40" name="TextBox 40"/>
            <p:cNvSpPr txBox="1"/>
            <p:nvPr/>
          </p:nvSpPr>
          <p:spPr>
            <a:xfrm>
              <a:off x="386966" y="-26764"/>
              <a:ext cx="3412099" cy="765483"/>
            </a:xfrm>
            <a:prstGeom prst="rect">
              <a:avLst/>
            </a:prstGeom>
          </p:spPr>
          <p:txBody>
            <a:bodyPr lIns="0" tIns="0" rIns="0" bIns="0" rtlCol="0" anchor="t">
              <a:spAutoFit/>
            </a:bodyPr>
            <a:lstStyle/>
            <a:p>
              <a:pPr algn="ctr">
                <a:lnSpc>
                  <a:spcPts val="4543"/>
                </a:lnSpc>
              </a:pPr>
              <a:r>
                <a:rPr lang="en-US" sz="3245">
                  <a:solidFill>
                    <a:srgbClr val="00AF61"/>
                  </a:solidFill>
                  <a:latin typeface="Carlito Bold"/>
                </a:rPr>
                <a:t>Green Job</a:t>
              </a:r>
            </a:p>
          </p:txBody>
        </p:sp>
      </p:grpSp>
      <p:sp>
        <p:nvSpPr>
          <p:cNvPr id="41" name="Freeform 41">
            <a:hlinkClick r:id="rId19" tooltip="https://www.careerpilot.org.uk/job-sectors/design-planning/job-profile/transport-planner"/>
          </p:cNvPr>
          <p:cNvSpPr/>
          <p:nvPr/>
        </p:nvSpPr>
        <p:spPr>
          <a:xfrm>
            <a:off x="11477345" y="3022349"/>
            <a:ext cx="4602528" cy="2446900"/>
          </a:xfrm>
          <a:custGeom>
            <a:avLst/>
            <a:gdLst/>
            <a:ahLst/>
            <a:cxnLst/>
            <a:rect l="l" t="t" r="r" b="b"/>
            <a:pathLst>
              <a:path w="4602528" h="2446900">
                <a:moveTo>
                  <a:pt x="0" y="0"/>
                </a:moveTo>
                <a:lnTo>
                  <a:pt x="4602528" y="0"/>
                </a:lnTo>
                <a:lnTo>
                  <a:pt x="4602528" y="2446899"/>
                </a:lnTo>
                <a:lnTo>
                  <a:pt x="0" y="2446899"/>
                </a:lnTo>
                <a:lnTo>
                  <a:pt x="0" y="0"/>
                </a:lnTo>
                <a:close/>
              </a:path>
            </a:pathLst>
          </a:custGeom>
          <a:blipFill>
            <a:blip r:embed="rId20"/>
            <a:stretch>
              <a:fillRect t="-1133"/>
            </a:stretch>
          </a:blipFill>
        </p:spPr>
        <p:txBody>
          <a:bodyPr/>
          <a:lstStyle/>
          <a:p>
            <a:endParaRPr lang="en-GB"/>
          </a:p>
        </p:txBody>
      </p:sp>
      <p:sp>
        <p:nvSpPr>
          <p:cNvPr id="43" name="TextBox 43"/>
          <p:cNvSpPr txBox="1"/>
          <p:nvPr/>
        </p:nvSpPr>
        <p:spPr>
          <a:xfrm>
            <a:off x="9114012" y="4960980"/>
            <a:ext cx="59976" cy="6932"/>
          </a:xfrm>
          <a:prstGeom prst="rect">
            <a:avLst/>
          </a:prstGeom>
        </p:spPr>
        <p:txBody>
          <a:bodyPr lIns="0" tIns="0" rIns="0" bIns="0" rtlCol="0" anchor="t">
            <a:spAutoFit/>
          </a:bodyPr>
          <a:lstStyle/>
          <a:p>
            <a:pPr algn="ctr">
              <a:lnSpc>
                <a:spcPts val="67"/>
              </a:lnSpc>
            </a:pPr>
            <a:r>
              <a:rPr lang="en-US" sz="100">
                <a:solidFill>
                  <a:srgbClr val="000000"/>
                </a:solidFill>
                <a:latin typeface="Open Sans Light"/>
              </a:rPr>
              <a:t>Add a littl of body text</a:t>
            </a:r>
          </a:p>
        </p:txBody>
      </p:sp>
      <p:sp>
        <p:nvSpPr>
          <p:cNvPr id="44" name="TextBox 44"/>
          <p:cNvSpPr txBox="1"/>
          <p:nvPr/>
        </p:nvSpPr>
        <p:spPr>
          <a:xfrm>
            <a:off x="9108004" y="4960980"/>
            <a:ext cx="71993" cy="6932"/>
          </a:xfrm>
          <a:prstGeom prst="rect">
            <a:avLst/>
          </a:prstGeom>
        </p:spPr>
        <p:txBody>
          <a:bodyPr lIns="0" tIns="0" rIns="0" bIns="0" rtlCol="0" anchor="t">
            <a:spAutoFit/>
          </a:bodyPr>
          <a:lstStyle/>
          <a:p>
            <a:pPr algn="ctr">
              <a:lnSpc>
                <a:spcPts val="67"/>
              </a:lnSpc>
            </a:pPr>
            <a:r>
              <a:rPr lang="en-US" sz="100">
                <a:solidFill>
                  <a:srgbClr val="000000"/>
                </a:solidFill>
                <a:latin typeface="Open Sans Light"/>
              </a:rPr>
              <a:t>Add a little bit of body text</a:t>
            </a:r>
          </a:p>
        </p:txBody>
      </p:sp>
      <p:sp>
        <p:nvSpPr>
          <p:cNvPr id="45" name="TextBox 45"/>
          <p:cNvSpPr txBox="1"/>
          <p:nvPr/>
        </p:nvSpPr>
        <p:spPr>
          <a:xfrm>
            <a:off x="9108031" y="4960980"/>
            <a:ext cx="71938" cy="6926"/>
          </a:xfrm>
          <a:prstGeom prst="rect">
            <a:avLst/>
          </a:prstGeom>
        </p:spPr>
        <p:txBody>
          <a:bodyPr lIns="0" tIns="0" rIns="0" bIns="0" rtlCol="0" anchor="t">
            <a:spAutoFit/>
          </a:bodyPr>
          <a:lstStyle/>
          <a:p>
            <a:pPr algn="ctr">
              <a:lnSpc>
                <a:spcPts val="67"/>
              </a:lnSpc>
            </a:pPr>
            <a:r>
              <a:rPr lang="en-US" sz="100">
                <a:solidFill>
                  <a:srgbClr val="000000"/>
                </a:solidFill>
                <a:latin typeface="Open Sans Light"/>
              </a:rPr>
              <a:t>Add a little bit of body text</a:t>
            </a:r>
          </a:p>
        </p:txBody>
      </p:sp>
      <p:sp>
        <p:nvSpPr>
          <p:cNvPr id="46" name="TextBox 46"/>
          <p:cNvSpPr txBox="1"/>
          <p:nvPr/>
        </p:nvSpPr>
        <p:spPr>
          <a:xfrm>
            <a:off x="413134" y="1993935"/>
            <a:ext cx="4752851" cy="2657475"/>
          </a:xfrm>
          <a:prstGeom prst="rect">
            <a:avLst/>
          </a:prstGeom>
        </p:spPr>
        <p:txBody>
          <a:bodyPr lIns="0" tIns="0" rIns="0" bIns="0" rtlCol="0" anchor="t">
            <a:spAutoFit/>
          </a:bodyPr>
          <a:lstStyle/>
          <a:p>
            <a:pPr>
              <a:lnSpc>
                <a:spcPts val="4199"/>
              </a:lnSpc>
            </a:pPr>
            <a:r>
              <a:rPr lang="en-US" sz="3200" dirty="0">
                <a:solidFill>
                  <a:srgbClr val="187161"/>
                </a:solidFill>
              </a:rPr>
              <a:t>Transport planners manage road, rail and air transport networks at local, regional and national level.</a:t>
            </a:r>
          </a:p>
          <a:p>
            <a:pPr>
              <a:lnSpc>
                <a:spcPts val="4199"/>
              </a:lnSpc>
            </a:pPr>
            <a:endParaRPr lang="en-US" sz="2999" dirty="0">
              <a:solidFill>
                <a:srgbClr val="FFFFFF"/>
              </a:solidFill>
              <a:latin typeface="Carlito Bold"/>
            </a:endParaRPr>
          </a:p>
        </p:txBody>
      </p:sp>
      <p:sp>
        <p:nvSpPr>
          <p:cNvPr id="49" name="TextBox 49"/>
          <p:cNvSpPr txBox="1"/>
          <p:nvPr/>
        </p:nvSpPr>
        <p:spPr>
          <a:xfrm>
            <a:off x="6662768" y="5994030"/>
            <a:ext cx="10928756" cy="2588337"/>
          </a:xfrm>
          <a:prstGeom prst="rect">
            <a:avLst/>
          </a:prstGeom>
        </p:spPr>
        <p:txBody>
          <a:bodyPr lIns="0" tIns="0" rIns="0" bIns="0" rtlCol="0" anchor="t">
            <a:spAutoFit/>
          </a:bodyPr>
          <a:lstStyle/>
          <a:p>
            <a:pPr>
              <a:lnSpc>
                <a:spcPts val="3359"/>
              </a:lnSpc>
            </a:pPr>
            <a:r>
              <a:rPr lang="en-US" sz="2399" dirty="0">
                <a:solidFill>
                  <a:srgbClr val="187161"/>
                </a:solidFill>
                <a:latin typeface="Carlito"/>
              </a:rPr>
              <a:t>Working in pairs or as a class discuss:</a:t>
            </a:r>
          </a:p>
          <a:p>
            <a:pPr marL="518157" lvl="1" indent="-259078">
              <a:lnSpc>
                <a:spcPts val="3359"/>
              </a:lnSpc>
              <a:buFont typeface="Arial"/>
              <a:buChar char="•"/>
            </a:pPr>
            <a:r>
              <a:rPr lang="en-US" sz="2399" dirty="0">
                <a:solidFill>
                  <a:srgbClr val="187161"/>
                </a:solidFill>
                <a:latin typeface="Carlito Bold"/>
              </a:rPr>
              <a:t>What did the apprentice in the video say they do in their role as a trainee Transport Planner?</a:t>
            </a:r>
          </a:p>
          <a:p>
            <a:pPr marL="518157" lvl="1" indent="-259078">
              <a:lnSpc>
                <a:spcPts val="3359"/>
              </a:lnSpc>
              <a:buFont typeface="Arial"/>
              <a:buChar char="•"/>
            </a:pPr>
            <a:r>
              <a:rPr lang="en-US" sz="2399" dirty="0">
                <a:solidFill>
                  <a:srgbClr val="187161"/>
                </a:solidFill>
                <a:latin typeface="Carlito Bold"/>
              </a:rPr>
              <a:t>How do you think a Transport Planner can be a ‘green job’?</a:t>
            </a:r>
          </a:p>
          <a:p>
            <a:pPr marL="518157" lvl="1" indent="-259078">
              <a:lnSpc>
                <a:spcPts val="3359"/>
              </a:lnSpc>
              <a:buFont typeface="Arial"/>
              <a:buChar char="•"/>
            </a:pPr>
            <a:r>
              <a:rPr lang="en-US" sz="2399" dirty="0">
                <a:solidFill>
                  <a:srgbClr val="187161"/>
                </a:solidFill>
                <a:latin typeface="Carlito Bold"/>
              </a:rPr>
              <a:t>Looking at the job profile or poster, what are the different routes you could take to become a Transport Planner?</a:t>
            </a:r>
          </a:p>
        </p:txBody>
      </p:sp>
      <p:grpSp>
        <p:nvGrpSpPr>
          <p:cNvPr id="50" name="Group 7">
            <a:extLst>
              <a:ext uri="{FF2B5EF4-FFF2-40B4-BE49-F238E27FC236}">
                <a16:creationId xmlns:a16="http://schemas.microsoft.com/office/drawing/2014/main" id="{4B224630-FC04-B72D-012D-37F83912F1FC}"/>
              </a:ext>
            </a:extLst>
          </p:cNvPr>
          <p:cNvGrpSpPr/>
          <p:nvPr/>
        </p:nvGrpSpPr>
        <p:grpSpPr>
          <a:xfrm>
            <a:off x="-42693" y="9045842"/>
            <a:ext cx="18433361" cy="1273343"/>
            <a:chOff x="0" y="-28575"/>
            <a:chExt cx="6866183" cy="474303"/>
          </a:xfrm>
        </p:grpSpPr>
        <p:sp>
          <p:nvSpPr>
            <p:cNvPr id="51" name="Freeform 8">
              <a:extLst>
                <a:ext uri="{FF2B5EF4-FFF2-40B4-BE49-F238E27FC236}">
                  <a16:creationId xmlns:a16="http://schemas.microsoft.com/office/drawing/2014/main" id="{CB848A08-FCA6-A766-1DFC-834783C02230}"/>
                </a:ext>
              </a:extLst>
            </p:cNvPr>
            <p:cNvSpPr/>
            <p:nvPr/>
          </p:nvSpPr>
          <p:spPr>
            <a:xfrm>
              <a:off x="0" y="0"/>
              <a:ext cx="6866183" cy="445728"/>
            </a:xfrm>
            <a:custGeom>
              <a:avLst/>
              <a:gdLst/>
              <a:ahLst/>
              <a:cxnLst/>
              <a:rect l="l" t="t" r="r" b="b"/>
              <a:pathLst>
                <a:path w="6823208" h="445728">
                  <a:moveTo>
                    <a:pt x="0" y="0"/>
                  </a:moveTo>
                  <a:lnTo>
                    <a:pt x="6823208" y="0"/>
                  </a:lnTo>
                  <a:lnTo>
                    <a:pt x="6823208" y="445728"/>
                  </a:lnTo>
                  <a:lnTo>
                    <a:pt x="0" y="445728"/>
                  </a:lnTo>
                  <a:close/>
                </a:path>
              </a:pathLst>
            </a:custGeom>
            <a:solidFill>
              <a:srgbClr val="EEEEEE"/>
            </a:solidFill>
          </p:spPr>
          <p:txBody>
            <a:bodyPr/>
            <a:lstStyle/>
            <a:p>
              <a:endParaRPr lang="en-GB"/>
            </a:p>
          </p:txBody>
        </p:sp>
        <p:sp>
          <p:nvSpPr>
            <p:cNvPr id="52" name="TextBox 9">
              <a:extLst>
                <a:ext uri="{FF2B5EF4-FFF2-40B4-BE49-F238E27FC236}">
                  <a16:creationId xmlns:a16="http://schemas.microsoft.com/office/drawing/2014/main" id="{DED4D91E-2175-D03C-5A87-2E6E6375256D}"/>
                </a:ext>
              </a:extLst>
            </p:cNvPr>
            <p:cNvSpPr txBox="1"/>
            <p:nvPr/>
          </p:nvSpPr>
          <p:spPr>
            <a:xfrm>
              <a:off x="0" y="-28575"/>
              <a:ext cx="6823208" cy="474303"/>
            </a:xfrm>
            <a:prstGeom prst="rect">
              <a:avLst/>
            </a:prstGeom>
          </p:spPr>
          <p:txBody>
            <a:bodyPr lIns="24438" tIns="24438" rIns="24438" bIns="24438" rtlCol="0" anchor="ctr"/>
            <a:lstStyle/>
            <a:p>
              <a:pPr algn="ctr">
                <a:lnSpc>
                  <a:spcPts val="2363"/>
                </a:lnSpc>
              </a:pPr>
              <a:endParaRPr dirty="0"/>
            </a:p>
          </p:txBody>
        </p:sp>
      </p:grpSp>
      <p:sp>
        <p:nvSpPr>
          <p:cNvPr id="16" name="TextBox 47">
            <a:extLst>
              <a:ext uri="{FF2B5EF4-FFF2-40B4-BE49-F238E27FC236}">
                <a16:creationId xmlns:a16="http://schemas.microsoft.com/office/drawing/2014/main" id="{60E861C7-32A2-1197-8081-E73B20BE2465}"/>
              </a:ext>
            </a:extLst>
          </p:cNvPr>
          <p:cNvSpPr txBox="1"/>
          <p:nvPr/>
        </p:nvSpPr>
        <p:spPr>
          <a:xfrm>
            <a:off x="6023926" y="2195849"/>
            <a:ext cx="4418200" cy="408253"/>
          </a:xfrm>
          <a:prstGeom prst="rect">
            <a:avLst/>
          </a:prstGeom>
        </p:spPr>
        <p:txBody>
          <a:bodyPr lIns="0" tIns="0" rIns="0" bIns="0" rtlCol="0" anchor="t">
            <a:spAutoFit/>
          </a:bodyPr>
          <a:lstStyle/>
          <a:p>
            <a:pPr algn="ctr">
              <a:lnSpc>
                <a:spcPts val="3359"/>
              </a:lnSpc>
            </a:pPr>
            <a:r>
              <a:rPr lang="en-US" sz="2399" dirty="0">
                <a:solidFill>
                  <a:srgbClr val="FFFFFF"/>
                </a:solidFill>
                <a:latin typeface="Carlito Bold"/>
                <a:hlinkClick r:id="rId7"/>
              </a:rPr>
              <a:t>Watch the video</a:t>
            </a:r>
            <a:endParaRPr lang="en-US" sz="2399" dirty="0">
              <a:solidFill>
                <a:srgbClr val="FFFFFF"/>
              </a:solidFill>
              <a:latin typeface="Carlito Bold"/>
            </a:endParaRPr>
          </a:p>
        </p:txBody>
      </p:sp>
      <p:sp>
        <p:nvSpPr>
          <p:cNvPr id="17" name="TextBox 47">
            <a:extLst>
              <a:ext uri="{FF2B5EF4-FFF2-40B4-BE49-F238E27FC236}">
                <a16:creationId xmlns:a16="http://schemas.microsoft.com/office/drawing/2014/main" id="{0F7D7CC3-4B69-D650-EEBE-527E9909CBE7}"/>
              </a:ext>
            </a:extLst>
          </p:cNvPr>
          <p:cNvSpPr txBox="1"/>
          <p:nvPr/>
        </p:nvSpPr>
        <p:spPr>
          <a:xfrm>
            <a:off x="11406501" y="2194988"/>
            <a:ext cx="4418200" cy="408253"/>
          </a:xfrm>
          <a:prstGeom prst="rect">
            <a:avLst/>
          </a:prstGeom>
        </p:spPr>
        <p:txBody>
          <a:bodyPr lIns="0" tIns="0" rIns="0" bIns="0" rtlCol="0" anchor="t">
            <a:spAutoFit/>
          </a:bodyPr>
          <a:lstStyle/>
          <a:p>
            <a:pPr algn="ctr">
              <a:lnSpc>
                <a:spcPts val="3359"/>
              </a:lnSpc>
            </a:pPr>
            <a:r>
              <a:rPr lang="en-US" sz="2399" dirty="0">
                <a:solidFill>
                  <a:srgbClr val="FFFFFF"/>
                </a:solidFill>
                <a:latin typeface="Carlito Bold"/>
                <a:hlinkClick r:id="rId19"/>
              </a:rPr>
              <a:t>Read the job profile</a:t>
            </a:r>
            <a:endParaRPr lang="en-US" sz="2399" dirty="0">
              <a:solidFill>
                <a:srgbClr val="FFFFFF"/>
              </a:solidFill>
              <a:latin typeface="Carlito Bold"/>
            </a:endParaRPr>
          </a:p>
        </p:txBody>
      </p:sp>
      <p:grpSp>
        <p:nvGrpSpPr>
          <p:cNvPr id="18" name="Group 17">
            <a:extLst>
              <a:ext uri="{FF2B5EF4-FFF2-40B4-BE49-F238E27FC236}">
                <a16:creationId xmlns:a16="http://schemas.microsoft.com/office/drawing/2014/main" id="{49B35222-DA83-B6C8-C0EB-EF453B8EBDB5}"/>
              </a:ext>
            </a:extLst>
          </p:cNvPr>
          <p:cNvGrpSpPr/>
          <p:nvPr/>
        </p:nvGrpSpPr>
        <p:grpSpPr>
          <a:xfrm>
            <a:off x="8350610" y="9340566"/>
            <a:ext cx="1586776" cy="769866"/>
            <a:chOff x="8505483" y="9309197"/>
            <a:chExt cx="1586776" cy="769866"/>
          </a:xfrm>
        </p:grpSpPr>
        <p:grpSp>
          <p:nvGrpSpPr>
            <p:cNvPr id="19" name="Group 18">
              <a:extLst>
                <a:ext uri="{FF2B5EF4-FFF2-40B4-BE49-F238E27FC236}">
                  <a16:creationId xmlns:a16="http://schemas.microsoft.com/office/drawing/2014/main" id="{E8417353-A2DD-FDB3-5423-A573DB1D50EB}"/>
                </a:ext>
              </a:extLst>
            </p:cNvPr>
            <p:cNvGrpSpPr/>
            <p:nvPr/>
          </p:nvGrpSpPr>
          <p:grpSpPr>
            <a:xfrm>
              <a:off x="8505483" y="9309197"/>
              <a:ext cx="1586776" cy="769866"/>
              <a:chOff x="8414134" y="9309197"/>
              <a:chExt cx="1586776" cy="769866"/>
            </a:xfrm>
          </p:grpSpPr>
          <p:sp>
            <p:nvSpPr>
              <p:cNvPr id="47" name="Rectangle: Rounded Corners 46">
                <a:hlinkClick r:id="rId21" action="ppaction://hlinksldjump"/>
                <a:extLst>
                  <a:ext uri="{FF2B5EF4-FFF2-40B4-BE49-F238E27FC236}">
                    <a16:creationId xmlns:a16="http://schemas.microsoft.com/office/drawing/2014/main" id="{86845974-5CE6-FA0B-C000-D342443A33D5}"/>
                  </a:ext>
                </a:extLst>
              </p:cNvPr>
              <p:cNvSpPr/>
              <p:nvPr/>
            </p:nvSpPr>
            <p:spPr>
              <a:xfrm>
                <a:off x="8414134" y="9309197"/>
                <a:ext cx="1586776" cy="769866"/>
              </a:xfrm>
              <a:prstGeom prst="roundRect">
                <a:avLst/>
              </a:prstGeom>
              <a:solidFill>
                <a:schemeClr val="bg1"/>
              </a:solidFill>
              <a:ln>
                <a:solidFill>
                  <a:srgbClr val="00AF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Curved Left 47">
                <a:hlinkClick r:id="rId21" action="ppaction://hlinksldjump"/>
                <a:extLst>
                  <a:ext uri="{FF2B5EF4-FFF2-40B4-BE49-F238E27FC236}">
                    <a16:creationId xmlns:a16="http://schemas.microsoft.com/office/drawing/2014/main" id="{26A1C1B0-7F64-6DE0-8995-AEB9F788D8B2}"/>
                  </a:ext>
                </a:extLst>
              </p:cNvPr>
              <p:cNvSpPr/>
              <p:nvPr/>
            </p:nvSpPr>
            <p:spPr>
              <a:xfrm>
                <a:off x="8633222" y="9506224"/>
                <a:ext cx="410099" cy="420988"/>
              </a:xfrm>
              <a:prstGeom prst="curvedLeftArrow">
                <a:avLst/>
              </a:prstGeom>
              <a:solidFill>
                <a:srgbClr val="00AF6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0" name="TextBox 19">
              <a:hlinkClick r:id="rId21" action="ppaction://hlinksldjump"/>
              <a:extLst>
                <a:ext uri="{FF2B5EF4-FFF2-40B4-BE49-F238E27FC236}">
                  <a16:creationId xmlns:a16="http://schemas.microsoft.com/office/drawing/2014/main" id="{032CD0FB-BFA8-1E0C-AC42-7987D559D52C}"/>
                </a:ext>
              </a:extLst>
            </p:cNvPr>
            <p:cNvSpPr txBox="1"/>
            <p:nvPr/>
          </p:nvSpPr>
          <p:spPr>
            <a:xfrm>
              <a:off x="9043321" y="9418901"/>
              <a:ext cx="1007507" cy="523220"/>
            </a:xfrm>
            <a:prstGeom prst="rect">
              <a:avLst/>
            </a:prstGeom>
            <a:noFill/>
          </p:spPr>
          <p:txBody>
            <a:bodyPr wrap="square" rtlCol="0">
              <a:spAutoFit/>
            </a:bodyPr>
            <a:lstStyle/>
            <a:p>
              <a:pPr algn="ctr"/>
              <a:r>
                <a:rPr lang="en-GB" sz="1400" b="1" dirty="0"/>
                <a:t>Back to contents</a:t>
              </a:r>
            </a:p>
          </p:txBody>
        </p:sp>
      </p:grpSp>
      <p:sp>
        <p:nvSpPr>
          <p:cNvPr id="56" name="TextBox 42">
            <a:extLst>
              <a:ext uri="{FF2B5EF4-FFF2-40B4-BE49-F238E27FC236}">
                <a16:creationId xmlns:a16="http://schemas.microsoft.com/office/drawing/2014/main" id="{414C37A5-B54F-6D5D-EDC1-DA5D21656D84}"/>
              </a:ext>
            </a:extLst>
          </p:cNvPr>
          <p:cNvSpPr txBox="1"/>
          <p:nvPr/>
        </p:nvSpPr>
        <p:spPr>
          <a:xfrm>
            <a:off x="15069481" y="9522212"/>
            <a:ext cx="2883872" cy="320601"/>
          </a:xfrm>
          <a:prstGeom prst="rect">
            <a:avLst/>
          </a:prstGeom>
        </p:spPr>
        <p:txBody>
          <a:bodyPr wrap="square" lIns="0" tIns="0" rIns="0" bIns="0" rtlCol="0" anchor="t">
            <a:spAutoFit/>
          </a:bodyPr>
          <a:lstStyle/>
          <a:p>
            <a:pPr algn="ctr">
              <a:lnSpc>
                <a:spcPts val="2544"/>
              </a:lnSpc>
            </a:pPr>
            <a:r>
              <a:rPr lang="en-US" sz="2400" dirty="0">
                <a:solidFill>
                  <a:srgbClr val="337AB7"/>
                </a:solidFill>
                <a:latin typeface="Open Sans Bold"/>
              </a:rPr>
              <a:t>careerpilot.org.uk</a:t>
            </a:r>
          </a:p>
        </p:txBody>
      </p:sp>
      <p:sp>
        <p:nvSpPr>
          <p:cNvPr id="57" name="Freeform 10">
            <a:extLst>
              <a:ext uri="{FF2B5EF4-FFF2-40B4-BE49-F238E27FC236}">
                <a16:creationId xmlns:a16="http://schemas.microsoft.com/office/drawing/2014/main" id="{80291E9D-8298-89D2-33A8-4B95D822C40A}"/>
              </a:ext>
            </a:extLst>
          </p:cNvPr>
          <p:cNvSpPr/>
          <p:nvPr/>
        </p:nvSpPr>
        <p:spPr>
          <a:xfrm>
            <a:off x="310013" y="9415426"/>
            <a:ext cx="2787266" cy="628271"/>
          </a:xfrm>
          <a:custGeom>
            <a:avLst/>
            <a:gdLst/>
            <a:ahLst/>
            <a:cxnLst/>
            <a:rect l="l" t="t" r="r" b="b"/>
            <a:pathLst>
              <a:path w="2074723" h="485371">
                <a:moveTo>
                  <a:pt x="0" y="0"/>
                </a:moveTo>
                <a:lnTo>
                  <a:pt x="2074723" y="0"/>
                </a:lnTo>
                <a:lnTo>
                  <a:pt x="2074723" y="485371"/>
                </a:lnTo>
                <a:lnTo>
                  <a:pt x="0" y="485371"/>
                </a:lnTo>
                <a:lnTo>
                  <a:pt x="0" y="0"/>
                </a:lnTo>
                <a:close/>
              </a:path>
            </a:pathLst>
          </a:custGeom>
          <a:blipFill>
            <a:blip r:embed="rId22"/>
            <a:stretch>
              <a:fillRect/>
            </a:stretch>
          </a:blipFill>
        </p:spPr>
        <p:txBody>
          <a:bodyPr/>
          <a:lstStyle/>
          <a:p>
            <a:endParaRPr lang="en-GB" dirty="0"/>
          </a:p>
        </p:txBody>
      </p:sp>
      <p:pic>
        <p:nvPicPr>
          <p:cNvPr id="59" name="Picture 58">
            <a:extLst>
              <a:ext uri="{FF2B5EF4-FFF2-40B4-BE49-F238E27FC236}">
                <a16:creationId xmlns:a16="http://schemas.microsoft.com/office/drawing/2014/main" id="{A4B16BF5-1F54-59FD-BE0A-1949DCB5746C}"/>
              </a:ext>
            </a:extLst>
          </p:cNvPr>
          <p:cNvPicPr>
            <a:picLocks noChangeAspect="1"/>
          </p:cNvPicPr>
          <p:nvPr/>
        </p:nvPicPr>
        <p:blipFill rotWithShape="1">
          <a:blip r:embed="rId23"/>
          <a:srcRect/>
          <a:stretch/>
        </p:blipFill>
        <p:spPr>
          <a:xfrm>
            <a:off x="15168341" y="1993935"/>
            <a:ext cx="2446714" cy="3502978"/>
          </a:xfrm>
          <a:prstGeom prst="rect">
            <a:avLst/>
          </a:prstGeom>
        </p:spPr>
      </p:pic>
    </p:spTree>
    <p:extLst>
      <p:ext uri="{BB962C8B-B14F-4D97-AF65-F5344CB8AC3E}">
        <p14:creationId xmlns:p14="http://schemas.microsoft.com/office/powerpoint/2010/main" val="517864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685" y="544417"/>
            <a:ext cx="18433363" cy="9742583"/>
            <a:chOff x="0" y="0"/>
            <a:chExt cx="6164582" cy="3548808"/>
          </a:xfrm>
          <a:solidFill>
            <a:srgbClr val="C5E0B4"/>
          </a:solidFill>
        </p:grpSpPr>
        <p:sp>
          <p:nvSpPr>
            <p:cNvPr id="3" name="Freeform 3"/>
            <p:cNvSpPr/>
            <p:nvPr/>
          </p:nvSpPr>
          <p:spPr>
            <a:xfrm>
              <a:off x="0" y="0"/>
              <a:ext cx="6164582" cy="3548808"/>
            </a:xfrm>
            <a:custGeom>
              <a:avLst/>
              <a:gdLst/>
              <a:ahLst/>
              <a:cxnLst/>
              <a:rect l="l" t="t" r="r" b="b"/>
              <a:pathLst>
                <a:path w="6164582" h="3548808">
                  <a:moveTo>
                    <a:pt x="0" y="0"/>
                  </a:moveTo>
                  <a:lnTo>
                    <a:pt x="6164582" y="0"/>
                  </a:lnTo>
                  <a:lnTo>
                    <a:pt x="6164582" y="3548808"/>
                  </a:lnTo>
                  <a:lnTo>
                    <a:pt x="0" y="3548808"/>
                  </a:lnTo>
                  <a:close/>
                </a:path>
              </a:pathLst>
            </a:custGeom>
            <a:grpFill/>
          </p:spPr>
          <p:txBody>
            <a:bodyPr/>
            <a:lstStyle/>
            <a:p>
              <a:endParaRPr lang="en-GB"/>
            </a:p>
          </p:txBody>
        </p:sp>
      </p:grpSp>
      <p:grpSp>
        <p:nvGrpSpPr>
          <p:cNvPr id="4" name="Group 4"/>
          <p:cNvGrpSpPr/>
          <p:nvPr/>
        </p:nvGrpSpPr>
        <p:grpSpPr>
          <a:xfrm>
            <a:off x="-42693" y="0"/>
            <a:ext cx="18433361" cy="1516414"/>
            <a:chOff x="0" y="0"/>
            <a:chExt cx="4816593" cy="399385"/>
          </a:xfrm>
          <a:solidFill>
            <a:srgbClr val="187161"/>
          </a:solidFill>
        </p:grpSpPr>
        <p:sp>
          <p:nvSpPr>
            <p:cNvPr id="5" name="Freeform 5"/>
            <p:cNvSpPr/>
            <p:nvPr/>
          </p:nvSpPr>
          <p:spPr>
            <a:xfrm>
              <a:off x="0" y="0"/>
              <a:ext cx="4816592" cy="399385"/>
            </a:xfrm>
            <a:custGeom>
              <a:avLst/>
              <a:gdLst/>
              <a:ahLst/>
              <a:cxnLst/>
              <a:rect l="l" t="t" r="r" b="b"/>
              <a:pathLst>
                <a:path w="4816592" h="399385">
                  <a:moveTo>
                    <a:pt x="0" y="0"/>
                  </a:moveTo>
                  <a:lnTo>
                    <a:pt x="4816592" y="0"/>
                  </a:lnTo>
                  <a:lnTo>
                    <a:pt x="4816592" y="399385"/>
                  </a:lnTo>
                  <a:lnTo>
                    <a:pt x="0" y="399385"/>
                  </a:lnTo>
                  <a:close/>
                </a:path>
              </a:pathLst>
            </a:custGeom>
            <a:grpFill/>
          </p:spPr>
          <p:txBody>
            <a:bodyPr/>
            <a:lstStyle/>
            <a:p>
              <a:endParaRPr lang="en-GB"/>
            </a:p>
          </p:txBody>
        </p:sp>
        <p:sp>
          <p:nvSpPr>
            <p:cNvPr id="6" name="TextBox 6"/>
            <p:cNvSpPr txBox="1"/>
            <p:nvPr/>
          </p:nvSpPr>
          <p:spPr>
            <a:xfrm>
              <a:off x="0" y="-28575"/>
              <a:ext cx="4816593" cy="427960"/>
            </a:xfrm>
            <a:prstGeom prst="rect">
              <a:avLst/>
            </a:prstGeom>
            <a:grpFill/>
          </p:spPr>
          <p:txBody>
            <a:bodyPr lIns="50800" tIns="50800" rIns="50800" bIns="50800" rtlCol="0" anchor="ctr"/>
            <a:lstStyle/>
            <a:p>
              <a:pPr algn="ctr">
                <a:lnSpc>
                  <a:spcPts val="2283"/>
                </a:lnSpc>
              </a:pPr>
              <a:endParaRPr/>
            </a:p>
          </p:txBody>
        </p:sp>
      </p:grpSp>
      <p:grpSp>
        <p:nvGrpSpPr>
          <p:cNvPr id="7" name="Group 7"/>
          <p:cNvGrpSpPr/>
          <p:nvPr/>
        </p:nvGrpSpPr>
        <p:grpSpPr>
          <a:xfrm>
            <a:off x="11127835" y="1830739"/>
            <a:ext cx="6825518" cy="3864871"/>
            <a:chOff x="0" y="0"/>
            <a:chExt cx="1797667" cy="1017908"/>
          </a:xfrm>
        </p:grpSpPr>
        <p:sp>
          <p:nvSpPr>
            <p:cNvPr id="8" name="Freeform 8"/>
            <p:cNvSpPr/>
            <p:nvPr/>
          </p:nvSpPr>
          <p:spPr>
            <a:xfrm>
              <a:off x="0" y="0"/>
              <a:ext cx="1797667" cy="1017908"/>
            </a:xfrm>
            <a:custGeom>
              <a:avLst/>
              <a:gdLst/>
              <a:ahLst/>
              <a:cxnLst/>
              <a:rect l="l" t="t" r="r" b="b"/>
              <a:pathLst>
                <a:path w="1797667" h="1017908">
                  <a:moveTo>
                    <a:pt x="57847" y="0"/>
                  </a:moveTo>
                  <a:lnTo>
                    <a:pt x="1739820" y="0"/>
                  </a:lnTo>
                  <a:cubicBezTo>
                    <a:pt x="1771768" y="0"/>
                    <a:pt x="1797667" y="25899"/>
                    <a:pt x="1797667" y="57847"/>
                  </a:cubicBezTo>
                  <a:lnTo>
                    <a:pt x="1797667" y="960061"/>
                  </a:lnTo>
                  <a:cubicBezTo>
                    <a:pt x="1797667" y="992009"/>
                    <a:pt x="1771768" y="1017908"/>
                    <a:pt x="1739820" y="1017908"/>
                  </a:cubicBezTo>
                  <a:lnTo>
                    <a:pt x="57847" y="1017908"/>
                  </a:lnTo>
                  <a:cubicBezTo>
                    <a:pt x="42505" y="1017908"/>
                    <a:pt x="27792" y="1011814"/>
                    <a:pt x="16943" y="1000965"/>
                  </a:cubicBezTo>
                  <a:cubicBezTo>
                    <a:pt x="6095" y="990117"/>
                    <a:pt x="0" y="975403"/>
                    <a:pt x="0" y="960061"/>
                  </a:cubicBezTo>
                  <a:lnTo>
                    <a:pt x="0" y="57847"/>
                  </a:lnTo>
                  <a:cubicBezTo>
                    <a:pt x="0" y="25899"/>
                    <a:pt x="25899" y="0"/>
                    <a:pt x="57847" y="0"/>
                  </a:cubicBezTo>
                  <a:close/>
                </a:path>
              </a:pathLst>
            </a:custGeom>
            <a:solidFill>
              <a:srgbClr val="606060">
                <a:alpha val="19608"/>
              </a:srgbClr>
            </a:solidFill>
          </p:spPr>
          <p:txBody>
            <a:bodyPr/>
            <a:lstStyle/>
            <a:p>
              <a:endParaRPr lang="en-GB"/>
            </a:p>
          </p:txBody>
        </p:sp>
        <p:sp>
          <p:nvSpPr>
            <p:cNvPr id="9" name="TextBox 9"/>
            <p:cNvSpPr txBox="1"/>
            <p:nvPr/>
          </p:nvSpPr>
          <p:spPr>
            <a:xfrm>
              <a:off x="0" y="-28575"/>
              <a:ext cx="1797667" cy="1046483"/>
            </a:xfrm>
            <a:prstGeom prst="rect">
              <a:avLst/>
            </a:prstGeom>
          </p:spPr>
          <p:txBody>
            <a:bodyPr lIns="50800" tIns="50800" rIns="50800" bIns="50800" rtlCol="0" anchor="ctr"/>
            <a:lstStyle/>
            <a:p>
              <a:pPr algn="ctr">
                <a:lnSpc>
                  <a:spcPts val="2283"/>
                </a:lnSpc>
              </a:pPr>
              <a:endParaRPr/>
            </a:p>
          </p:txBody>
        </p:sp>
      </p:grpSp>
      <p:grpSp>
        <p:nvGrpSpPr>
          <p:cNvPr id="10" name="Group 10"/>
          <p:cNvGrpSpPr/>
          <p:nvPr/>
        </p:nvGrpSpPr>
        <p:grpSpPr>
          <a:xfrm>
            <a:off x="5546985" y="5850248"/>
            <a:ext cx="12406368" cy="2950755"/>
            <a:chOff x="0" y="0"/>
            <a:chExt cx="3267521" cy="777154"/>
          </a:xfrm>
        </p:grpSpPr>
        <p:sp>
          <p:nvSpPr>
            <p:cNvPr id="11" name="Freeform 11"/>
            <p:cNvSpPr/>
            <p:nvPr/>
          </p:nvSpPr>
          <p:spPr>
            <a:xfrm>
              <a:off x="0" y="0"/>
              <a:ext cx="3267521" cy="777154"/>
            </a:xfrm>
            <a:custGeom>
              <a:avLst/>
              <a:gdLst/>
              <a:ahLst/>
              <a:cxnLst/>
              <a:rect l="l" t="t" r="r" b="b"/>
              <a:pathLst>
                <a:path w="3267521" h="777154">
                  <a:moveTo>
                    <a:pt x="31825" y="0"/>
                  </a:moveTo>
                  <a:lnTo>
                    <a:pt x="3235695" y="0"/>
                  </a:lnTo>
                  <a:cubicBezTo>
                    <a:pt x="3253272" y="0"/>
                    <a:pt x="3267521" y="14249"/>
                    <a:pt x="3267521" y="31825"/>
                  </a:cubicBezTo>
                  <a:lnTo>
                    <a:pt x="3267521" y="745328"/>
                  </a:lnTo>
                  <a:cubicBezTo>
                    <a:pt x="3267521" y="753769"/>
                    <a:pt x="3264168" y="761864"/>
                    <a:pt x="3258199" y="767832"/>
                  </a:cubicBezTo>
                  <a:cubicBezTo>
                    <a:pt x="3252231" y="773801"/>
                    <a:pt x="3244136" y="777154"/>
                    <a:pt x="3235695" y="777154"/>
                  </a:cubicBezTo>
                  <a:lnTo>
                    <a:pt x="31825" y="777154"/>
                  </a:lnTo>
                  <a:cubicBezTo>
                    <a:pt x="23385" y="777154"/>
                    <a:pt x="15290" y="773801"/>
                    <a:pt x="9321" y="767832"/>
                  </a:cubicBezTo>
                  <a:cubicBezTo>
                    <a:pt x="3353" y="761864"/>
                    <a:pt x="0" y="753769"/>
                    <a:pt x="0" y="745328"/>
                  </a:cubicBezTo>
                  <a:lnTo>
                    <a:pt x="0" y="31825"/>
                  </a:lnTo>
                  <a:cubicBezTo>
                    <a:pt x="0" y="23385"/>
                    <a:pt x="3353" y="15290"/>
                    <a:pt x="9321" y="9321"/>
                  </a:cubicBezTo>
                  <a:cubicBezTo>
                    <a:pt x="15290" y="3353"/>
                    <a:pt x="23385" y="0"/>
                    <a:pt x="31825" y="0"/>
                  </a:cubicBezTo>
                  <a:close/>
                </a:path>
              </a:pathLst>
            </a:custGeom>
            <a:solidFill>
              <a:srgbClr val="606060">
                <a:alpha val="19608"/>
              </a:srgbClr>
            </a:solidFill>
          </p:spPr>
          <p:txBody>
            <a:bodyPr/>
            <a:lstStyle/>
            <a:p>
              <a:endParaRPr lang="en-GB"/>
            </a:p>
          </p:txBody>
        </p:sp>
        <p:sp>
          <p:nvSpPr>
            <p:cNvPr id="12" name="TextBox 12"/>
            <p:cNvSpPr txBox="1"/>
            <p:nvPr/>
          </p:nvSpPr>
          <p:spPr>
            <a:xfrm>
              <a:off x="0" y="-28575"/>
              <a:ext cx="3267521" cy="805729"/>
            </a:xfrm>
            <a:prstGeom prst="rect">
              <a:avLst/>
            </a:prstGeom>
          </p:spPr>
          <p:txBody>
            <a:bodyPr lIns="50800" tIns="50800" rIns="50800" bIns="50800" rtlCol="0" anchor="ctr"/>
            <a:lstStyle/>
            <a:p>
              <a:pPr algn="ctr">
                <a:lnSpc>
                  <a:spcPts val="2283"/>
                </a:lnSpc>
              </a:pPr>
              <a:endParaRPr/>
            </a:p>
          </p:txBody>
        </p:sp>
      </p:grpSp>
      <p:grpSp>
        <p:nvGrpSpPr>
          <p:cNvPr id="13" name="Group 13"/>
          <p:cNvGrpSpPr/>
          <p:nvPr/>
        </p:nvGrpSpPr>
        <p:grpSpPr>
          <a:xfrm>
            <a:off x="5546985" y="1830739"/>
            <a:ext cx="5372083" cy="3864871"/>
            <a:chOff x="0" y="0"/>
            <a:chExt cx="1414869" cy="1017908"/>
          </a:xfrm>
        </p:grpSpPr>
        <p:sp>
          <p:nvSpPr>
            <p:cNvPr id="14" name="Freeform 14"/>
            <p:cNvSpPr/>
            <p:nvPr/>
          </p:nvSpPr>
          <p:spPr>
            <a:xfrm>
              <a:off x="0" y="0"/>
              <a:ext cx="1414869" cy="1017908"/>
            </a:xfrm>
            <a:custGeom>
              <a:avLst/>
              <a:gdLst/>
              <a:ahLst/>
              <a:cxnLst/>
              <a:rect l="l" t="t" r="r" b="b"/>
              <a:pathLst>
                <a:path w="1414869" h="1017908">
                  <a:moveTo>
                    <a:pt x="73498" y="0"/>
                  </a:moveTo>
                  <a:lnTo>
                    <a:pt x="1341371" y="0"/>
                  </a:lnTo>
                  <a:cubicBezTo>
                    <a:pt x="1360864" y="0"/>
                    <a:pt x="1379559" y="7744"/>
                    <a:pt x="1393342" y="21527"/>
                  </a:cubicBezTo>
                  <a:cubicBezTo>
                    <a:pt x="1407126" y="35311"/>
                    <a:pt x="1414869" y="54005"/>
                    <a:pt x="1414869" y="73498"/>
                  </a:cubicBezTo>
                  <a:lnTo>
                    <a:pt x="1414869" y="944410"/>
                  </a:lnTo>
                  <a:cubicBezTo>
                    <a:pt x="1414869" y="985002"/>
                    <a:pt x="1381963" y="1017908"/>
                    <a:pt x="1341371" y="1017908"/>
                  </a:cubicBezTo>
                  <a:lnTo>
                    <a:pt x="73498" y="1017908"/>
                  </a:lnTo>
                  <a:cubicBezTo>
                    <a:pt x="54005" y="1017908"/>
                    <a:pt x="35311" y="1010165"/>
                    <a:pt x="21527" y="996381"/>
                  </a:cubicBezTo>
                  <a:cubicBezTo>
                    <a:pt x="7744" y="982598"/>
                    <a:pt x="0" y="963903"/>
                    <a:pt x="0" y="944410"/>
                  </a:cubicBezTo>
                  <a:lnTo>
                    <a:pt x="0" y="73498"/>
                  </a:lnTo>
                  <a:cubicBezTo>
                    <a:pt x="0" y="54005"/>
                    <a:pt x="7744" y="35311"/>
                    <a:pt x="21527" y="21527"/>
                  </a:cubicBezTo>
                  <a:cubicBezTo>
                    <a:pt x="35311" y="7744"/>
                    <a:pt x="54005" y="0"/>
                    <a:pt x="73498" y="0"/>
                  </a:cubicBezTo>
                  <a:close/>
                </a:path>
              </a:pathLst>
            </a:custGeom>
            <a:solidFill>
              <a:srgbClr val="606060">
                <a:alpha val="19608"/>
              </a:srgbClr>
            </a:solidFill>
          </p:spPr>
          <p:txBody>
            <a:bodyPr/>
            <a:lstStyle/>
            <a:p>
              <a:endParaRPr lang="en-GB"/>
            </a:p>
          </p:txBody>
        </p:sp>
        <p:sp>
          <p:nvSpPr>
            <p:cNvPr id="15" name="TextBox 15"/>
            <p:cNvSpPr txBox="1"/>
            <p:nvPr/>
          </p:nvSpPr>
          <p:spPr>
            <a:xfrm>
              <a:off x="0" y="-28575"/>
              <a:ext cx="1414869" cy="1046483"/>
            </a:xfrm>
            <a:prstGeom prst="rect">
              <a:avLst/>
            </a:prstGeom>
          </p:spPr>
          <p:txBody>
            <a:bodyPr lIns="50800" tIns="50800" rIns="50800" bIns="50800" rtlCol="0" anchor="ctr"/>
            <a:lstStyle/>
            <a:p>
              <a:pPr algn="ctr">
                <a:lnSpc>
                  <a:spcPts val="2283"/>
                </a:lnSpc>
              </a:pPr>
              <a:endParaRPr/>
            </a:p>
          </p:txBody>
        </p:sp>
      </p:grpSp>
      <p:grpSp>
        <p:nvGrpSpPr>
          <p:cNvPr id="21" name="Group 21"/>
          <p:cNvGrpSpPr/>
          <p:nvPr/>
        </p:nvGrpSpPr>
        <p:grpSpPr>
          <a:xfrm>
            <a:off x="413134" y="4742253"/>
            <a:ext cx="4752851" cy="4300413"/>
            <a:chOff x="0" y="-82513"/>
            <a:chExt cx="6337134" cy="5733884"/>
          </a:xfrm>
        </p:grpSpPr>
        <p:grpSp>
          <p:nvGrpSpPr>
            <p:cNvPr id="22" name="Group 22"/>
            <p:cNvGrpSpPr/>
            <p:nvPr/>
          </p:nvGrpSpPr>
          <p:grpSpPr>
            <a:xfrm>
              <a:off x="0" y="-82513"/>
              <a:ext cx="6337134" cy="5733884"/>
              <a:chOff x="0" y="-28575"/>
              <a:chExt cx="2194614" cy="1985702"/>
            </a:xfrm>
          </p:grpSpPr>
          <p:sp>
            <p:nvSpPr>
              <p:cNvPr id="23" name="Freeform 23"/>
              <p:cNvSpPr/>
              <p:nvPr/>
            </p:nvSpPr>
            <p:spPr>
              <a:xfrm>
                <a:off x="0" y="0"/>
                <a:ext cx="2194614" cy="1845540"/>
              </a:xfrm>
              <a:custGeom>
                <a:avLst/>
                <a:gdLst/>
                <a:ahLst/>
                <a:cxnLst/>
                <a:rect l="l" t="t" r="r" b="b"/>
                <a:pathLst>
                  <a:path w="2194614" h="1957127">
                    <a:moveTo>
                      <a:pt x="46777" y="0"/>
                    </a:moveTo>
                    <a:lnTo>
                      <a:pt x="2147837" y="0"/>
                    </a:lnTo>
                    <a:cubicBezTo>
                      <a:pt x="2160243" y="0"/>
                      <a:pt x="2172140" y="4928"/>
                      <a:pt x="2180913" y="13701"/>
                    </a:cubicBezTo>
                    <a:cubicBezTo>
                      <a:pt x="2189685" y="22473"/>
                      <a:pt x="2194614" y="34371"/>
                      <a:pt x="2194614" y="46777"/>
                    </a:cubicBezTo>
                    <a:lnTo>
                      <a:pt x="2194614" y="1910350"/>
                    </a:lnTo>
                    <a:cubicBezTo>
                      <a:pt x="2194614" y="1936184"/>
                      <a:pt x="2173671" y="1957127"/>
                      <a:pt x="2147837" y="1957127"/>
                    </a:cubicBezTo>
                    <a:lnTo>
                      <a:pt x="46777" y="1957127"/>
                    </a:lnTo>
                    <a:cubicBezTo>
                      <a:pt x="20943" y="1957127"/>
                      <a:pt x="0" y="1936184"/>
                      <a:pt x="0" y="1910350"/>
                    </a:cubicBezTo>
                    <a:lnTo>
                      <a:pt x="0" y="46777"/>
                    </a:lnTo>
                    <a:cubicBezTo>
                      <a:pt x="0" y="34371"/>
                      <a:pt x="4928" y="22473"/>
                      <a:pt x="13701" y="13701"/>
                    </a:cubicBezTo>
                    <a:cubicBezTo>
                      <a:pt x="22473" y="4928"/>
                      <a:pt x="34371" y="0"/>
                      <a:pt x="46777" y="0"/>
                    </a:cubicBezTo>
                    <a:close/>
                  </a:path>
                </a:pathLst>
              </a:custGeom>
              <a:solidFill>
                <a:srgbClr val="EEEEEE"/>
              </a:solidFill>
            </p:spPr>
            <p:txBody>
              <a:bodyPr/>
              <a:lstStyle/>
              <a:p>
                <a:endParaRPr lang="en-GB"/>
              </a:p>
            </p:txBody>
          </p:sp>
          <p:sp>
            <p:nvSpPr>
              <p:cNvPr id="24" name="TextBox 24"/>
              <p:cNvSpPr txBox="1"/>
              <p:nvPr/>
            </p:nvSpPr>
            <p:spPr>
              <a:xfrm>
                <a:off x="0" y="-28575"/>
                <a:ext cx="2194614" cy="1985702"/>
              </a:xfrm>
              <a:prstGeom prst="rect">
                <a:avLst/>
              </a:prstGeom>
            </p:spPr>
            <p:txBody>
              <a:bodyPr lIns="50800" tIns="50800" rIns="50800" bIns="50800" rtlCol="0" anchor="ctr"/>
              <a:lstStyle/>
              <a:p>
                <a:pPr algn="ctr">
                  <a:lnSpc>
                    <a:spcPts val="2199"/>
                  </a:lnSpc>
                </a:pPr>
                <a:endParaRPr/>
              </a:p>
            </p:txBody>
          </p:sp>
        </p:grpSp>
        <p:sp>
          <p:nvSpPr>
            <p:cNvPr id="25" name="TextBox 25"/>
            <p:cNvSpPr txBox="1"/>
            <p:nvPr/>
          </p:nvSpPr>
          <p:spPr>
            <a:xfrm>
              <a:off x="413864" y="188729"/>
              <a:ext cx="5461775" cy="4756239"/>
            </a:xfrm>
            <a:prstGeom prst="rect">
              <a:avLst/>
            </a:prstGeom>
          </p:spPr>
          <p:txBody>
            <a:bodyPr lIns="0" tIns="0" rIns="0" bIns="0" rtlCol="0" anchor="t">
              <a:spAutoFit/>
            </a:bodyPr>
            <a:lstStyle/>
            <a:p>
              <a:pPr>
                <a:lnSpc>
                  <a:spcPts val="2544"/>
                </a:lnSpc>
              </a:pPr>
              <a:r>
                <a:rPr lang="en-US" sz="2400" dirty="0">
                  <a:solidFill>
                    <a:srgbClr val="187161"/>
                  </a:solidFill>
                  <a:latin typeface="Carlito Bold"/>
                </a:rPr>
                <a:t>Wind Turbine Technician-  What’s in the Job?</a:t>
              </a:r>
            </a:p>
            <a:p>
              <a:pPr>
                <a:lnSpc>
                  <a:spcPts val="2033"/>
                </a:lnSpc>
              </a:pPr>
              <a:endParaRPr lang="en-US" sz="1817" dirty="0">
                <a:solidFill>
                  <a:srgbClr val="00AF61"/>
                </a:solidFill>
                <a:latin typeface="Carlito Bold"/>
              </a:endParaRPr>
            </a:p>
            <a:p>
              <a:pPr>
                <a:lnSpc>
                  <a:spcPts val="1986"/>
                </a:lnSpc>
              </a:pPr>
              <a:r>
                <a:rPr lang="en-US" sz="1600" dirty="0">
                  <a:solidFill>
                    <a:srgbClr val="606060"/>
                  </a:solidFill>
                  <a:latin typeface="Carlito Bold"/>
                </a:rPr>
                <a:t>This classroom activity will help students explore and understand this green job role in some detail.</a:t>
              </a:r>
            </a:p>
            <a:p>
              <a:pPr>
                <a:lnSpc>
                  <a:spcPts val="1986"/>
                </a:lnSpc>
              </a:pPr>
              <a:endParaRPr lang="en-US" sz="1775" dirty="0">
                <a:solidFill>
                  <a:srgbClr val="00AF61"/>
                </a:solidFill>
                <a:latin typeface="Carlito Bold"/>
              </a:endParaRPr>
            </a:p>
            <a:p>
              <a:pPr marL="335185" lvl="1" indent="-167592">
                <a:lnSpc>
                  <a:spcPts val="2173"/>
                </a:lnSpc>
                <a:buFont typeface="Arial"/>
                <a:buChar char="•"/>
              </a:pPr>
              <a:r>
                <a:rPr lang="en-US" sz="1600" dirty="0">
                  <a:solidFill>
                    <a:srgbClr val="606060"/>
                  </a:solidFill>
                  <a:latin typeface="Carlito Bold"/>
                </a:rPr>
                <a:t>Watch and listen</a:t>
              </a:r>
              <a:r>
                <a:rPr lang="en-US" sz="1600" dirty="0">
                  <a:solidFill>
                    <a:srgbClr val="606060"/>
                  </a:solidFill>
                  <a:latin typeface="Carlito"/>
                </a:rPr>
                <a:t> to the video (3-5 mins)</a:t>
              </a:r>
            </a:p>
            <a:p>
              <a:pPr marL="335185" lvl="1" indent="-167592">
                <a:lnSpc>
                  <a:spcPts val="2173"/>
                </a:lnSpc>
                <a:buFont typeface="Arial"/>
                <a:buChar char="•"/>
              </a:pPr>
              <a:r>
                <a:rPr lang="en-US" sz="1600" b="1" dirty="0">
                  <a:solidFill>
                    <a:srgbClr val="606060"/>
                  </a:solidFill>
                  <a:latin typeface="Carlito Bold"/>
                </a:rPr>
                <a:t>Read</a:t>
              </a:r>
              <a:r>
                <a:rPr lang="en-US" sz="1600" b="1" dirty="0">
                  <a:solidFill>
                    <a:srgbClr val="606060"/>
                  </a:solidFill>
                  <a:latin typeface="Carlito"/>
                </a:rPr>
                <a:t> the key information </a:t>
              </a:r>
              <a:r>
                <a:rPr lang="en-US" sz="1600" dirty="0">
                  <a:solidFill>
                    <a:srgbClr val="606060"/>
                  </a:solidFill>
                  <a:latin typeface="Carlito"/>
                </a:rPr>
                <a:t>on the relevant Hot Job poster or</a:t>
              </a:r>
              <a:r>
                <a:rPr lang="en-US" sz="1600" dirty="0">
                  <a:solidFill>
                    <a:srgbClr val="606060"/>
                  </a:solidFill>
                  <a:latin typeface="Carlito"/>
                  <a:hlinkClick r:id="rId2" tooltip="https://www.careerpilot.org.uk/job-sectors/admin-hr-legal/job-profile/corporate-responsibility-and-sustainability-practitioner"/>
                </a:rPr>
                <a:t> </a:t>
              </a:r>
              <a:r>
                <a:rPr lang="en-US" sz="1600" dirty="0">
                  <a:solidFill>
                    <a:srgbClr val="606060"/>
                  </a:solidFill>
                  <a:latin typeface="Carlito"/>
                </a:rPr>
                <a:t>job profile on </a:t>
              </a:r>
              <a:r>
                <a:rPr lang="en-US" sz="1600" dirty="0" err="1">
                  <a:solidFill>
                    <a:srgbClr val="606060"/>
                  </a:solidFill>
                  <a:latin typeface="Carlito"/>
                </a:rPr>
                <a:t>Careerpilot</a:t>
              </a:r>
              <a:r>
                <a:rPr lang="en-US" sz="1600" dirty="0">
                  <a:solidFill>
                    <a:srgbClr val="606060"/>
                  </a:solidFill>
                  <a:latin typeface="Carlito"/>
                </a:rPr>
                <a:t> (5 mins)</a:t>
              </a:r>
            </a:p>
            <a:p>
              <a:pPr marL="335185" lvl="1" indent="-167592" algn="l">
                <a:lnSpc>
                  <a:spcPts val="2173"/>
                </a:lnSpc>
                <a:buFont typeface="Arial"/>
                <a:buChar char="•"/>
              </a:pPr>
              <a:r>
                <a:rPr lang="en-US" sz="1600" dirty="0">
                  <a:solidFill>
                    <a:srgbClr val="606060"/>
                  </a:solidFill>
                  <a:latin typeface="Carlito Bold"/>
                </a:rPr>
                <a:t>Discuss</a:t>
              </a:r>
              <a:r>
                <a:rPr lang="en-US" sz="1600" dirty="0">
                  <a:solidFill>
                    <a:srgbClr val="606060"/>
                  </a:solidFill>
                  <a:latin typeface="Carlito"/>
                </a:rPr>
                <a:t> the job role in pairs or as a class using prompt questions (10 mins</a:t>
              </a:r>
              <a:r>
                <a:rPr lang="en-US" sz="1600" dirty="0">
                  <a:solidFill>
                    <a:srgbClr val="606060"/>
                  </a:solidFill>
                  <a:latin typeface="Carlito Bold"/>
                </a:rPr>
                <a:t>)</a:t>
              </a:r>
            </a:p>
          </p:txBody>
        </p:sp>
      </p:grpSp>
      <p:sp>
        <p:nvSpPr>
          <p:cNvPr id="26" name="Freeform 26"/>
          <p:cNvSpPr/>
          <p:nvPr/>
        </p:nvSpPr>
        <p:spPr>
          <a:xfrm>
            <a:off x="5673790" y="2052836"/>
            <a:ext cx="827079" cy="827079"/>
          </a:xfrm>
          <a:custGeom>
            <a:avLst/>
            <a:gdLst/>
            <a:ahLst/>
            <a:cxnLst/>
            <a:rect l="l" t="t" r="r" b="b"/>
            <a:pathLst>
              <a:path w="827079" h="827079">
                <a:moveTo>
                  <a:pt x="0" y="0"/>
                </a:moveTo>
                <a:lnTo>
                  <a:pt x="827078" y="0"/>
                </a:lnTo>
                <a:lnTo>
                  <a:pt x="827078" y="827079"/>
                </a:lnTo>
                <a:lnTo>
                  <a:pt x="0" y="82707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grpSp>
        <p:nvGrpSpPr>
          <p:cNvPr id="27" name="Group 27"/>
          <p:cNvGrpSpPr>
            <a:grpSpLocks noChangeAspect="1"/>
          </p:cNvGrpSpPr>
          <p:nvPr/>
        </p:nvGrpSpPr>
        <p:grpSpPr>
          <a:xfrm>
            <a:off x="6500868" y="2677064"/>
            <a:ext cx="4048786" cy="2925248"/>
            <a:chOff x="0" y="0"/>
            <a:chExt cx="10160000" cy="7340600"/>
          </a:xfrm>
        </p:grpSpPr>
        <p:sp>
          <p:nvSpPr>
            <p:cNvPr id="28" name="Freeform 28">
              <a:hlinkClick r:id="rId5" tooltip="https://youtu.be/vfUhBKZR4sU"/>
            </p:cNvPr>
            <p:cNvSpPr/>
            <p:nvPr/>
          </p:nvSpPr>
          <p:spPr>
            <a:xfrm>
              <a:off x="241300" y="241300"/>
              <a:ext cx="9664700" cy="6858000"/>
            </a:xfrm>
            <a:custGeom>
              <a:avLst/>
              <a:gdLst/>
              <a:ahLst/>
              <a:cxnLst/>
              <a:rect l="l" t="t" r="r" b="b"/>
              <a:pathLst>
                <a:path w="9664700" h="6858000">
                  <a:moveTo>
                    <a:pt x="9664700" y="6858000"/>
                  </a:moveTo>
                  <a:lnTo>
                    <a:pt x="0" y="6858000"/>
                  </a:lnTo>
                  <a:lnTo>
                    <a:pt x="0" y="0"/>
                  </a:lnTo>
                  <a:lnTo>
                    <a:pt x="9664700" y="0"/>
                  </a:lnTo>
                  <a:lnTo>
                    <a:pt x="9664700" y="6858000"/>
                  </a:lnTo>
                  <a:close/>
                </a:path>
              </a:pathLst>
            </a:custGeom>
            <a:blipFill>
              <a:blip r:embed="rId6"/>
              <a:stretch>
                <a:fillRect l="-8905" r="-8905"/>
              </a:stretch>
            </a:blipFill>
          </p:spPr>
          <p:txBody>
            <a:bodyPr/>
            <a:lstStyle/>
            <a:p>
              <a:endParaRPr lang="en-GB"/>
            </a:p>
          </p:txBody>
        </p:sp>
        <p:sp>
          <p:nvSpPr>
            <p:cNvPr id="29" name="Freeform 29">
              <a:hlinkClick r:id="rId7" tooltip="https://youtu.be/vfUhBKZR4sU"/>
            </p:cNvPr>
            <p:cNvSpPr/>
            <p:nvPr/>
          </p:nvSpPr>
          <p:spPr>
            <a:xfrm>
              <a:off x="0" y="0"/>
              <a:ext cx="10160000" cy="7340600"/>
            </a:xfrm>
            <a:custGeom>
              <a:avLst/>
              <a:gdLst/>
              <a:ahLst/>
              <a:cxnLst/>
              <a:rect l="l" t="t" r="r" b="b"/>
              <a:pathLst>
                <a:path w="10160000" h="7340600">
                  <a:moveTo>
                    <a:pt x="10160000" y="7340600"/>
                  </a:moveTo>
                  <a:lnTo>
                    <a:pt x="0" y="7340600"/>
                  </a:lnTo>
                  <a:lnTo>
                    <a:pt x="0" y="0"/>
                  </a:lnTo>
                  <a:lnTo>
                    <a:pt x="10160000" y="0"/>
                  </a:lnTo>
                  <a:lnTo>
                    <a:pt x="10160000" y="7340600"/>
                  </a:lnTo>
                  <a:close/>
                </a:path>
              </a:pathLst>
            </a:custGeom>
            <a:blipFill>
              <a:blip r:embed="rId8"/>
              <a:stretch>
                <a:fillRect l="-28" r="-28"/>
              </a:stretch>
            </a:blipFill>
          </p:spPr>
          <p:txBody>
            <a:bodyPr/>
            <a:lstStyle/>
            <a:p>
              <a:endParaRPr lang="en-GB"/>
            </a:p>
          </p:txBody>
        </p:sp>
      </p:grpSp>
      <p:sp>
        <p:nvSpPr>
          <p:cNvPr id="30" name="Freeform 30"/>
          <p:cNvSpPr/>
          <p:nvPr/>
        </p:nvSpPr>
        <p:spPr>
          <a:xfrm>
            <a:off x="11300068" y="2052836"/>
            <a:ext cx="827079" cy="827079"/>
          </a:xfrm>
          <a:custGeom>
            <a:avLst/>
            <a:gdLst/>
            <a:ahLst/>
            <a:cxnLst/>
            <a:rect l="l" t="t" r="r" b="b"/>
            <a:pathLst>
              <a:path w="827079" h="827079">
                <a:moveTo>
                  <a:pt x="0" y="0"/>
                </a:moveTo>
                <a:lnTo>
                  <a:pt x="827078" y="0"/>
                </a:lnTo>
                <a:lnTo>
                  <a:pt x="827078" y="827079"/>
                </a:lnTo>
                <a:lnTo>
                  <a:pt x="0" y="82707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31" name="Freeform 31"/>
          <p:cNvSpPr/>
          <p:nvPr/>
        </p:nvSpPr>
        <p:spPr>
          <a:xfrm>
            <a:off x="5673790" y="6028985"/>
            <a:ext cx="827079" cy="827079"/>
          </a:xfrm>
          <a:custGeom>
            <a:avLst/>
            <a:gdLst/>
            <a:ahLst/>
            <a:cxnLst/>
            <a:rect l="l" t="t" r="r" b="b"/>
            <a:pathLst>
              <a:path w="827079" h="827079">
                <a:moveTo>
                  <a:pt x="0" y="0"/>
                </a:moveTo>
                <a:lnTo>
                  <a:pt x="827078" y="0"/>
                </a:lnTo>
                <a:lnTo>
                  <a:pt x="827078" y="827079"/>
                </a:lnTo>
                <a:lnTo>
                  <a:pt x="0" y="82707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32" name="Freeform 32"/>
          <p:cNvSpPr/>
          <p:nvPr/>
        </p:nvSpPr>
        <p:spPr>
          <a:xfrm>
            <a:off x="353005" y="35548"/>
            <a:ext cx="1667012" cy="1464784"/>
          </a:xfrm>
          <a:custGeom>
            <a:avLst/>
            <a:gdLst/>
            <a:ahLst/>
            <a:cxnLst/>
            <a:rect l="l" t="t" r="r" b="b"/>
            <a:pathLst>
              <a:path w="1667012" h="1464784">
                <a:moveTo>
                  <a:pt x="0" y="0"/>
                </a:moveTo>
                <a:lnTo>
                  <a:pt x="1667012" y="0"/>
                </a:lnTo>
                <a:lnTo>
                  <a:pt x="1667012" y="1464785"/>
                </a:lnTo>
                <a:lnTo>
                  <a:pt x="0" y="1464785"/>
                </a:lnTo>
                <a:lnTo>
                  <a:pt x="0" y="0"/>
                </a:lnTo>
                <a:close/>
              </a:path>
            </a:pathLst>
          </a:custGeom>
          <a:blipFill>
            <a:blip r:embed="rId13"/>
            <a:stretch>
              <a:fillRect/>
            </a:stretch>
          </a:blipFill>
        </p:spPr>
        <p:txBody>
          <a:bodyPr/>
          <a:lstStyle/>
          <a:p>
            <a:endParaRPr lang="en-GB"/>
          </a:p>
        </p:txBody>
      </p:sp>
      <p:sp>
        <p:nvSpPr>
          <p:cNvPr id="33" name="TextBox 33"/>
          <p:cNvSpPr txBox="1"/>
          <p:nvPr/>
        </p:nvSpPr>
        <p:spPr>
          <a:xfrm>
            <a:off x="-115375" y="265237"/>
            <a:ext cx="18288000" cy="906779"/>
          </a:xfrm>
          <a:prstGeom prst="rect">
            <a:avLst/>
          </a:prstGeom>
        </p:spPr>
        <p:txBody>
          <a:bodyPr lIns="0" tIns="0" rIns="0" bIns="0" rtlCol="0" anchor="t">
            <a:spAutoFit/>
          </a:bodyPr>
          <a:lstStyle/>
          <a:p>
            <a:pPr algn="ctr">
              <a:lnSpc>
                <a:spcPts val="6720"/>
              </a:lnSpc>
            </a:pPr>
            <a:r>
              <a:rPr lang="en-US" sz="4800">
                <a:solidFill>
                  <a:srgbClr val="F8F9F8"/>
                </a:solidFill>
                <a:latin typeface="Carlito Bold"/>
              </a:rPr>
              <a:t>Wind Turbine Technician: Short Lesson Activity</a:t>
            </a:r>
          </a:p>
        </p:txBody>
      </p:sp>
      <p:grpSp>
        <p:nvGrpSpPr>
          <p:cNvPr id="34" name="Group 34"/>
          <p:cNvGrpSpPr/>
          <p:nvPr/>
        </p:nvGrpSpPr>
        <p:grpSpPr>
          <a:xfrm>
            <a:off x="15104054" y="152899"/>
            <a:ext cx="2849299" cy="586627"/>
            <a:chOff x="0" y="0"/>
            <a:chExt cx="3799065" cy="782169"/>
          </a:xfrm>
        </p:grpSpPr>
        <p:grpSp>
          <p:nvGrpSpPr>
            <p:cNvPr id="35" name="Group 35"/>
            <p:cNvGrpSpPr/>
            <p:nvPr/>
          </p:nvGrpSpPr>
          <p:grpSpPr>
            <a:xfrm>
              <a:off x="0" y="0"/>
              <a:ext cx="3721624" cy="782169"/>
              <a:chOff x="0" y="0"/>
              <a:chExt cx="625425" cy="131445"/>
            </a:xfrm>
          </p:grpSpPr>
          <p:sp>
            <p:nvSpPr>
              <p:cNvPr id="36" name="Freeform 36"/>
              <p:cNvSpPr/>
              <p:nvPr/>
            </p:nvSpPr>
            <p:spPr>
              <a:xfrm>
                <a:off x="0" y="0"/>
                <a:ext cx="625425" cy="131445"/>
              </a:xfrm>
              <a:custGeom>
                <a:avLst/>
                <a:gdLst/>
                <a:ahLst/>
                <a:cxnLst/>
                <a:rect l="l" t="t" r="r" b="b"/>
                <a:pathLst>
                  <a:path w="625425" h="131445">
                    <a:moveTo>
                      <a:pt x="65722" y="0"/>
                    </a:moveTo>
                    <a:lnTo>
                      <a:pt x="559703" y="0"/>
                    </a:lnTo>
                    <a:cubicBezTo>
                      <a:pt x="596000" y="0"/>
                      <a:pt x="625425" y="29425"/>
                      <a:pt x="625425" y="65722"/>
                    </a:cubicBezTo>
                    <a:lnTo>
                      <a:pt x="625425" y="65722"/>
                    </a:lnTo>
                    <a:cubicBezTo>
                      <a:pt x="625425" y="102020"/>
                      <a:pt x="596000" y="131445"/>
                      <a:pt x="559703" y="131445"/>
                    </a:cubicBezTo>
                    <a:lnTo>
                      <a:pt x="65722" y="131445"/>
                    </a:lnTo>
                    <a:cubicBezTo>
                      <a:pt x="29425" y="131445"/>
                      <a:pt x="0" y="102020"/>
                      <a:pt x="0" y="65722"/>
                    </a:cubicBezTo>
                    <a:lnTo>
                      <a:pt x="0" y="65722"/>
                    </a:lnTo>
                    <a:cubicBezTo>
                      <a:pt x="0" y="29425"/>
                      <a:pt x="29425" y="0"/>
                      <a:pt x="65722" y="0"/>
                    </a:cubicBezTo>
                    <a:close/>
                  </a:path>
                </a:pathLst>
              </a:custGeom>
              <a:solidFill>
                <a:srgbClr val="EEEEEE"/>
              </a:solidFill>
            </p:spPr>
            <p:txBody>
              <a:bodyPr/>
              <a:lstStyle/>
              <a:p>
                <a:endParaRPr lang="en-GB"/>
              </a:p>
            </p:txBody>
          </p:sp>
          <p:sp>
            <p:nvSpPr>
              <p:cNvPr id="37" name="TextBox 37"/>
              <p:cNvSpPr txBox="1"/>
              <p:nvPr/>
            </p:nvSpPr>
            <p:spPr>
              <a:xfrm>
                <a:off x="0" y="-38100"/>
                <a:ext cx="625425" cy="169545"/>
              </a:xfrm>
              <a:prstGeom prst="rect">
                <a:avLst/>
              </a:prstGeom>
            </p:spPr>
            <p:txBody>
              <a:bodyPr lIns="50800" tIns="50800" rIns="50800" bIns="50800" rtlCol="0" anchor="ctr"/>
              <a:lstStyle/>
              <a:p>
                <a:pPr algn="ctr">
                  <a:lnSpc>
                    <a:spcPts val="2653"/>
                  </a:lnSpc>
                </a:pPr>
                <a:endParaRPr/>
              </a:p>
            </p:txBody>
          </p:sp>
        </p:grpSp>
        <p:sp>
          <p:nvSpPr>
            <p:cNvPr id="38" name="Freeform 38"/>
            <p:cNvSpPr/>
            <p:nvPr/>
          </p:nvSpPr>
          <p:spPr>
            <a:xfrm>
              <a:off x="283267" y="159389"/>
              <a:ext cx="485797" cy="460280"/>
            </a:xfrm>
            <a:custGeom>
              <a:avLst/>
              <a:gdLst/>
              <a:ahLst/>
              <a:cxnLst/>
              <a:rect l="l" t="t" r="r" b="b"/>
              <a:pathLst>
                <a:path w="485797" h="460280">
                  <a:moveTo>
                    <a:pt x="0" y="0"/>
                  </a:moveTo>
                  <a:lnTo>
                    <a:pt x="485797" y="0"/>
                  </a:lnTo>
                  <a:lnTo>
                    <a:pt x="485797" y="460280"/>
                  </a:lnTo>
                  <a:lnTo>
                    <a:pt x="0" y="46028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39" name="TextBox 39"/>
            <p:cNvSpPr txBox="1"/>
            <p:nvPr/>
          </p:nvSpPr>
          <p:spPr>
            <a:xfrm>
              <a:off x="386966" y="-26764"/>
              <a:ext cx="3412099" cy="765483"/>
            </a:xfrm>
            <a:prstGeom prst="rect">
              <a:avLst/>
            </a:prstGeom>
          </p:spPr>
          <p:txBody>
            <a:bodyPr lIns="0" tIns="0" rIns="0" bIns="0" rtlCol="0" anchor="t">
              <a:spAutoFit/>
            </a:bodyPr>
            <a:lstStyle/>
            <a:p>
              <a:pPr algn="ctr">
                <a:lnSpc>
                  <a:spcPts val="4543"/>
                </a:lnSpc>
              </a:pPr>
              <a:r>
                <a:rPr lang="en-US" sz="3245">
                  <a:solidFill>
                    <a:srgbClr val="00AF61"/>
                  </a:solidFill>
                  <a:latin typeface="Carlito Bold"/>
                </a:rPr>
                <a:t>Green Job</a:t>
              </a:r>
            </a:p>
          </p:txBody>
        </p:sp>
      </p:grpSp>
      <p:sp>
        <p:nvSpPr>
          <p:cNvPr id="40" name="Freeform 40"/>
          <p:cNvSpPr/>
          <p:nvPr/>
        </p:nvSpPr>
        <p:spPr>
          <a:xfrm>
            <a:off x="11537784" y="2947852"/>
            <a:ext cx="5378207" cy="2521396"/>
          </a:xfrm>
          <a:custGeom>
            <a:avLst/>
            <a:gdLst/>
            <a:ahLst/>
            <a:cxnLst/>
            <a:rect l="l" t="t" r="r" b="b"/>
            <a:pathLst>
              <a:path w="5378207" h="2521396">
                <a:moveTo>
                  <a:pt x="0" y="0"/>
                </a:moveTo>
                <a:lnTo>
                  <a:pt x="5378208" y="0"/>
                </a:lnTo>
                <a:lnTo>
                  <a:pt x="5378208" y="2521396"/>
                </a:lnTo>
                <a:lnTo>
                  <a:pt x="0" y="2521396"/>
                </a:lnTo>
                <a:lnTo>
                  <a:pt x="0" y="0"/>
                </a:lnTo>
                <a:close/>
              </a:path>
            </a:pathLst>
          </a:custGeom>
          <a:blipFill>
            <a:blip r:embed="rId16"/>
            <a:stretch>
              <a:fillRect/>
            </a:stretch>
          </a:blipFill>
        </p:spPr>
        <p:txBody>
          <a:bodyPr/>
          <a:lstStyle/>
          <a:p>
            <a:endParaRPr lang="en-GB"/>
          </a:p>
        </p:txBody>
      </p:sp>
      <p:sp>
        <p:nvSpPr>
          <p:cNvPr id="42" name="TextBox 42"/>
          <p:cNvSpPr txBox="1"/>
          <p:nvPr/>
        </p:nvSpPr>
        <p:spPr>
          <a:xfrm>
            <a:off x="9114012" y="4960980"/>
            <a:ext cx="59976" cy="6932"/>
          </a:xfrm>
          <a:prstGeom prst="rect">
            <a:avLst/>
          </a:prstGeom>
        </p:spPr>
        <p:txBody>
          <a:bodyPr lIns="0" tIns="0" rIns="0" bIns="0" rtlCol="0" anchor="t">
            <a:spAutoFit/>
          </a:bodyPr>
          <a:lstStyle/>
          <a:p>
            <a:pPr algn="ctr">
              <a:lnSpc>
                <a:spcPts val="67"/>
              </a:lnSpc>
            </a:pPr>
            <a:r>
              <a:rPr lang="en-US" sz="100">
                <a:solidFill>
                  <a:srgbClr val="000000"/>
                </a:solidFill>
                <a:latin typeface="Open Sans Light"/>
              </a:rPr>
              <a:t>Add a littl of body text</a:t>
            </a:r>
          </a:p>
        </p:txBody>
      </p:sp>
      <p:sp>
        <p:nvSpPr>
          <p:cNvPr id="43" name="TextBox 43"/>
          <p:cNvSpPr txBox="1"/>
          <p:nvPr/>
        </p:nvSpPr>
        <p:spPr>
          <a:xfrm>
            <a:off x="9108004" y="4960980"/>
            <a:ext cx="71993" cy="6932"/>
          </a:xfrm>
          <a:prstGeom prst="rect">
            <a:avLst/>
          </a:prstGeom>
        </p:spPr>
        <p:txBody>
          <a:bodyPr lIns="0" tIns="0" rIns="0" bIns="0" rtlCol="0" anchor="t">
            <a:spAutoFit/>
          </a:bodyPr>
          <a:lstStyle/>
          <a:p>
            <a:pPr algn="ctr">
              <a:lnSpc>
                <a:spcPts val="67"/>
              </a:lnSpc>
            </a:pPr>
            <a:r>
              <a:rPr lang="en-US" sz="100">
                <a:solidFill>
                  <a:srgbClr val="000000"/>
                </a:solidFill>
                <a:latin typeface="Open Sans Light"/>
              </a:rPr>
              <a:t>Add a little bit of body text</a:t>
            </a:r>
          </a:p>
        </p:txBody>
      </p:sp>
      <p:sp>
        <p:nvSpPr>
          <p:cNvPr id="44" name="TextBox 44"/>
          <p:cNvSpPr txBox="1"/>
          <p:nvPr/>
        </p:nvSpPr>
        <p:spPr>
          <a:xfrm>
            <a:off x="9108031" y="4960980"/>
            <a:ext cx="71938" cy="6926"/>
          </a:xfrm>
          <a:prstGeom prst="rect">
            <a:avLst/>
          </a:prstGeom>
        </p:spPr>
        <p:txBody>
          <a:bodyPr lIns="0" tIns="0" rIns="0" bIns="0" rtlCol="0" anchor="t">
            <a:spAutoFit/>
          </a:bodyPr>
          <a:lstStyle/>
          <a:p>
            <a:pPr algn="ctr">
              <a:lnSpc>
                <a:spcPts val="67"/>
              </a:lnSpc>
            </a:pPr>
            <a:r>
              <a:rPr lang="en-US" sz="100">
                <a:solidFill>
                  <a:srgbClr val="000000"/>
                </a:solidFill>
                <a:latin typeface="Open Sans Light"/>
              </a:rPr>
              <a:t>Add a little bit of body text</a:t>
            </a:r>
          </a:p>
        </p:txBody>
      </p:sp>
      <p:sp>
        <p:nvSpPr>
          <p:cNvPr id="45" name="TextBox 45"/>
          <p:cNvSpPr txBox="1"/>
          <p:nvPr/>
        </p:nvSpPr>
        <p:spPr>
          <a:xfrm>
            <a:off x="524036" y="2195292"/>
            <a:ext cx="4171826" cy="1599156"/>
          </a:xfrm>
          <a:prstGeom prst="rect">
            <a:avLst/>
          </a:prstGeom>
        </p:spPr>
        <p:txBody>
          <a:bodyPr lIns="0" tIns="0" rIns="0" bIns="0" rtlCol="0" anchor="t">
            <a:spAutoFit/>
          </a:bodyPr>
          <a:lstStyle/>
          <a:p>
            <a:pPr>
              <a:lnSpc>
                <a:spcPts val="3136"/>
              </a:lnSpc>
            </a:pPr>
            <a:r>
              <a:rPr lang="en-GB" sz="3200" i="0" dirty="0">
                <a:solidFill>
                  <a:srgbClr val="187161"/>
                </a:solidFill>
                <a:effectLst/>
              </a:rPr>
              <a:t>Wind turbine technicians maintain and repair wind farm turbines on land and at sea.</a:t>
            </a:r>
            <a:endParaRPr lang="en-US" sz="3200" dirty="0">
              <a:solidFill>
                <a:srgbClr val="FFFFFF"/>
              </a:solidFill>
              <a:latin typeface="Carlito Bold"/>
            </a:endParaRPr>
          </a:p>
        </p:txBody>
      </p:sp>
      <p:sp>
        <p:nvSpPr>
          <p:cNvPr id="48" name="TextBox 48"/>
          <p:cNvSpPr txBox="1"/>
          <p:nvPr/>
        </p:nvSpPr>
        <p:spPr>
          <a:xfrm>
            <a:off x="6728097" y="6013665"/>
            <a:ext cx="10928756" cy="2456891"/>
          </a:xfrm>
          <a:prstGeom prst="rect">
            <a:avLst/>
          </a:prstGeom>
        </p:spPr>
        <p:txBody>
          <a:bodyPr lIns="0" tIns="0" rIns="0" bIns="0" rtlCol="0" anchor="t">
            <a:spAutoFit/>
          </a:bodyPr>
          <a:lstStyle/>
          <a:p>
            <a:pPr>
              <a:lnSpc>
                <a:spcPts val="3919"/>
              </a:lnSpc>
            </a:pPr>
            <a:r>
              <a:rPr lang="en-US" sz="2400" dirty="0">
                <a:solidFill>
                  <a:srgbClr val="187161"/>
                </a:solidFill>
              </a:rPr>
              <a:t>Working in pairs or as a class discuss:</a:t>
            </a:r>
          </a:p>
          <a:p>
            <a:pPr marL="604515" lvl="1" indent="-302257">
              <a:lnSpc>
                <a:spcPts val="3919"/>
              </a:lnSpc>
              <a:buFont typeface="Arial"/>
              <a:buChar char="•"/>
            </a:pPr>
            <a:r>
              <a:rPr lang="en-US" sz="2400" b="1" dirty="0">
                <a:solidFill>
                  <a:srgbClr val="187161"/>
                </a:solidFill>
              </a:rPr>
              <a:t>What personal qualities would you need to work as a wind turbine technician?</a:t>
            </a:r>
          </a:p>
          <a:p>
            <a:pPr marL="604515" lvl="1" indent="-302257">
              <a:lnSpc>
                <a:spcPts val="3919"/>
              </a:lnSpc>
              <a:buFont typeface="Arial"/>
              <a:buChar char="•"/>
            </a:pPr>
            <a:r>
              <a:rPr lang="en-US" sz="2400" b="1" dirty="0">
                <a:solidFill>
                  <a:srgbClr val="187161"/>
                </a:solidFill>
              </a:rPr>
              <a:t>What would be the most challenging part about doing this job? </a:t>
            </a:r>
          </a:p>
          <a:p>
            <a:pPr marL="604515" lvl="1" indent="-302257">
              <a:lnSpc>
                <a:spcPts val="3919"/>
              </a:lnSpc>
              <a:buFont typeface="Arial"/>
              <a:buChar char="•"/>
            </a:pPr>
            <a:r>
              <a:rPr lang="en-US" sz="2400" b="1" dirty="0">
                <a:solidFill>
                  <a:srgbClr val="187161"/>
                </a:solidFill>
              </a:rPr>
              <a:t>What skills have you picked up in and outside school that would be good for this job?</a:t>
            </a:r>
          </a:p>
        </p:txBody>
      </p:sp>
      <p:grpSp>
        <p:nvGrpSpPr>
          <p:cNvPr id="49" name="Group 7">
            <a:extLst>
              <a:ext uri="{FF2B5EF4-FFF2-40B4-BE49-F238E27FC236}">
                <a16:creationId xmlns:a16="http://schemas.microsoft.com/office/drawing/2014/main" id="{47D6783A-66EF-166C-ACC5-FBFE3505714B}"/>
              </a:ext>
            </a:extLst>
          </p:cNvPr>
          <p:cNvGrpSpPr/>
          <p:nvPr/>
        </p:nvGrpSpPr>
        <p:grpSpPr>
          <a:xfrm>
            <a:off x="-42693" y="9045842"/>
            <a:ext cx="18433361" cy="1273343"/>
            <a:chOff x="0" y="-28575"/>
            <a:chExt cx="6866183" cy="474303"/>
          </a:xfrm>
        </p:grpSpPr>
        <p:sp>
          <p:nvSpPr>
            <p:cNvPr id="50" name="Freeform 8">
              <a:extLst>
                <a:ext uri="{FF2B5EF4-FFF2-40B4-BE49-F238E27FC236}">
                  <a16:creationId xmlns:a16="http://schemas.microsoft.com/office/drawing/2014/main" id="{5160BFD9-2D26-946E-EC54-DE1EF7C77036}"/>
                </a:ext>
              </a:extLst>
            </p:cNvPr>
            <p:cNvSpPr/>
            <p:nvPr/>
          </p:nvSpPr>
          <p:spPr>
            <a:xfrm>
              <a:off x="0" y="0"/>
              <a:ext cx="6866183" cy="445728"/>
            </a:xfrm>
            <a:custGeom>
              <a:avLst/>
              <a:gdLst/>
              <a:ahLst/>
              <a:cxnLst/>
              <a:rect l="l" t="t" r="r" b="b"/>
              <a:pathLst>
                <a:path w="6823208" h="445728">
                  <a:moveTo>
                    <a:pt x="0" y="0"/>
                  </a:moveTo>
                  <a:lnTo>
                    <a:pt x="6823208" y="0"/>
                  </a:lnTo>
                  <a:lnTo>
                    <a:pt x="6823208" y="445728"/>
                  </a:lnTo>
                  <a:lnTo>
                    <a:pt x="0" y="445728"/>
                  </a:lnTo>
                  <a:close/>
                </a:path>
              </a:pathLst>
            </a:custGeom>
            <a:solidFill>
              <a:srgbClr val="EEEEEE"/>
            </a:solidFill>
          </p:spPr>
          <p:txBody>
            <a:bodyPr/>
            <a:lstStyle/>
            <a:p>
              <a:endParaRPr lang="en-GB"/>
            </a:p>
          </p:txBody>
        </p:sp>
        <p:sp>
          <p:nvSpPr>
            <p:cNvPr id="51" name="TextBox 9">
              <a:extLst>
                <a:ext uri="{FF2B5EF4-FFF2-40B4-BE49-F238E27FC236}">
                  <a16:creationId xmlns:a16="http://schemas.microsoft.com/office/drawing/2014/main" id="{9B2AAFCF-0BD5-D741-A25B-804C44FD2A12}"/>
                </a:ext>
              </a:extLst>
            </p:cNvPr>
            <p:cNvSpPr txBox="1"/>
            <p:nvPr/>
          </p:nvSpPr>
          <p:spPr>
            <a:xfrm>
              <a:off x="0" y="-28575"/>
              <a:ext cx="6823208" cy="474303"/>
            </a:xfrm>
            <a:prstGeom prst="rect">
              <a:avLst/>
            </a:prstGeom>
          </p:spPr>
          <p:txBody>
            <a:bodyPr lIns="24438" tIns="24438" rIns="24438" bIns="24438" rtlCol="0" anchor="ctr"/>
            <a:lstStyle/>
            <a:p>
              <a:pPr algn="ctr">
                <a:lnSpc>
                  <a:spcPts val="2363"/>
                </a:lnSpc>
              </a:pPr>
              <a:endParaRPr/>
            </a:p>
          </p:txBody>
        </p:sp>
      </p:grpSp>
      <p:sp>
        <p:nvSpPr>
          <p:cNvPr id="55" name="TextBox 47">
            <a:extLst>
              <a:ext uri="{FF2B5EF4-FFF2-40B4-BE49-F238E27FC236}">
                <a16:creationId xmlns:a16="http://schemas.microsoft.com/office/drawing/2014/main" id="{E1BBD653-03A1-5FEB-13FF-9E0089A53456}"/>
              </a:ext>
            </a:extLst>
          </p:cNvPr>
          <p:cNvSpPr txBox="1"/>
          <p:nvPr/>
        </p:nvSpPr>
        <p:spPr>
          <a:xfrm>
            <a:off x="6023926" y="2195849"/>
            <a:ext cx="4418200" cy="408253"/>
          </a:xfrm>
          <a:prstGeom prst="rect">
            <a:avLst/>
          </a:prstGeom>
        </p:spPr>
        <p:txBody>
          <a:bodyPr lIns="0" tIns="0" rIns="0" bIns="0" rtlCol="0" anchor="t">
            <a:spAutoFit/>
          </a:bodyPr>
          <a:lstStyle/>
          <a:p>
            <a:pPr algn="ctr">
              <a:lnSpc>
                <a:spcPts val="3359"/>
              </a:lnSpc>
            </a:pPr>
            <a:r>
              <a:rPr lang="en-US" sz="2399" dirty="0">
                <a:solidFill>
                  <a:srgbClr val="FFFFFF"/>
                </a:solidFill>
                <a:latin typeface="Carlito Bold"/>
                <a:hlinkClick r:id="rId7"/>
              </a:rPr>
              <a:t>Watch the video</a:t>
            </a:r>
            <a:endParaRPr lang="en-US" sz="2399" dirty="0">
              <a:solidFill>
                <a:srgbClr val="FFFFFF"/>
              </a:solidFill>
              <a:latin typeface="Carlito Bold"/>
            </a:endParaRPr>
          </a:p>
        </p:txBody>
      </p:sp>
      <p:sp>
        <p:nvSpPr>
          <p:cNvPr id="56" name="TextBox 47">
            <a:extLst>
              <a:ext uri="{FF2B5EF4-FFF2-40B4-BE49-F238E27FC236}">
                <a16:creationId xmlns:a16="http://schemas.microsoft.com/office/drawing/2014/main" id="{DC3A07E6-AE2D-7354-7D2F-23A28A349401}"/>
              </a:ext>
            </a:extLst>
          </p:cNvPr>
          <p:cNvSpPr txBox="1"/>
          <p:nvPr/>
        </p:nvSpPr>
        <p:spPr>
          <a:xfrm>
            <a:off x="11406501" y="2194988"/>
            <a:ext cx="4418200" cy="408253"/>
          </a:xfrm>
          <a:prstGeom prst="rect">
            <a:avLst/>
          </a:prstGeom>
        </p:spPr>
        <p:txBody>
          <a:bodyPr lIns="0" tIns="0" rIns="0" bIns="0" rtlCol="0" anchor="t">
            <a:spAutoFit/>
          </a:bodyPr>
          <a:lstStyle/>
          <a:p>
            <a:pPr algn="ctr">
              <a:lnSpc>
                <a:spcPts val="3359"/>
              </a:lnSpc>
            </a:pPr>
            <a:r>
              <a:rPr lang="en-US" sz="2399" dirty="0">
                <a:solidFill>
                  <a:srgbClr val="FFFFFF"/>
                </a:solidFill>
                <a:latin typeface="Carlito Bold"/>
                <a:hlinkClick r:id="rId17"/>
              </a:rPr>
              <a:t>Read the job profile</a:t>
            </a:r>
            <a:endParaRPr lang="en-US" sz="2399" dirty="0">
              <a:solidFill>
                <a:srgbClr val="FFFFFF"/>
              </a:solidFill>
              <a:latin typeface="Carlito Bold"/>
            </a:endParaRPr>
          </a:p>
        </p:txBody>
      </p:sp>
      <p:grpSp>
        <p:nvGrpSpPr>
          <p:cNvPr id="57" name="Group 56">
            <a:extLst>
              <a:ext uri="{FF2B5EF4-FFF2-40B4-BE49-F238E27FC236}">
                <a16:creationId xmlns:a16="http://schemas.microsoft.com/office/drawing/2014/main" id="{21FF8285-1809-9987-9A3A-17648BE6FB18}"/>
              </a:ext>
            </a:extLst>
          </p:cNvPr>
          <p:cNvGrpSpPr/>
          <p:nvPr/>
        </p:nvGrpSpPr>
        <p:grpSpPr>
          <a:xfrm>
            <a:off x="8350610" y="9340566"/>
            <a:ext cx="1586776" cy="769866"/>
            <a:chOff x="8505483" y="9309197"/>
            <a:chExt cx="1586776" cy="769866"/>
          </a:xfrm>
        </p:grpSpPr>
        <p:grpSp>
          <p:nvGrpSpPr>
            <p:cNvPr id="58" name="Group 57">
              <a:extLst>
                <a:ext uri="{FF2B5EF4-FFF2-40B4-BE49-F238E27FC236}">
                  <a16:creationId xmlns:a16="http://schemas.microsoft.com/office/drawing/2014/main" id="{6F243978-FBCD-ED19-37A9-F72259F3E035}"/>
                </a:ext>
              </a:extLst>
            </p:cNvPr>
            <p:cNvGrpSpPr/>
            <p:nvPr/>
          </p:nvGrpSpPr>
          <p:grpSpPr>
            <a:xfrm>
              <a:off x="8505483" y="9309197"/>
              <a:ext cx="1586776" cy="769866"/>
              <a:chOff x="8414134" y="9309197"/>
              <a:chExt cx="1586776" cy="769866"/>
            </a:xfrm>
          </p:grpSpPr>
          <p:sp>
            <p:nvSpPr>
              <p:cNvPr id="60" name="Rectangle: Rounded Corners 59">
                <a:hlinkClick r:id="rId18" action="ppaction://hlinksldjump"/>
                <a:extLst>
                  <a:ext uri="{FF2B5EF4-FFF2-40B4-BE49-F238E27FC236}">
                    <a16:creationId xmlns:a16="http://schemas.microsoft.com/office/drawing/2014/main" id="{0BF7A827-FD85-FFED-A5CC-0A58B5ABD018}"/>
                  </a:ext>
                </a:extLst>
              </p:cNvPr>
              <p:cNvSpPr/>
              <p:nvPr/>
            </p:nvSpPr>
            <p:spPr>
              <a:xfrm>
                <a:off x="8414134" y="9309197"/>
                <a:ext cx="1586776" cy="769866"/>
              </a:xfrm>
              <a:prstGeom prst="roundRect">
                <a:avLst/>
              </a:prstGeom>
              <a:solidFill>
                <a:schemeClr val="bg1"/>
              </a:solidFill>
              <a:ln>
                <a:solidFill>
                  <a:srgbClr val="00AF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Arrow: Curved Left 60">
                <a:extLst>
                  <a:ext uri="{FF2B5EF4-FFF2-40B4-BE49-F238E27FC236}">
                    <a16:creationId xmlns:a16="http://schemas.microsoft.com/office/drawing/2014/main" id="{7698F41A-CFD5-53EB-481C-782202F4D9AA}"/>
                  </a:ext>
                </a:extLst>
              </p:cNvPr>
              <p:cNvSpPr/>
              <p:nvPr/>
            </p:nvSpPr>
            <p:spPr>
              <a:xfrm>
                <a:off x="8633222" y="9506224"/>
                <a:ext cx="410099" cy="420988"/>
              </a:xfrm>
              <a:prstGeom prst="curvedLeftArrow">
                <a:avLst/>
              </a:prstGeom>
              <a:solidFill>
                <a:srgbClr val="00AF6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59" name="TextBox 58">
              <a:hlinkClick r:id="rId18" action="ppaction://hlinksldjump"/>
              <a:extLst>
                <a:ext uri="{FF2B5EF4-FFF2-40B4-BE49-F238E27FC236}">
                  <a16:creationId xmlns:a16="http://schemas.microsoft.com/office/drawing/2014/main" id="{4A84270C-8D0C-C254-192E-CC0A3CBC1A9C}"/>
                </a:ext>
              </a:extLst>
            </p:cNvPr>
            <p:cNvSpPr txBox="1"/>
            <p:nvPr/>
          </p:nvSpPr>
          <p:spPr>
            <a:xfrm>
              <a:off x="9043321" y="9418901"/>
              <a:ext cx="1007507" cy="523220"/>
            </a:xfrm>
            <a:prstGeom prst="rect">
              <a:avLst/>
            </a:prstGeom>
            <a:noFill/>
          </p:spPr>
          <p:txBody>
            <a:bodyPr wrap="square" rtlCol="0">
              <a:spAutoFit/>
            </a:bodyPr>
            <a:lstStyle/>
            <a:p>
              <a:pPr algn="ctr"/>
              <a:r>
                <a:rPr lang="en-GB" sz="1400" b="1" dirty="0">
                  <a:hlinkClick r:id="rId18" action="ppaction://hlinksldjump"/>
                </a:rPr>
                <a:t>Back</a:t>
              </a:r>
              <a:r>
                <a:rPr lang="en-GB" sz="1400" b="1" dirty="0"/>
                <a:t> to contents</a:t>
              </a:r>
            </a:p>
          </p:txBody>
        </p:sp>
      </p:grpSp>
      <p:sp>
        <p:nvSpPr>
          <p:cNvPr id="62" name="Freeform 30">
            <a:hlinkClick r:id="rId19" tooltip="https://youtu.be/JyMCa4OgLYk"/>
            <a:extLst>
              <a:ext uri="{FF2B5EF4-FFF2-40B4-BE49-F238E27FC236}">
                <a16:creationId xmlns:a16="http://schemas.microsoft.com/office/drawing/2014/main" id="{69CFA729-CCC8-08B9-D15A-D5C4E74BD6E2}"/>
              </a:ext>
            </a:extLst>
          </p:cNvPr>
          <p:cNvSpPr/>
          <p:nvPr/>
        </p:nvSpPr>
        <p:spPr>
          <a:xfrm>
            <a:off x="8114420" y="3806404"/>
            <a:ext cx="816622" cy="666568"/>
          </a:xfrm>
          <a:custGeom>
            <a:avLst/>
            <a:gdLst/>
            <a:ahLst/>
            <a:cxnLst/>
            <a:rect l="l" t="t" r="r" b="b"/>
            <a:pathLst>
              <a:path w="816622" h="666568">
                <a:moveTo>
                  <a:pt x="0" y="0"/>
                </a:moveTo>
                <a:lnTo>
                  <a:pt x="816623" y="0"/>
                </a:lnTo>
                <a:lnTo>
                  <a:pt x="816623" y="666569"/>
                </a:lnTo>
                <a:lnTo>
                  <a:pt x="0" y="666569"/>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GB"/>
          </a:p>
        </p:txBody>
      </p:sp>
      <p:sp>
        <p:nvSpPr>
          <p:cNvPr id="16" name="Freeform 10">
            <a:extLst>
              <a:ext uri="{FF2B5EF4-FFF2-40B4-BE49-F238E27FC236}">
                <a16:creationId xmlns:a16="http://schemas.microsoft.com/office/drawing/2014/main" id="{CAE80884-EC9E-EEF8-4F97-820708BC296A}"/>
              </a:ext>
            </a:extLst>
          </p:cNvPr>
          <p:cNvSpPr/>
          <p:nvPr/>
        </p:nvSpPr>
        <p:spPr>
          <a:xfrm>
            <a:off x="310013" y="9415426"/>
            <a:ext cx="2787266" cy="628271"/>
          </a:xfrm>
          <a:custGeom>
            <a:avLst/>
            <a:gdLst/>
            <a:ahLst/>
            <a:cxnLst/>
            <a:rect l="l" t="t" r="r" b="b"/>
            <a:pathLst>
              <a:path w="2074723" h="485371">
                <a:moveTo>
                  <a:pt x="0" y="0"/>
                </a:moveTo>
                <a:lnTo>
                  <a:pt x="2074723" y="0"/>
                </a:lnTo>
                <a:lnTo>
                  <a:pt x="2074723" y="485371"/>
                </a:lnTo>
                <a:lnTo>
                  <a:pt x="0" y="485371"/>
                </a:lnTo>
                <a:lnTo>
                  <a:pt x="0" y="0"/>
                </a:lnTo>
                <a:close/>
              </a:path>
            </a:pathLst>
          </a:custGeom>
          <a:blipFill>
            <a:blip r:embed="rId22"/>
            <a:stretch>
              <a:fillRect/>
            </a:stretch>
          </a:blipFill>
        </p:spPr>
        <p:txBody>
          <a:bodyPr/>
          <a:lstStyle/>
          <a:p>
            <a:endParaRPr lang="en-GB" dirty="0"/>
          </a:p>
        </p:txBody>
      </p:sp>
      <p:sp>
        <p:nvSpPr>
          <p:cNvPr id="17" name="TextBox 42">
            <a:extLst>
              <a:ext uri="{FF2B5EF4-FFF2-40B4-BE49-F238E27FC236}">
                <a16:creationId xmlns:a16="http://schemas.microsoft.com/office/drawing/2014/main" id="{0DF18212-40A0-284B-8294-FFD13ACB6028}"/>
              </a:ext>
            </a:extLst>
          </p:cNvPr>
          <p:cNvSpPr txBox="1"/>
          <p:nvPr/>
        </p:nvSpPr>
        <p:spPr>
          <a:xfrm>
            <a:off x="15069481" y="9522212"/>
            <a:ext cx="2883872" cy="320601"/>
          </a:xfrm>
          <a:prstGeom prst="rect">
            <a:avLst/>
          </a:prstGeom>
        </p:spPr>
        <p:txBody>
          <a:bodyPr wrap="square" lIns="0" tIns="0" rIns="0" bIns="0" rtlCol="0" anchor="t">
            <a:spAutoFit/>
          </a:bodyPr>
          <a:lstStyle/>
          <a:p>
            <a:pPr algn="ctr">
              <a:lnSpc>
                <a:spcPts val="2544"/>
              </a:lnSpc>
            </a:pPr>
            <a:r>
              <a:rPr lang="en-US" sz="2400" dirty="0">
                <a:solidFill>
                  <a:srgbClr val="337AB7"/>
                </a:solidFill>
                <a:latin typeface="Open Sans Bold"/>
              </a:rPr>
              <a:t>careerpilot.org.uk</a:t>
            </a:r>
          </a:p>
        </p:txBody>
      </p:sp>
      <p:pic>
        <p:nvPicPr>
          <p:cNvPr id="19" name="Picture 18">
            <a:extLst>
              <a:ext uri="{FF2B5EF4-FFF2-40B4-BE49-F238E27FC236}">
                <a16:creationId xmlns:a16="http://schemas.microsoft.com/office/drawing/2014/main" id="{13860CF8-5EC0-D909-CECE-FFC9FE34B1AB}"/>
              </a:ext>
            </a:extLst>
          </p:cNvPr>
          <p:cNvPicPr>
            <a:picLocks noChangeAspect="1"/>
          </p:cNvPicPr>
          <p:nvPr/>
        </p:nvPicPr>
        <p:blipFill>
          <a:blip r:embed="rId23"/>
          <a:stretch>
            <a:fillRect/>
          </a:stretch>
        </p:blipFill>
        <p:spPr>
          <a:xfrm>
            <a:off x="15104779" y="1992453"/>
            <a:ext cx="2459689" cy="350446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0F2BA-4863-5D77-090C-8BAF722E872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47837ED-742D-4C6D-C9BE-798837934A49}"/>
              </a:ext>
            </a:extLst>
          </p:cNvPr>
          <p:cNvGrpSpPr/>
          <p:nvPr/>
        </p:nvGrpSpPr>
        <p:grpSpPr>
          <a:xfrm>
            <a:off x="-36685" y="544417"/>
            <a:ext cx="18433363" cy="9742583"/>
            <a:chOff x="0" y="0"/>
            <a:chExt cx="6164582" cy="3548808"/>
          </a:xfrm>
          <a:solidFill>
            <a:srgbClr val="C5E0B4"/>
          </a:solidFill>
        </p:grpSpPr>
        <p:sp>
          <p:nvSpPr>
            <p:cNvPr id="3" name="Freeform 3">
              <a:extLst>
                <a:ext uri="{FF2B5EF4-FFF2-40B4-BE49-F238E27FC236}">
                  <a16:creationId xmlns:a16="http://schemas.microsoft.com/office/drawing/2014/main" id="{8C265672-DB2E-83FC-CAC1-3FCB035CBBEE}"/>
                </a:ext>
              </a:extLst>
            </p:cNvPr>
            <p:cNvSpPr/>
            <p:nvPr/>
          </p:nvSpPr>
          <p:spPr>
            <a:xfrm>
              <a:off x="0" y="0"/>
              <a:ext cx="6164582" cy="3548808"/>
            </a:xfrm>
            <a:custGeom>
              <a:avLst/>
              <a:gdLst/>
              <a:ahLst/>
              <a:cxnLst/>
              <a:rect l="l" t="t" r="r" b="b"/>
              <a:pathLst>
                <a:path w="6164582" h="3548808">
                  <a:moveTo>
                    <a:pt x="0" y="0"/>
                  </a:moveTo>
                  <a:lnTo>
                    <a:pt x="6164582" y="0"/>
                  </a:lnTo>
                  <a:lnTo>
                    <a:pt x="6164582" y="3548808"/>
                  </a:lnTo>
                  <a:lnTo>
                    <a:pt x="0" y="3548808"/>
                  </a:lnTo>
                  <a:close/>
                </a:path>
              </a:pathLst>
            </a:custGeom>
            <a:grpFill/>
          </p:spPr>
          <p:txBody>
            <a:bodyPr/>
            <a:lstStyle/>
            <a:p>
              <a:endParaRPr lang="en-GB"/>
            </a:p>
          </p:txBody>
        </p:sp>
      </p:grpSp>
      <p:grpSp>
        <p:nvGrpSpPr>
          <p:cNvPr id="4" name="Group 4">
            <a:extLst>
              <a:ext uri="{FF2B5EF4-FFF2-40B4-BE49-F238E27FC236}">
                <a16:creationId xmlns:a16="http://schemas.microsoft.com/office/drawing/2014/main" id="{296D76B0-6958-9B21-76F3-EF69A47B4597}"/>
              </a:ext>
            </a:extLst>
          </p:cNvPr>
          <p:cNvGrpSpPr/>
          <p:nvPr/>
        </p:nvGrpSpPr>
        <p:grpSpPr>
          <a:xfrm>
            <a:off x="-42693" y="0"/>
            <a:ext cx="18433361" cy="1516414"/>
            <a:chOff x="0" y="0"/>
            <a:chExt cx="4816593" cy="399385"/>
          </a:xfrm>
          <a:solidFill>
            <a:srgbClr val="187161"/>
          </a:solidFill>
        </p:grpSpPr>
        <p:sp>
          <p:nvSpPr>
            <p:cNvPr id="5" name="Freeform 5">
              <a:extLst>
                <a:ext uri="{FF2B5EF4-FFF2-40B4-BE49-F238E27FC236}">
                  <a16:creationId xmlns:a16="http://schemas.microsoft.com/office/drawing/2014/main" id="{CF66FF39-C525-F8DB-60C8-C7161FB8576E}"/>
                </a:ext>
              </a:extLst>
            </p:cNvPr>
            <p:cNvSpPr/>
            <p:nvPr/>
          </p:nvSpPr>
          <p:spPr>
            <a:xfrm>
              <a:off x="0" y="0"/>
              <a:ext cx="4816592" cy="399385"/>
            </a:xfrm>
            <a:custGeom>
              <a:avLst/>
              <a:gdLst/>
              <a:ahLst/>
              <a:cxnLst/>
              <a:rect l="l" t="t" r="r" b="b"/>
              <a:pathLst>
                <a:path w="4816592" h="399385">
                  <a:moveTo>
                    <a:pt x="0" y="0"/>
                  </a:moveTo>
                  <a:lnTo>
                    <a:pt x="4816592" y="0"/>
                  </a:lnTo>
                  <a:lnTo>
                    <a:pt x="4816592" y="399385"/>
                  </a:lnTo>
                  <a:lnTo>
                    <a:pt x="0" y="399385"/>
                  </a:lnTo>
                  <a:close/>
                </a:path>
              </a:pathLst>
            </a:custGeom>
            <a:grpFill/>
          </p:spPr>
          <p:txBody>
            <a:bodyPr/>
            <a:lstStyle/>
            <a:p>
              <a:endParaRPr lang="en-GB"/>
            </a:p>
          </p:txBody>
        </p:sp>
        <p:sp>
          <p:nvSpPr>
            <p:cNvPr id="6" name="TextBox 6">
              <a:extLst>
                <a:ext uri="{FF2B5EF4-FFF2-40B4-BE49-F238E27FC236}">
                  <a16:creationId xmlns:a16="http://schemas.microsoft.com/office/drawing/2014/main" id="{2FF8D500-C157-DF2E-C0C6-013451FB2C6D}"/>
                </a:ext>
              </a:extLst>
            </p:cNvPr>
            <p:cNvSpPr txBox="1"/>
            <p:nvPr/>
          </p:nvSpPr>
          <p:spPr>
            <a:xfrm>
              <a:off x="0" y="-28575"/>
              <a:ext cx="4816593" cy="427960"/>
            </a:xfrm>
            <a:prstGeom prst="rect">
              <a:avLst/>
            </a:prstGeom>
            <a:grpFill/>
          </p:spPr>
          <p:txBody>
            <a:bodyPr lIns="50800" tIns="50800" rIns="50800" bIns="50800" rtlCol="0" anchor="ctr"/>
            <a:lstStyle/>
            <a:p>
              <a:pPr algn="ctr">
                <a:lnSpc>
                  <a:spcPts val="2283"/>
                </a:lnSpc>
              </a:pPr>
              <a:endParaRPr/>
            </a:p>
          </p:txBody>
        </p:sp>
      </p:grpSp>
      <p:grpSp>
        <p:nvGrpSpPr>
          <p:cNvPr id="7" name="Group 7">
            <a:extLst>
              <a:ext uri="{FF2B5EF4-FFF2-40B4-BE49-F238E27FC236}">
                <a16:creationId xmlns:a16="http://schemas.microsoft.com/office/drawing/2014/main" id="{8F977437-CF70-0B31-F178-4FD091B756BA}"/>
              </a:ext>
            </a:extLst>
          </p:cNvPr>
          <p:cNvGrpSpPr/>
          <p:nvPr/>
        </p:nvGrpSpPr>
        <p:grpSpPr>
          <a:xfrm>
            <a:off x="11592409" y="1830739"/>
            <a:ext cx="6360943" cy="3864871"/>
            <a:chOff x="0" y="0"/>
            <a:chExt cx="1797667" cy="1017908"/>
          </a:xfrm>
        </p:grpSpPr>
        <p:sp>
          <p:nvSpPr>
            <p:cNvPr id="8" name="Freeform 8">
              <a:extLst>
                <a:ext uri="{FF2B5EF4-FFF2-40B4-BE49-F238E27FC236}">
                  <a16:creationId xmlns:a16="http://schemas.microsoft.com/office/drawing/2014/main" id="{E759DEEA-ADAA-02C9-1D4E-62A12C631C0E}"/>
                </a:ext>
              </a:extLst>
            </p:cNvPr>
            <p:cNvSpPr/>
            <p:nvPr/>
          </p:nvSpPr>
          <p:spPr>
            <a:xfrm>
              <a:off x="0" y="0"/>
              <a:ext cx="1797667" cy="1017908"/>
            </a:xfrm>
            <a:custGeom>
              <a:avLst/>
              <a:gdLst/>
              <a:ahLst/>
              <a:cxnLst/>
              <a:rect l="l" t="t" r="r" b="b"/>
              <a:pathLst>
                <a:path w="1797667" h="1017908">
                  <a:moveTo>
                    <a:pt x="57847" y="0"/>
                  </a:moveTo>
                  <a:lnTo>
                    <a:pt x="1739820" y="0"/>
                  </a:lnTo>
                  <a:cubicBezTo>
                    <a:pt x="1771768" y="0"/>
                    <a:pt x="1797667" y="25899"/>
                    <a:pt x="1797667" y="57847"/>
                  </a:cubicBezTo>
                  <a:lnTo>
                    <a:pt x="1797667" y="960061"/>
                  </a:lnTo>
                  <a:cubicBezTo>
                    <a:pt x="1797667" y="992009"/>
                    <a:pt x="1771768" y="1017908"/>
                    <a:pt x="1739820" y="1017908"/>
                  </a:cubicBezTo>
                  <a:lnTo>
                    <a:pt x="57847" y="1017908"/>
                  </a:lnTo>
                  <a:cubicBezTo>
                    <a:pt x="42505" y="1017908"/>
                    <a:pt x="27792" y="1011814"/>
                    <a:pt x="16943" y="1000965"/>
                  </a:cubicBezTo>
                  <a:cubicBezTo>
                    <a:pt x="6095" y="990117"/>
                    <a:pt x="0" y="975403"/>
                    <a:pt x="0" y="960061"/>
                  </a:cubicBezTo>
                  <a:lnTo>
                    <a:pt x="0" y="57847"/>
                  </a:lnTo>
                  <a:cubicBezTo>
                    <a:pt x="0" y="25899"/>
                    <a:pt x="25899" y="0"/>
                    <a:pt x="57847" y="0"/>
                  </a:cubicBezTo>
                  <a:close/>
                </a:path>
              </a:pathLst>
            </a:custGeom>
            <a:solidFill>
              <a:srgbClr val="606060">
                <a:alpha val="19608"/>
              </a:srgbClr>
            </a:solidFill>
          </p:spPr>
          <p:txBody>
            <a:bodyPr/>
            <a:lstStyle/>
            <a:p>
              <a:endParaRPr lang="en-GB"/>
            </a:p>
          </p:txBody>
        </p:sp>
        <p:sp>
          <p:nvSpPr>
            <p:cNvPr id="9" name="TextBox 9">
              <a:extLst>
                <a:ext uri="{FF2B5EF4-FFF2-40B4-BE49-F238E27FC236}">
                  <a16:creationId xmlns:a16="http://schemas.microsoft.com/office/drawing/2014/main" id="{59C45661-0D72-41CA-0B53-15E6E4FC367F}"/>
                </a:ext>
              </a:extLst>
            </p:cNvPr>
            <p:cNvSpPr txBox="1"/>
            <p:nvPr/>
          </p:nvSpPr>
          <p:spPr>
            <a:xfrm>
              <a:off x="0" y="-28575"/>
              <a:ext cx="1797667" cy="1046483"/>
            </a:xfrm>
            <a:prstGeom prst="rect">
              <a:avLst/>
            </a:prstGeom>
          </p:spPr>
          <p:txBody>
            <a:bodyPr lIns="50800" tIns="50800" rIns="50800" bIns="50800" rtlCol="0" anchor="ctr"/>
            <a:lstStyle/>
            <a:p>
              <a:pPr algn="ctr">
                <a:lnSpc>
                  <a:spcPts val="2283"/>
                </a:lnSpc>
              </a:pPr>
              <a:endParaRPr/>
            </a:p>
          </p:txBody>
        </p:sp>
      </p:grpSp>
      <p:grpSp>
        <p:nvGrpSpPr>
          <p:cNvPr id="10" name="Group 10">
            <a:extLst>
              <a:ext uri="{FF2B5EF4-FFF2-40B4-BE49-F238E27FC236}">
                <a16:creationId xmlns:a16="http://schemas.microsoft.com/office/drawing/2014/main" id="{215CE080-F274-43F8-45AF-1AA7665B1BDD}"/>
              </a:ext>
            </a:extLst>
          </p:cNvPr>
          <p:cNvGrpSpPr/>
          <p:nvPr/>
        </p:nvGrpSpPr>
        <p:grpSpPr>
          <a:xfrm>
            <a:off x="5546985" y="5850248"/>
            <a:ext cx="12406368" cy="2950755"/>
            <a:chOff x="0" y="0"/>
            <a:chExt cx="3267521" cy="777154"/>
          </a:xfrm>
        </p:grpSpPr>
        <p:sp>
          <p:nvSpPr>
            <p:cNvPr id="11" name="Freeform 11">
              <a:extLst>
                <a:ext uri="{FF2B5EF4-FFF2-40B4-BE49-F238E27FC236}">
                  <a16:creationId xmlns:a16="http://schemas.microsoft.com/office/drawing/2014/main" id="{8577A443-F0AC-B458-DDB5-C52B29672861}"/>
                </a:ext>
              </a:extLst>
            </p:cNvPr>
            <p:cNvSpPr/>
            <p:nvPr/>
          </p:nvSpPr>
          <p:spPr>
            <a:xfrm>
              <a:off x="0" y="0"/>
              <a:ext cx="3267521" cy="777154"/>
            </a:xfrm>
            <a:custGeom>
              <a:avLst/>
              <a:gdLst/>
              <a:ahLst/>
              <a:cxnLst/>
              <a:rect l="l" t="t" r="r" b="b"/>
              <a:pathLst>
                <a:path w="3267521" h="777154">
                  <a:moveTo>
                    <a:pt x="31825" y="0"/>
                  </a:moveTo>
                  <a:lnTo>
                    <a:pt x="3235695" y="0"/>
                  </a:lnTo>
                  <a:cubicBezTo>
                    <a:pt x="3253272" y="0"/>
                    <a:pt x="3267521" y="14249"/>
                    <a:pt x="3267521" y="31825"/>
                  </a:cubicBezTo>
                  <a:lnTo>
                    <a:pt x="3267521" y="745328"/>
                  </a:lnTo>
                  <a:cubicBezTo>
                    <a:pt x="3267521" y="753769"/>
                    <a:pt x="3264168" y="761864"/>
                    <a:pt x="3258199" y="767832"/>
                  </a:cubicBezTo>
                  <a:cubicBezTo>
                    <a:pt x="3252231" y="773801"/>
                    <a:pt x="3244136" y="777154"/>
                    <a:pt x="3235695" y="777154"/>
                  </a:cubicBezTo>
                  <a:lnTo>
                    <a:pt x="31825" y="777154"/>
                  </a:lnTo>
                  <a:cubicBezTo>
                    <a:pt x="23385" y="777154"/>
                    <a:pt x="15290" y="773801"/>
                    <a:pt x="9321" y="767832"/>
                  </a:cubicBezTo>
                  <a:cubicBezTo>
                    <a:pt x="3353" y="761864"/>
                    <a:pt x="0" y="753769"/>
                    <a:pt x="0" y="745328"/>
                  </a:cubicBezTo>
                  <a:lnTo>
                    <a:pt x="0" y="31825"/>
                  </a:lnTo>
                  <a:cubicBezTo>
                    <a:pt x="0" y="23385"/>
                    <a:pt x="3353" y="15290"/>
                    <a:pt x="9321" y="9321"/>
                  </a:cubicBezTo>
                  <a:cubicBezTo>
                    <a:pt x="15290" y="3353"/>
                    <a:pt x="23385" y="0"/>
                    <a:pt x="31825" y="0"/>
                  </a:cubicBezTo>
                  <a:close/>
                </a:path>
              </a:pathLst>
            </a:custGeom>
            <a:solidFill>
              <a:srgbClr val="606060">
                <a:alpha val="19608"/>
              </a:srgbClr>
            </a:solidFill>
          </p:spPr>
          <p:txBody>
            <a:bodyPr/>
            <a:lstStyle/>
            <a:p>
              <a:endParaRPr lang="en-GB"/>
            </a:p>
          </p:txBody>
        </p:sp>
        <p:sp>
          <p:nvSpPr>
            <p:cNvPr id="12" name="TextBox 12">
              <a:extLst>
                <a:ext uri="{FF2B5EF4-FFF2-40B4-BE49-F238E27FC236}">
                  <a16:creationId xmlns:a16="http://schemas.microsoft.com/office/drawing/2014/main" id="{A7F77F26-F7E1-0216-0638-EC29FAABFED1}"/>
                </a:ext>
              </a:extLst>
            </p:cNvPr>
            <p:cNvSpPr txBox="1"/>
            <p:nvPr/>
          </p:nvSpPr>
          <p:spPr>
            <a:xfrm>
              <a:off x="0" y="-28575"/>
              <a:ext cx="3267521" cy="805729"/>
            </a:xfrm>
            <a:prstGeom prst="rect">
              <a:avLst/>
            </a:prstGeom>
          </p:spPr>
          <p:txBody>
            <a:bodyPr lIns="50800" tIns="50800" rIns="50800" bIns="50800" rtlCol="0" anchor="ctr"/>
            <a:lstStyle/>
            <a:p>
              <a:pPr algn="ctr">
                <a:lnSpc>
                  <a:spcPts val="2283"/>
                </a:lnSpc>
              </a:pPr>
              <a:endParaRPr/>
            </a:p>
          </p:txBody>
        </p:sp>
      </p:grpSp>
      <p:grpSp>
        <p:nvGrpSpPr>
          <p:cNvPr id="13" name="Group 13">
            <a:extLst>
              <a:ext uri="{FF2B5EF4-FFF2-40B4-BE49-F238E27FC236}">
                <a16:creationId xmlns:a16="http://schemas.microsoft.com/office/drawing/2014/main" id="{27C966FC-8245-394B-816B-018AA21B33E6}"/>
              </a:ext>
            </a:extLst>
          </p:cNvPr>
          <p:cNvGrpSpPr/>
          <p:nvPr/>
        </p:nvGrpSpPr>
        <p:grpSpPr>
          <a:xfrm>
            <a:off x="5546985" y="1830739"/>
            <a:ext cx="5941040" cy="3864871"/>
            <a:chOff x="0" y="0"/>
            <a:chExt cx="1414869" cy="1017908"/>
          </a:xfrm>
        </p:grpSpPr>
        <p:sp>
          <p:nvSpPr>
            <p:cNvPr id="14" name="Freeform 14">
              <a:extLst>
                <a:ext uri="{FF2B5EF4-FFF2-40B4-BE49-F238E27FC236}">
                  <a16:creationId xmlns:a16="http://schemas.microsoft.com/office/drawing/2014/main" id="{A7F38B31-3CF5-C9EF-1738-C6F7919DFB8C}"/>
                </a:ext>
              </a:extLst>
            </p:cNvPr>
            <p:cNvSpPr/>
            <p:nvPr/>
          </p:nvSpPr>
          <p:spPr>
            <a:xfrm>
              <a:off x="0" y="0"/>
              <a:ext cx="1414869" cy="1017908"/>
            </a:xfrm>
            <a:custGeom>
              <a:avLst/>
              <a:gdLst/>
              <a:ahLst/>
              <a:cxnLst/>
              <a:rect l="l" t="t" r="r" b="b"/>
              <a:pathLst>
                <a:path w="1414869" h="1017908">
                  <a:moveTo>
                    <a:pt x="73498" y="0"/>
                  </a:moveTo>
                  <a:lnTo>
                    <a:pt x="1341371" y="0"/>
                  </a:lnTo>
                  <a:cubicBezTo>
                    <a:pt x="1360864" y="0"/>
                    <a:pt x="1379559" y="7744"/>
                    <a:pt x="1393342" y="21527"/>
                  </a:cubicBezTo>
                  <a:cubicBezTo>
                    <a:pt x="1407126" y="35311"/>
                    <a:pt x="1414869" y="54005"/>
                    <a:pt x="1414869" y="73498"/>
                  </a:cubicBezTo>
                  <a:lnTo>
                    <a:pt x="1414869" y="944410"/>
                  </a:lnTo>
                  <a:cubicBezTo>
                    <a:pt x="1414869" y="985002"/>
                    <a:pt x="1381963" y="1017908"/>
                    <a:pt x="1341371" y="1017908"/>
                  </a:cubicBezTo>
                  <a:lnTo>
                    <a:pt x="73498" y="1017908"/>
                  </a:lnTo>
                  <a:cubicBezTo>
                    <a:pt x="54005" y="1017908"/>
                    <a:pt x="35311" y="1010165"/>
                    <a:pt x="21527" y="996381"/>
                  </a:cubicBezTo>
                  <a:cubicBezTo>
                    <a:pt x="7744" y="982598"/>
                    <a:pt x="0" y="963903"/>
                    <a:pt x="0" y="944410"/>
                  </a:cubicBezTo>
                  <a:lnTo>
                    <a:pt x="0" y="73498"/>
                  </a:lnTo>
                  <a:cubicBezTo>
                    <a:pt x="0" y="54005"/>
                    <a:pt x="7744" y="35311"/>
                    <a:pt x="21527" y="21527"/>
                  </a:cubicBezTo>
                  <a:cubicBezTo>
                    <a:pt x="35311" y="7744"/>
                    <a:pt x="54005" y="0"/>
                    <a:pt x="73498" y="0"/>
                  </a:cubicBezTo>
                  <a:close/>
                </a:path>
              </a:pathLst>
            </a:custGeom>
            <a:solidFill>
              <a:srgbClr val="606060">
                <a:alpha val="19608"/>
              </a:srgbClr>
            </a:solidFill>
          </p:spPr>
          <p:txBody>
            <a:bodyPr/>
            <a:lstStyle/>
            <a:p>
              <a:endParaRPr lang="en-GB" dirty="0"/>
            </a:p>
          </p:txBody>
        </p:sp>
        <p:sp>
          <p:nvSpPr>
            <p:cNvPr id="15" name="TextBox 15">
              <a:extLst>
                <a:ext uri="{FF2B5EF4-FFF2-40B4-BE49-F238E27FC236}">
                  <a16:creationId xmlns:a16="http://schemas.microsoft.com/office/drawing/2014/main" id="{5E4377F6-B567-1341-F142-6844820F9315}"/>
                </a:ext>
              </a:extLst>
            </p:cNvPr>
            <p:cNvSpPr txBox="1"/>
            <p:nvPr/>
          </p:nvSpPr>
          <p:spPr>
            <a:xfrm>
              <a:off x="0" y="-28575"/>
              <a:ext cx="1414869" cy="1046483"/>
            </a:xfrm>
            <a:prstGeom prst="rect">
              <a:avLst/>
            </a:prstGeom>
          </p:spPr>
          <p:txBody>
            <a:bodyPr lIns="50800" tIns="50800" rIns="50800" bIns="50800" rtlCol="0" anchor="ctr"/>
            <a:lstStyle/>
            <a:p>
              <a:pPr algn="ctr">
                <a:lnSpc>
                  <a:spcPts val="2283"/>
                </a:lnSpc>
              </a:pPr>
              <a:endParaRPr/>
            </a:p>
          </p:txBody>
        </p:sp>
      </p:grpSp>
      <p:grpSp>
        <p:nvGrpSpPr>
          <p:cNvPr id="21" name="Group 21">
            <a:extLst>
              <a:ext uri="{FF2B5EF4-FFF2-40B4-BE49-F238E27FC236}">
                <a16:creationId xmlns:a16="http://schemas.microsoft.com/office/drawing/2014/main" id="{E74F5B2C-57C1-5D2F-53E6-9AB3534FEDB3}"/>
              </a:ext>
            </a:extLst>
          </p:cNvPr>
          <p:cNvGrpSpPr/>
          <p:nvPr/>
        </p:nvGrpSpPr>
        <p:grpSpPr>
          <a:xfrm>
            <a:off x="413134" y="3941320"/>
            <a:ext cx="4752851" cy="5101346"/>
            <a:chOff x="0" y="-1150423"/>
            <a:chExt cx="6337134" cy="6801794"/>
          </a:xfrm>
        </p:grpSpPr>
        <p:grpSp>
          <p:nvGrpSpPr>
            <p:cNvPr id="22" name="Group 22">
              <a:extLst>
                <a:ext uri="{FF2B5EF4-FFF2-40B4-BE49-F238E27FC236}">
                  <a16:creationId xmlns:a16="http://schemas.microsoft.com/office/drawing/2014/main" id="{9D49F7A3-B8DD-2801-697B-FF69E8B00015}"/>
                </a:ext>
              </a:extLst>
            </p:cNvPr>
            <p:cNvGrpSpPr/>
            <p:nvPr/>
          </p:nvGrpSpPr>
          <p:grpSpPr>
            <a:xfrm>
              <a:off x="0" y="-1150423"/>
              <a:ext cx="6337134" cy="6801794"/>
              <a:chOff x="0" y="-398403"/>
              <a:chExt cx="2194614" cy="2355530"/>
            </a:xfrm>
          </p:grpSpPr>
          <p:sp>
            <p:nvSpPr>
              <p:cNvPr id="23" name="Freeform 23">
                <a:extLst>
                  <a:ext uri="{FF2B5EF4-FFF2-40B4-BE49-F238E27FC236}">
                    <a16:creationId xmlns:a16="http://schemas.microsoft.com/office/drawing/2014/main" id="{BCC9F8F0-5F5A-CDE7-6D39-71E89FC19E9F}"/>
                  </a:ext>
                </a:extLst>
              </p:cNvPr>
              <p:cNvSpPr/>
              <p:nvPr/>
            </p:nvSpPr>
            <p:spPr>
              <a:xfrm>
                <a:off x="0" y="-398403"/>
                <a:ext cx="1926328" cy="2243944"/>
              </a:xfrm>
              <a:custGeom>
                <a:avLst/>
                <a:gdLst/>
                <a:ahLst/>
                <a:cxnLst/>
                <a:rect l="l" t="t" r="r" b="b"/>
                <a:pathLst>
                  <a:path w="2194614" h="1957127">
                    <a:moveTo>
                      <a:pt x="46777" y="0"/>
                    </a:moveTo>
                    <a:lnTo>
                      <a:pt x="2147837" y="0"/>
                    </a:lnTo>
                    <a:cubicBezTo>
                      <a:pt x="2160243" y="0"/>
                      <a:pt x="2172140" y="4928"/>
                      <a:pt x="2180913" y="13701"/>
                    </a:cubicBezTo>
                    <a:cubicBezTo>
                      <a:pt x="2189685" y="22473"/>
                      <a:pt x="2194614" y="34371"/>
                      <a:pt x="2194614" y="46777"/>
                    </a:cubicBezTo>
                    <a:lnTo>
                      <a:pt x="2194614" y="1910350"/>
                    </a:lnTo>
                    <a:cubicBezTo>
                      <a:pt x="2194614" y="1936184"/>
                      <a:pt x="2173671" y="1957127"/>
                      <a:pt x="2147837" y="1957127"/>
                    </a:cubicBezTo>
                    <a:lnTo>
                      <a:pt x="46777" y="1957127"/>
                    </a:lnTo>
                    <a:cubicBezTo>
                      <a:pt x="20943" y="1957127"/>
                      <a:pt x="0" y="1936184"/>
                      <a:pt x="0" y="1910350"/>
                    </a:cubicBezTo>
                    <a:lnTo>
                      <a:pt x="0" y="46777"/>
                    </a:lnTo>
                    <a:cubicBezTo>
                      <a:pt x="0" y="34371"/>
                      <a:pt x="4928" y="22473"/>
                      <a:pt x="13701" y="13701"/>
                    </a:cubicBezTo>
                    <a:cubicBezTo>
                      <a:pt x="22473" y="4928"/>
                      <a:pt x="34371" y="0"/>
                      <a:pt x="46777" y="0"/>
                    </a:cubicBezTo>
                    <a:close/>
                  </a:path>
                </a:pathLst>
              </a:custGeom>
              <a:solidFill>
                <a:srgbClr val="EEEEEE"/>
              </a:solidFill>
            </p:spPr>
            <p:txBody>
              <a:bodyPr/>
              <a:lstStyle/>
              <a:p>
                <a:endParaRPr lang="en-GB"/>
              </a:p>
            </p:txBody>
          </p:sp>
          <p:sp>
            <p:nvSpPr>
              <p:cNvPr id="24" name="TextBox 24">
                <a:extLst>
                  <a:ext uri="{FF2B5EF4-FFF2-40B4-BE49-F238E27FC236}">
                    <a16:creationId xmlns:a16="http://schemas.microsoft.com/office/drawing/2014/main" id="{CFD1148C-63F9-0F06-C777-D0EFB93D918A}"/>
                  </a:ext>
                </a:extLst>
              </p:cNvPr>
              <p:cNvSpPr txBox="1"/>
              <p:nvPr/>
            </p:nvSpPr>
            <p:spPr>
              <a:xfrm>
                <a:off x="0" y="-28575"/>
                <a:ext cx="2194614" cy="1985702"/>
              </a:xfrm>
              <a:prstGeom prst="rect">
                <a:avLst/>
              </a:prstGeom>
            </p:spPr>
            <p:txBody>
              <a:bodyPr lIns="50800" tIns="50800" rIns="50800" bIns="50800" rtlCol="0" anchor="ctr"/>
              <a:lstStyle/>
              <a:p>
                <a:pPr algn="ctr">
                  <a:lnSpc>
                    <a:spcPts val="2199"/>
                  </a:lnSpc>
                </a:pPr>
                <a:endParaRPr/>
              </a:p>
            </p:txBody>
          </p:sp>
        </p:grpSp>
        <p:sp>
          <p:nvSpPr>
            <p:cNvPr id="25" name="TextBox 25">
              <a:extLst>
                <a:ext uri="{FF2B5EF4-FFF2-40B4-BE49-F238E27FC236}">
                  <a16:creationId xmlns:a16="http://schemas.microsoft.com/office/drawing/2014/main" id="{0261E7F8-FF10-D5E0-9413-66B08C3CF6EF}"/>
                </a:ext>
              </a:extLst>
            </p:cNvPr>
            <p:cNvSpPr txBox="1"/>
            <p:nvPr/>
          </p:nvSpPr>
          <p:spPr>
            <a:xfrm>
              <a:off x="487137" y="-840104"/>
              <a:ext cx="4588158" cy="5903325"/>
            </a:xfrm>
            <a:prstGeom prst="rect">
              <a:avLst/>
            </a:prstGeom>
          </p:spPr>
          <p:txBody>
            <a:bodyPr wrap="square" lIns="0" tIns="0" rIns="0" bIns="0" rtlCol="0" anchor="t">
              <a:spAutoFit/>
            </a:bodyPr>
            <a:lstStyle/>
            <a:p>
              <a:pPr>
                <a:lnSpc>
                  <a:spcPts val="2544"/>
                </a:lnSpc>
              </a:pPr>
              <a:r>
                <a:rPr lang="en-US" sz="2400" dirty="0">
                  <a:solidFill>
                    <a:srgbClr val="187161"/>
                  </a:solidFill>
                  <a:latin typeface="Carlito Bold"/>
                </a:rPr>
                <a:t>Teacher notes - What’s in the Job?</a:t>
              </a:r>
            </a:p>
            <a:p>
              <a:pPr>
                <a:lnSpc>
                  <a:spcPts val="2033"/>
                </a:lnSpc>
              </a:pPr>
              <a:endParaRPr lang="en-US" dirty="0">
                <a:solidFill>
                  <a:srgbClr val="00AF61"/>
                </a:solidFill>
              </a:endParaRPr>
            </a:p>
            <a:p>
              <a:pPr>
                <a:lnSpc>
                  <a:spcPts val="1986"/>
                </a:lnSpc>
              </a:pPr>
              <a:r>
                <a:rPr lang="en-US" dirty="0">
                  <a:solidFill>
                    <a:srgbClr val="606060"/>
                  </a:solidFill>
                </a:rPr>
                <a:t>This classroom activity will help students explore and understand about more green job roles and the pathways into them.</a:t>
              </a:r>
            </a:p>
            <a:p>
              <a:pPr marL="285750" indent="-285750">
                <a:lnSpc>
                  <a:spcPts val="1986"/>
                </a:lnSpc>
                <a:buFont typeface="Arial" panose="020B0604020202020204" pitchFamily="34" charset="0"/>
                <a:buChar char="•"/>
              </a:pPr>
              <a:endParaRPr lang="en-US" b="1" dirty="0">
                <a:solidFill>
                  <a:srgbClr val="00AF61"/>
                </a:solidFill>
              </a:endParaRPr>
            </a:p>
            <a:p>
              <a:pPr marL="167593" lvl="1">
                <a:lnSpc>
                  <a:spcPts val="2173"/>
                </a:lnSpc>
              </a:pPr>
              <a:r>
                <a:rPr lang="en-US" b="1" dirty="0">
                  <a:solidFill>
                    <a:srgbClr val="606060"/>
                  </a:solidFill>
                </a:rPr>
                <a:t>1. Visit the Careerpilot job search page and click on ‘Green Jobs’</a:t>
              </a:r>
            </a:p>
            <a:p>
              <a:pPr marL="167593" lvl="1">
                <a:lnSpc>
                  <a:spcPts val="2173"/>
                </a:lnSpc>
              </a:pPr>
              <a:r>
                <a:rPr lang="en-US" b="1" dirty="0">
                  <a:solidFill>
                    <a:srgbClr val="606060"/>
                  </a:solidFill>
                </a:rPr>
                <a:t>2. Choose 2 job profiles to explore in more detail, including job growth, salary and the pathways into them</a:t>
              </a:r>
            </a:p>
            <a:p>
              <a:pPr marL="167593" lvl="1">
                <a:lnSpc>
                  <a:spcPts val="2173"/>
                </a:lnSpc>
              </a:pPr>
              <a:r>
                <a:rPr lang="en-US" b="1" dirty="0">
                  <a:solidFill>
                    <a:srgbClr val="606060"/>
                  </a:solidFill>
                </a:rPr>
                <a:t>3. Discuss the job roles in pairs or as a class using prompt questions</a:t>
              </a:r>
            </a:p>
          </p:txBody>
        </p:sp>
      </p:grpSp>
      <p:sp>
        <p:nvSpPr>
          <p:cNvPr id="26" name="Freeform 26">
            <a:extLst>
              <a:ext uri="{FF2B5EF4-FFF2-40B4-BE49-F238E27FC236}">
                <a16:creationId xmlns:a16="http://schemas.microsoft.com/office/drawing/2014/main" id="{C4AE9E6A-4D50-E210-2898-F208822F3955}"/>
              </a:ext>
            </a:extLst>
          </p:cNvPr>
          <p:cNvSpPr/>
          <p:nvPr/>
        </p:nvSpPr>
        <p:spPr>
          <a:xfrm>
            <a:off x="5673790" y="2052836"/>
            <a:ext cx="827079" cy="827079"/>
          </a:xfrm>
          <a:custGeom>
            <a:avLst/>
            <a:gdLst/>
            <a:ahLst/>
            <a:cxnLst/>
            <a:rect l="l" t="t" r="r" b="b"/>
            <a:pathLst>
              <a:path w="827079" h="827079">
                <a:moveTo>
                  <a:pt x="0" y="0"/>
                </a:moveTo>
                <a:lnTo>
                  <a:pt x="827078" y="0"/>
                </a:lnTo>
                <a:lnTo>
                  <a:pt x="827078" y="827079"/>
                </a:lnTo>
                <a:lnTo>
                  <a:pt x="0" y="8270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30" name="Freeform 30">
            <a:extLst>
              <a:ext uri="{FF2B5EF4-FFF2-40B4-BE49-F238E27FC236}">
                <a16:creationId xmlns:a16="http://schemas.microsoft.com/office/drawing/2014/main" id="{4F7F872A-8A2A-2F84-956F-F56F7F5DE578}"/>
              </a:ext>
            </a:extLst>
          </p:cNvPr>
          <p:cNvSpPr/>
          <p:nvPr/>
        </p:nvSpPr>
        <p:spPr>
          <a:xfrm>
            <a:off x="11717737" y="2110448"/>
            <a:ext cx="827079" cy="827079"/>
          </a:xfrm>
          <a:custGeom>
            <a:avLst/>
            <a:gdLst/>
            <a:ahLst/>
            <a:cxnLst/>
            <a:rect l="l" t="t" r="r" b="b"/>
            <a:pathLst>
              <a:path w="827079" h="827079">
                <a:moveTo>
                  <a:pt x="0" y="0"/>
                </a:moveTo>
                <a:lnTo>
                  <a:pt x="827078" y="0"/>
                </a:lnTo>
                <a:lnTo>
                  <a:pt x="827078" y="827079"/>
                </a:lnTo>
                <a:lnTo>
                  <a:pt x="0" y="82707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31" name="Freeform 31">
            <a:extLst>
              <a:ext uri="{FF2B5EF4-FFF2-40B4-BE49-F238E27FC236}">
                <a16:creationId xmlns:a16="http://schemas.microsoft.com/office/drawing/2014/main" id="{44BCAC64-F586-07C5-A218-37FAD14ED085}"/>
              </a:ext>
            </a:extLst>
          </p:cNvPr>
          <p:cNvSpPr/>
          <p:nvPr/>
        </p:nvSpPr>
        <p:spPr>
          <a:xfrm>
            <a:off x="5673790" y="6028985"/>
            <a:ext cx="827079" cy="827079"/>
          </a:xfrm>
          <a:custGeom>
            <a:avLst/>
            <a:gdLst/>
            <a:ahLst/>
            <a:cxnLst/>
            <a:rect l="l" t="t" r="r" b="b"/>
            <a:pathLst>
              <a:path w="827079" h="827079">
                <a:moveTo>
                  <a:pt x="0" y="0"/>
                </a:moveTo>
                <a:lnTo>
                  <a:pt x="827078" y="0"/>
                </a:lnTo>
                <a:lnTo>
                  <a:pt x="827078" y="827079"/>
                </a:lnTo>
                <a:lnTo>
                  <a:pt x="0" y="8270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32" name="Freeform 32">
            <a:extLst>
              <a:ext uri="{FF2B5EF4-FFF2-40B4-BE49-F238E27FC236}">
                <a16:creationId xmlns:a16="http://schemas.microsoft.com/office/drawing/2014/main" id="{5D080BA5-2FC3-E274-E56A-02C2FACA0289}"/>
              </a:ext>
            </a:extLst>
          </p:cNvPr>
          <p:cNvSpPr/>
          <p:nvPr/>
        </p:nvSpPr>
        <p:spPr>
          <a:xfrm>
            <a:off x="353005" y="35548"/>
            <a:ext cx="1667012" cy="1464784"/>
          </a:xfrm>
          <a:custGeom>
            <a:avLst/>
            <a:gdLst/>
            <a:ahLst/>
            <a:cxnLst/>
            <a:rect l="l" t="t" r="r" b="b"/>
            <a:pathLst>
              <a:path w="1667012" h="1464784">
                <a:moveTo>
                  <a:pt x="0" y="0"/>
                </a:moveTo>
                <a:lnTo>
                  <a:pt x="1667012" y="0"/>
                </a:lnTo>
                <a:lnTo>
                  <a:pt x="1667012" y="1464785"/>
                </a:lnTo>
                <a:lnTo>
                  <a:pt x="0" y="1464785"/>
                </a:lnTo>
                <a:lnTo>
                  <a:pt x="0" y="0"/>
                </a:lnTo>
                <a:close/>
              </a:path>
            </a:pathLst>
          </a:custGeom>
          <a:blipFill>
            <a:blip r:embed="rId8"/>
            <a:stretch>
              <a:fillRect/>
            </a:stretch>
          </a:blipFill>
        </p:spPr>
        <p:txBody>
          <a:bodyPr/>
          <a:lstStyle/>
          <a:p>
            <a:endParaRPr lang="en-GB"/>
          </a:p>
        </p:txBody>
      </p:sp>
      <p:sp>
        <p:nvSpPr>
          <p:cNvPr id="33" name="TextBox 33">
            <a:extLst>
              <a:ext uri="{FF2B5EF4-FFF2-40B4-BE49-F238E27FC236}">
                <a16:creationId xmlns:a16="http://schemas.microsoft.com/office/drawing/2014/main" id="{D556B61E-0908-B8CA-6A1B-5DBC03C09118}"/>
              </a:ext>
            </a:extLst>
          </p:cNvPr>
          <p:cNvSpPr txBox="1"/>
          <p:nvPr/>
        </p:nvSpPr>
        <p:spPr>
          <a:xfrm>
            <a:off x="-115375" y="265237"/>
            <a:ext cx="18288000" cy="806888"/>
          </a:xfrm>
          <a:prstGeom prst="rect">
            <a:avLst/>
          </a:prstGeom>
        </p:spPr>
        <p:txBody>
          <a:bodyPr lIns="0" tIns="0" rIns="0" bIns="0" rtlCol="0" anchor="t">
            <a:spAutoFit/>
          </a:bodyPr>
          <a:lstStyle/>
          <a:p>
            <a:pPr algn="ctr">
              <a:lnSpc>
                <a:spcPts val="6720"/>
              </a:lnSpc>
            </a:pPr>
            <a:r>
              <a:rPr lang="en-US" sz="4800" dirty="0">
                <a:solidFill>
                  <a:srgbClr val="F8F9F8"/>
                </a:solidFill>
                <a:latin typeface="Carlito Bold"/>
              </a:rPr>
              <a:t>Explore more green jobs: Short Lesson Activity</a:t>
            </a:r>
          </a:p>
        </p:txBody>
      </p:sp>
      <p:grpSp>
        <p:nvGrpSpPr>
          <p:cNvPr id="34" name="Group 34">
            <a:extLst>
              <a:ext uri="{FF2B5EF4-FFF2-40B4-BE49-F238E27FC236}">
                <a16:creationId xmlns:a16="http://schemas.microsoft.com/office/drawing/2014/main" id="{D99DBCF0-FB4D-FA93-97FE-C49722619B19}"/>
              </a:ext>
            </a:extLst>
          </p:cNvPr>
          <p:cNvGrpSpPr/>
          <p:nvPr/>
        </p:nvGrpSpPr>
        <p:grpSpPr>
          <a:xfrm>
            <a:off x="15104054" y="152899"/>
            <a:ext cx="2849299" cy="586627"/>
            <a:chOff x="0" y="0"/>
            <a:chExt cx="3799065" cy="782169"/>
          </a:xfrm>
        </p:grpSpPr>
        <p:grpSp>
          <p:nvGrpSpPr>
            <p:cNvPr id="35" name="Group 35">
              <a:extLst>
                <a:ext uri="{FF2B5EF4-FFF2-40B4-BE49-F238E27FC236}">
                  <a16:creationId xmlns:a16="http://schemas.microsoft.com/office/drawing/2014/main" id="{0C86F097-EFFB-3CC4-5794-288F827D27FE}"/>
                </a:ext>
              </a:extLst>
            </p:cNvPr>
            <p:cNvGrpSpPr/>
            <p:nvPr/>
          </p:nvGrpSpPr>
          <p:grpSpPr>
            <a:xfrm>
              <a:off x="0" y="0"/>
              <a:ext cx="3721624" cy="782169"/>
              <a:chOff x="0" y="0"/>
              <a:chExt cx="625425" cy="131445"/>
            </a:xfrm>
          </p:grpSpPr>
          <p:sp>
            <p:nvSpPr>
              <p:cNvPr id="36" name="Freeform 36">
                <a:extLst>
                  <a:ext uri="{FF2B5EF4-FFF2-40B4-BE49-F238E27FC236}">
                    <a16:creationId xmlns:a16="http://schemas.microsoft.com/office/drawing/2014/main" id="{5777EEA0-43D4-B985-CD82-DEED3ABC633A}"/>
                  </a:ext>
                </a:extLst>
              </p:cNvPr>
              <p:cNvSpPr/>
              <p:nvPr/>
            </p:nvSpPr>
            <p:spPr>
              <a:xfrm>
                <a:off x="0" y="0"/>
                <a:ext cx="625425" cy="131445"/>
              </a:xfrm>
              <a:custGeom>
                <a:avLst/>
                <a:gdLst/>
                <a:ahLst/>
                <a:cxnLst/>
                <a:rect l="l" t="t" r="r" b="b"/>
                <a:pathLst>
                  <a:path w="625425" h="131445">
                    <a:moveTo>
                      <a:pt x="65722" y="0"/>
                    </a:moveTo>
                    <a:lnTo>
                      <a:pt x="559703" y="0"/>
                    </a:lnTo>
                    <a:cubicBezTo>
                      <a:pt x="596000" y="0"/>
                      <a:pt x="625425" y="29425"/>
                      <a:pt x="625425" y="65722"/>
                    </a:cubicBezTo>
                    <a:lnTo>
                      <a:pt x="625425" y="65722"/>
                    </a:lnTo>
                    <a:cubicBezTo>
                      <a:pt x="625425" y="102020"/>
                      <a:pt x="596000" y="131445"/>
                      <a:pt x="559703" y="131445"/>
                    </a:cubicBezTo>
                    <a:lnTo>
                      <a:pt x="65722" y="131445"/>
                    </a:lnTo>
                    <a:cubicBezTo>
                      <a:pt x="29425" y="131445"/>
                      <a:pt x="0" y="102020"/>
                      <a:pt x="0" y="65722"/>
                    </a:cubicBezTo>
                    <a:lnTo>
                      <a:pt x="0" y="65722"/>
                    </a:lnTo>
                    <a:cubicBezTo>
                      <a:pt x="0" y="29425"/>
                      <a:pt x="29425" y="0"/>
                      <a:pt x="65722" y="0"/>
                    </a:cubicBezTo>
                    <a:close/>
                  </a:path>
                </a:pathLst>
              </a:custGeom>
              <a:solidFill>
                <a:srgbClr val="EEEEEE"/>
              </a:solidFill>
            </p:spPr>
            <p:txBody>
              <a:bodyPr/>
              <a:lstStyle/>
              <a:p>
                <a:endParaRPr lang="en-GB"/>
              </a:p>
            </p:txBody>
          </p:sp>
          <p:sp>
            <p:nvSpPr>
              <p:cNvPr id="37" name="TextBox 37">
                <a:extLst>
                  <a:ext uri="{FF2B5EF4-FFF2-40B4-BE49-F238E27FC236}">
                    <a16:creationId xmlns:a16="http://schemas.microsoft.com/office/drawing/2014/main" id="{0D6A4319-FEAD-3834-4133-D52BF5CE54D1}"/>
                  </a:ext>
                </a:extLst>
              </p:cNvPr>
              <p:cNvSpPr txBox="1"/>
              <p:nvPr/>
            </p:nvSpPr>
            <p:spPr>
              <a:xfrm>
                <a:off x="0" y="-38100"/>
                <a:ext cx="625425" cy="169545"/>
              </a:xfrm>
              <a:prstGeom prst="rect">
                <a:avLst/>
              </a:prstGeom>
            </p:spPr>
            <p:txBody>
              <a:bodyPr lIns="50800" tIns="50800" rIns="50800" bIns="50800" rtlCol="0" anchor="ctr"/>
              <a:lstStyle/>
              <a:p>
                <a:pPr algn="ctr">
                  <a:lnSpc>
                    <a:spcPts val="2653"/>
                  </a:lnSpc>
                </a:pPr>
                <a:endParaRPr/>
              </a:p>
            </p:txBody>
          </p:sp>
        </p:grpSp>
        <p:sp>
          <p:nvSpPr>
            <p:cNvPr id="38" name="Freeform 38">
              <a:extLst>
                <a:ext uri="{FF2B5EF4-FFF2-40B4-BE49-F238E27FC236}">
                  <a16:creationId xmlns:a16="http://schemas.microsoft.com/office/drawing/2014/main" id="{8087506F-8814-D139-FB5F-A13A4D2F53ED}"/>
                </a:ext>
              </a:extLst>
            </p:cNvPr>
            <p:cNvSpPr/>
            <p:nvPr/>
          </p:nvSpPr>
          <p:spPr>
            <a:xfrm>
              <a:off x="283267" y="159389"/>
              <a:ext cx="485797" cy="460280"/>
            </a:xfrm>
            <a:custGeom>
              <a:avLst/>
              <a:gdLst/>
              <a:ahLst/>
              <a:cxnLst/>
              <a:rect l="l" t="t" r="r" b="b"/>
              <a:pathLst>
                <a:path w="485797" h="460280">
                  <a:moveTo>
                    <a:pt x="0" y="0"/>
                  </a:moveTo>
                  <a:lnTo>
                    <a:pt x="485797" y="0"/>
                  </a:lnTo>
                  <a:lnTo>
                    <a:pt x="485797" y="460280"/>
                  </a:lnTo>
                  <a:lnTo>
                    <a:pt x="0" y="4602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39" name="TextBox 39">
              <a:extLst>
                <a:ext uri="{FF2B5EF4-FFF2-40B4-BE49-F238E27FC236}">
                  <a16:creationId xmlns:a16="http://schemas.microsoft.com/office/drawing/2014/main" id="{AFD3CC61-6352-74B9-2F52-684E6F94E3C6}"/>
                </a:ext>
              </a:extLst>
            </p:cNvPr>
            <p:cNvSpPr txBox="1"/>
            <p:nvPr/>
          </p:nvSpPr>
          <p:spPr>
            <a:xfrm>
              <a:off x="386966" y="-26764"/>
              <a:ext cx="3412099" cy="765483"/>
            </a:xfrm>
            <a:prstGeom prst="rect">
              <a:avLst/>
            </a:prstGeom>
          </p:spPr>
          <p:txBody>
            <a:bodyPr lIns="0" tIns="0" rIns="0" bIns="0" rtlCol="0" anchor="t">
              <a:spAutoFit/>
            </a:bodyPr>
            <a:lstStyle/>
            <a:p>
              <a:pPr algn="ctr">
                <a:lnSpc>
                  <a:spcPts val="4543"/>
                </a:lnSpc>
              </a:pPr>
              <a:r>
                <a:rPr lang="en-US" sz="3245">
                  <a:solidFill>
                    <a:srgbClr val="00AF61"/>
                  </a:solidFill>
                  <a:latin typeface="Carlito Bold"/>
                </a:rPr>
                <a:t>Green Job</a:t>
              </a:r>
            </a:p>
          </p:txBody>
        </p:sp>
      </p:grpSp>
      <p:sp>
        <p:nvSpPr>
          <p:cNvPr id="42" name="TextBox 42">
            <a:extLst>
              <a:ext uri="{FF2B5EF4-FFF2-40B4-BE49-F238E27FC236}">
                <a16:creationId xmlns:a16="http://schemas.microsoft.com/office/drawing/2014/main" id="{0CB96713-217E-4FBB-9240-BB34B8FD5E93}"/>
              </a:ext>
            </a:extLst>
          </p:cNvPr>
          <p:cNvSpPr txBox="1"/>
          <p:nvPr/>
        </p:nvSpPr>
        <p:spPr>
          <a:xfrm>
            <a:off x="9114012" y="4960980"/>
            <a:ext cx="59976" cy="6932"/>
          </a:xfrm>
          <a:prstGeom prst="rect">
            <a:avLst/>
          </a:prstGeom>
        </p:spPr>
        <p:txBody>
          <a:bodyPr lIns="0" tIns="0" rIns="0" bIns="0" rtlCol="0" anchor="t">
            <a:spAutoFit/>
          </a:bodyPr>
          <a:lstStyle/>
          <a:p>
            <a:pPr algn="ctr">
              <a:lnSpc>
                <a:spcPts val="67"/>
              </a:lnSpc>
            </a:pPr>
            <a:r>
              <a:rPr lang="en-US" sz="100">
                <a:solidFill>
                  <a:srgbClr val="000000"/>
                </a:solidFill>
                <a:latin typeface="Open Sans Light"/>
              </a:rPr>
              <a:t>Add a littl of body text</a:t>
            </a:r>
          </a:p>
        </p:txBody>
      </p:sp>
      <p:sp>
        <p:nvSpPr>
          <p:cNvPr id="43" name="TextBox 43">
            <a:extLst>
              <a:ext uri="{FF2B5EF4-FFF2-40B4-BE49-F238E27FC236}">
                <a16:creationId xmlns:a16="http://schemas.microsoft.com/office/drawing/2014/main" id="{BDC16B44-9AF6-5939-1D64-870564315444}"/>
              </a:ext>
            </a:extLst>
          </p:cNvPr>
          <p:cNvSpPr txBox="1"/>
          <p:nvPr/>
        </p:nvSpPr>
        <p:spPr>
          <a:xfrm>
            <a:off x="9108004" y="4960980"/>
            <a:ext cx="71993" cy="6932"/>
          </a:xfrm>
          <a:prstGeom prst="rect">
            <a:avLst/>
          </a:prstGeom>
        </p:spPr>
        <p:txBody>
          <a:bodyPr lIns="0" tIns="0" rIns="0" bIns="0" rtlCol="0" anchor="t">
            <a:spAutoFit/>
          </a:bodyPr>
          <a:lstStyle/>
          <a:p>
            <a:pPr algn="ctr">
              <a:lnSpc>
                <a:spcPts val="67"/>
              </a:lnSpc>
            </a:pPr>
            <a:r>
              <a:rPr lang="en-US" sz="100">
                <a:solidFill>
                  <a:srgbClr val="000000"/>
                </a:solidFill>
                <a:latin typeface="Open Sans Light"/>
              </a:rPr>
              <a:t>Add a little bit of body text</a:t>
            </a:r>
          </a:p>
        </p:txBody>
      </p:sp>
      <p:sp>
        <p:nvSpPr>
          <p:cNvPr id="44" name="TextBox 44">
            <a:extLst>
              <a:ext uri="{FF2B5EF4-FFF2-40B4-BE49-F238E27FC236}">
                <a16:creationId xmlns:a16="http://schemas.microsoft.com/office/drawing/2014/main" id="{C048F026-7CEE-7DC4-DFE5-25BAA2B94891}"/>
              </a:ext>
            </a:extLst>
          </p:cNvPr>
          <p:cNvSpPr txBox="1"/>
          <p:nvPr/>
        </p:nvSpPr>
        <p:spPr>
          <a:xfrm>
            <a:off x="9108031" y="4960980"/>
            <a:ext cx="71938" cy="6926"/>
          </a:xfrm>
          <a:prstGeom prst="rect">
            <a:avLst/>
          </a:prstGeom>
        </p:spPr>
        <p:txBody>
          <a:bodyPr lIns="0" tIns="0" rIns="0" bIns="0" rtlCol="0" anchor="t">
            <a:spAutoFit/>
          </a:bodyPr>
          <a:lstStyle/>
          <a:p>
            <a:pPr algn="ctr">
              <a:lnSpc>
                <a:spcPts val="67"/>
              </a:lnSpc>
            </a:pPr>
            <a:r>
              <a:rPr lang="en-US" sz="100">
                <a:solidFill>
                  <a:srgbClr val="000000"/>
                </a:solidFill>
                <a:latin typeface="Open Sans Light"/>
              </a:rPr>
              <a:t>Add a little bit of body text</a:t>
            </a:r>
          </a:p>
        </p:txBody>
      </p:sp>
      <p:sp>
        <p:nvSpPr>
          <p:cNvPr id="45" name="TextBox 45">
            <a:extLst>
              <a:ext uri="{FF2B5EF4-FFF2-40B4-BE49-F238E27FC236}">
                <a16:creationId xmlns:a16="http://schemas.microsoft.com/office/drawing/2014/main" id="{A17FE587-6866-9FD2-7056-E02767046059}"/>
              </a:ext>
            </a:extLst>
          </p:cNvPr>
          <p:cNvSpPr txBox="1"/>
          <p:nvPr/>
        </p:nvSpPr>
        <p:spPr>
          <a:xfrm>
            <a:off x="524036" y="2195292"/>
            <a:ext cx="4171826" cy="1477328"/>
          </a:xfrm>
          <a:prstGeom prst="rect">
            <a:avLst/>
          </a:prstGeom>
        </p:spPr>
        <p:txBody>
          <a:bodyPr lIns="0" tIns="0" rIns="0" bIns="0" rtlCol="0" anchor="t">
            <a:spAutoFit/>
          </a:bodyPr>
          <a:lstStyle/>
          <a:p>
            <a:r>
              <a:rPr lang="en-GB" sz="3200" b="1" i="0" dirty="0">
                <a:solidFill>
                  <a:srgbClr val="187161"/>
                </a:solidFill>
                <a:effectLst/>
              </a:rPr>
              <a:t>Find other green jobs on Careerpilot and explore the pathways into them.</a:t>
            </a:r>
            <a:endParaRPr lang="en-US" sz="3200" b="1" dirty="0">
              <a:solidFill>
                <a:srgbClr val="FFFFFF"/>
              </a:solidFill>
              <a:latin typeface="Carlito Bold"/>
            </a:endParaRPr>
          </a:p>
        </p:txBody>
      </p:sp>
      <p:sp>
        <p:nvSpPr>
          <p:cNvPr id="48" name="TextBox 48">
            <a:extLst>
              <a:ext uri="{FF2B5EF4-FFF2-40B4-BE49-F238E27FC236}">
                <a16:creationId xmlns:a16="http://schemas.microsoft.com/office/drawing/2014/main" id="{C7BA310E-58C4-B132-9162-E578A623968F}"/>
              </a:ext>
            </a:extLst>
          </p:cNvPr>
          <p:cNvSpPr txBox="1"/>
          <p:nvPr/>
        </p:nvSpPr>
        <p:spPr>
          <a:xfrm>
            <a:off x="6712683" y="6294601"/>
            <a:ext cx="10928756" cy="1956754"/>
          </a:xfrm>
          <a:prstGeom prst="rect">
            <a:avLst/>
          </a:prstGeom>
        </p:spPr>
        <p:txBody>
          <a:bodyPr lIns="0" tIns="0" rIns="0" bIns="0" rtlCol="0" anchor="t">
            <a:spAutoFit/>
          </a:bodyPr>
          <a:lstStyle/>
          <a:p>
            <a:pPr>
              <a:lnSpc>
                <a:spcPts val="3919"/>
              </a:lnSpc>
            </a:pPr>
            <a:r>
              <a:rPr lang="en-US" sz="2400" dirty="0">
                <a:solidFill>
                  <a:srgbClr val="187161"/>
                </a:solidFill>
              </a:rPr>
              <a:t>Working in pairs or as a class discuss:</a:t>
            </a:r>
          </a:p>
          <a:p>
            <a:pPr marL="604515" lvl="1" indent="-302257">
              <a:lnSpc>
                <a:spcPts val="3919"/>
              </a:lnSpc>
              <a:buFont typeface="Arial"/>
              <a:buChar char="•"/>
            </a:pPr>
            <a:r>
              <a:rPr lang="en-US" sz="2400" b="1" dirty="0">
                <a:solidFill>
                  <a:srgbClr val="187161"/>
                </a:solidFill>
              </a:rPr>
              <a:t>What 2 green jobs did you choose to explore?</a:t>
            </a:r>
          </a:p>
          <a:p>
            <a:pPr marL="604515" lvl="1" indent="-302257">
              <a:lnSpc>
                <a:spcPts val="3919"/>
              </a:lnSpc>
              <a:buFont typeface="Arial"/>
              <a:buChar char="•"/>
            </a:pPr>
            <a:r>
              <a:rPr lang="en-US" sz="2400" b="1" dirty="0">
                <a:solidFill>
                  <a:srgbClr val="187161"/>
                </a:solidFill>
              </a:rPr>
              <a:t>What are the different pathways you can take to get into this job? </a:t>
            </a:r>
          </a:p>
          <a:p>
            <a:pPr marL="604515" lvl="1" indent="-302257">
              <a:lnSpc>
                <a:spcPts val="3919"/>
              </a:lnSpc>
              <a:buFont typeface="Arial"/>
              <a:buChar char="•"/>
            </a:pPr>
            <a:r>
              <a:rPr lang="en-US" sz="2400" b="1" dirty="0">
                <a:solidFill>
                  <a:srgbClr val="187161"/>
                </a:solidFill>
              </a:rPr>
              <a:t>What skills do you think you would you need to do either of these jobs?</a:t>
            </a:r>
          </a:p>
        </p:txBody>
      </p:sp>
      <p:grpSp>
        <p:nvGrpSpPr>
          <p:cNvPr id="49" name="Group 7">
            <a:extLst>
              <a:ext uri="{FF2B5EF4-FFF2-40B4-BE49-F238E27FC236}">
                <a16:creationId xmlns:a16="http://schemas.microsoft.com/office/drawing/2014/main" id="{92D8D93A-5915-EED2-D686-CB3D304C90F2}"/>
              </a:ext>
            </a:extLst>
          </p:cNvPr>
          <p:cNvGrpSpPr/>
          <p:nvPr/>
        </p:nvGrpSpPr>
        <p:grpSpPr>
          <a:xfrm>
            <a:off x="-42693" y="9045842"/>
            <a:ext cx="18433361" cy="1273343"/>
            <a:chOff x="0" y="-28575"/>
            <a:chExt cx="6866183" cy="474303"/>
          </a:xfrm>
        </p:grpSpPr>
        <p:sp>
          <p:nvSpPr>
            <p:cNvPr id="50" name="Freeform 8">
              <a:extLst>
                <a:ext uri="{FF2B5EF4-FFF2-40B4-BE49-F238E27FC236}">
                  <a16:creationId xmlns:a16="http://schemas.microsoft.com/office/drawing/2014/main" id="{B9F11DB2-2BC7-FE2B-BD52-B6DB7406A4F2}"/>
                </a:ext>
              </a:extLst>
            </p:cNvPr>
            <p:cNvSpPr/>
            <p:nvPr/>
          </p:nvSpPr>
          <p:spPr>
            <a:xfrm>
              <a:off x="0" y="0"/>
              <a:ext cx="6866183" cy="445728"/>
            </a:xfrm>
            <a:custGeom>
              <a:avLst/>
              <a:gdLst/>
              <a:ahLst/>
              <a:cxnLst/>
              <a:rect l="l" t="t" r="r" b="b"/>
              <a:pathLst>
                <a:path w="6823208" h="445728">
                  <a:moveTo>
                    <a:pt x="0" y="0"/>
                  </a:moveTo>
                  <a:lnTo>
                    <a:pt x="6823208" y="0"/>
                  </a:lnTo>
                  <a:lnTo>
                    <a:pt x="6823208" y="445728"/>
                  </a:lnTo>
                  <a:lnTo>
                    <a:pt x="0" y="445728"/>
                  </a:lnTo>
                  <a:close/>
                </a:path>
              </a:pathLst>
            </a:custGeom>
            <a:solidFill>
              <a:srgbClr val="EEEEEE"/>
            </a:solidFill>
          </p:spPr>
          <p:txBody>
            <a:bodyPr/>
            <a:lstStyle/>
            <a:p>
              <a:endParaRPr lang="en-GB"/>
            </a:p>
          </p:txBody>
        </p:sp>
        <p:sp>
          <p:nvSpPr>
            <p:cNvPr id="51" name="TextBox 9">
              <a:extLst>
                <a:ext uri="{FF2B5EF4-FFF2-40B4-BE49-F238E27FC236}">
                  <a16:creationId xmlns:a16="http://schemas.microsoft.com/office/drawing/2014/main" id="{20C77DFF-7006-4B90-B20B-870D0902EA19}"/>
                </a:ext>
              </a:extLst>
            </p:cNvPr>
            <p:cNvSpPr txBox="1"/>
            <p:nvPr/>
          </p:nvSpPr>
          <p:spPr>
            <a:xfrm>
              <a:off x="0" y="-28575"/>
              <a:ext cx="6823208" cy="474303"/>
            </a:xfrm>
            <a:prstGeom prst="rect">
              <a:avLst/>
            </a:prstGeom>
          </p:spPr>
          <p:txBody>
            <a:bodyPr lIns="24438" tIns="24438" rIns="24438" bIns="24438" rtlCol="0" anchor="ctr"/>
            <a:lstStyle/>
            <a:p>
              <a:pPr algn="ctr">
                <a:lnSpc>
                  <a:spcPts val="2363"/>
                </a:lnSpc>
              </a:pPr>
              <a:endParaRPr/>
            </a:p>
          </p:txBody>
        </p:sp>
      </p:grpSp>
      <p:sp>
        <p:nvSpPr>
          <p:cNvPr id="55" name="TextBox 47">
            <a:extLst>
              <a:ext uri="{FF2B5EF4-FFF2-40B4-BE49-F238E27FC236}">
                <a16:creationId xmlns:a16="http://schemas.microsoft.com/office/drawing/2014/main" id="{80396664-8A88-8463-609F-3C0326855DDE}"/>
              </a:ext>
            </a:extLst>
          </p:cNvPr>
          <p:cNvSpPr txBox="1"/>
          <p:nvPr/>
        </p:nvSpPr>
        <p:spPr>
          <a:xfrm>
            <a:off x="6712683" y="2035645"/>
            <a:ext cx="3714029" cy="844270"/>
          </a:xfrm>
          <a:prstGeom prst="rect">
            <a:avLst/>
          </a:prstGeom>
        </p:spPr>
        <p:txBody>
          <a:bodyPr wrap="square" lIns="0" tIns="0" rIns="0" bIns="0" rtlCol="0" anchor="t">
            <a:spAutoFit/>
          </a:bodyPr>
          <a:lstStyle/>
          <a:p>
            <a:pPr>
              <a:lnSpc>
                <a:spcPts val="3359"/>
              </a:lnSpc>
            </a:pPr>
            <a:r>
              <a:rPr lang="en-US" sz="2399" dirty="0">
                <a:solidFill>
                  <a:srgbClr val="FFFFFF"/>
                </a:solidFill>
                <a:latin typeface="Carlito Bold"/>
                <a:hlinkClick r:id="rId11"/>
              </a:rPr>
              <a:t>Go to the Careerpilot Jobs Search</a:t>
            </a:r>
            <a:endParaRPr lang="en-US" sz="2399" dirty="0">
              <a:solidFill>
                <a:srgbClr val="FFFFFF"/>
              </a:solidFill>
              <a:latin typeface="Carlito Bold"/>
            </a:endParaRPr>
          </a:p>
        </p:txBody>
      </p:sp>
      <p:sp>
        <p:nvSpPr>
          <p:cNvPr id="56" name="TextBox 47">
            <a:extLst>
              <a:ext uri="{FF2B5EF4-FFF2-40B4-BE49-F238E27FC236}">
                <a16:creationId xmlns:a16="http://schemas.microsoft.com/office/drawing/2014/main" id="{4C4872C8-9815-8D20-6108-AF0BEF46F5DE}"/>
              </a:ext>
            </a:extLst>
          </p:cNvPr>
          <p:cNvSpPr txBox="1"/>
          <p:nvPr/>
        </p:nvSpPr>
        <p:spPr>
          <a:xfrm>
            <a:off x="12649200" y="2069395"/>
            <a:ext cx="4876800" cy="844270"/>
          </a:xfrm>
          <a:prstGeom prst="rect">
            <a:avLst/>
          </a:prstGeom>
        </p:spPr>
        <p:txBody>
          <a:bodyPr wrap="square" lIns="0" tIns="0" rIns="0" bIns="0" rtlCol="0" anchor="t">
            <a:spAutoFit/>
          </a:bodyPr>
          <a:lstStyle/>
          <a:p>
            <a:pPr>
              <a:lnSpc>
                <a:spcPts val="3359"/>
              </a:lnSpc>
            </a:pPr>
            <a:r>
              <a:rPr lang="en-US" sz="2399" dirty="0">
                <a:latin typeface="Carlito Bold"/>
              </a:rPr>
              <a:t>Choose 2 green jobs to explore that interest you</a:t>
            </a:r>
          </a:p>
        </p:txBody>
      </p:sp>
      <p:grpSp>
        <p:nvGrpSpPr>
          <p:cNvPr id="57" name="Group 56">
            <a:extLst>
              <a:ext uri="{FF2B5EF4-FFF2-40B4-BE49-F238E27FC236}">
                <a16:creationId xmlns:a16="http://schemas.microsoft.com/office/drawing/2014/main" id="{93BD7955-8A11-576D-0B25-7623F8B37AB1}"/>
              </a:ext>
            </a:extLst>
          </p:cNvPr>
          <p:cNvGrpSpPr/>
          <p:nvPr/>
        </p:nvGrpSpPr>
        <p:grpSpPr>
          <a:xfrm>
            <a:off x="8350610" y="9340566"/>
            <a:ext cx="1586776" cy="769866"/>
            <a:chOff x="8505483" y="9309197"/>
            <a:chExt cx="1586776" cy="769866"/>
          </a:xfrm>
        </p:grpSpPr>
        <p:grpSp>
          <p:nvGrpSpPr>
            <p:cNvPr id="58" name="Group 57">
              <a:extLst>
                <a:ext uri="{FF2B5EF4-FFF2-40B4-BE49-F238E27FC236}">
                  <a16:creationId xmlns:a16="http://schemas.microsoft.com/office/drawing/2014/main" id="{447572B9-6623-8C49-FCD2-F106EFF180EC}"/>
                </a:ext>
              </a:extLst>
            </p:cNvPr>
            <p:cNvGrpSpPr/>
            <p:nvPr/>
          </p:nvGrpSpPr>
          <p:grpSpPr>
            <a:xfrm>
              <a:off x="8505483" y="9309197"/>
              <a:ext cx="1586776" cy="769866"/>
              <a:chOff x="8414134" y="9309197"/>
              <a:chExt cx="1586776" cy="769866"/>
            </a:xfrm>
          </p:grpSpPr>
          <p:sp>
            <p:nvSpPr>
              <p:cNvPr id="60" name="Rectangle: Rounded Corners 59">
                <a:hlinkClick r:id="rId12" action="ppaction://hlinksldjump"/>
                <a:extLst>
                  <a:ext uri="{FF2B5EF4-FFF2-40B4-BE49-F238E27FC236}">
                    <a16:creationId xmlns:a16="http://schemas.microsoft.com/office/drawing/2014/main" id="{89F038A1-7EF2-2823-B0BB-C24945266224}"/>
                  </a:ext>
                </a:extLst>
              </p:cNvPr>
              <p:cNvSpPr/>
              <p:nvPr/>
            </p:nvSpPr>
            <p:spPr>
              <a:xfrm>
                <a:off x="8414134" y="9309197"/>
                <a:ext cx="1586776" cy="769866"/>
              </a:xfrm>
              <a:prstGeom prst="roundRect">
                <a:avLst/>
              </a:prstGeom>
              <a:solidFill>
                <a:schemeClr val="bg1"/>
              </a:solidFill>
              <a:ln>
                <a:solidFill>
                  <a:srgbClr val="00AF6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Arrow: Curved Left 60">
                <a:extLst>
                  <a:ext uri="{FF2B5EF4-FFF2-40B4-BE49-F238E27FC236}">
                    <a16:creationId xmlns:a16="http://schemas.microsoft.com/office/drawing/2014/main" id="{4E869897-959E-EA0E-2CF0-3EE9263BBCCE}"/>
                  </a:ext>
                </a:extLst>
              </p:cNvPr>
              <p:cNvSpPr/>
              <p:nvPr/>
            </p:nvSpPr>
            <p:spPr>
              <a:xfrm>
                <a:off x="8633222" y="9506224"/>
                <a:ext cx="410099" cy="420988"/>
              </a:xfrm>
              <a:prstGeom prst="curvedLeftArrow">
                <a:avLst/>
              </a:prstGeom>
              <a:solidFill>
                <a:srgbClr val="00AF6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59" name="TextBox 58">
              <a:hlinkClick r:id="rId12" action="ppaction://hlinksldjump"/>
              <a:extLst>
                <a:ext uri="{FF2B5EF4-FFF2-40B4-BE49-F238E27FC236}">
                  <a16:creationId xmlns:a16="http://schemas.microsoft.com/office/drawing/2014/main" id="{EC03985C-FDF8-5B46-4F2C-1679646A4FE5}"/>
                </a:ext>
              </a:extLst>
            </p:cNvPr>
            <p:cNvSpPr txBox="1"/>
            <p:nvPr/>
          </p:nvSpPr>
          <p:spPr>
            <a:xfrm>
              <a:off x="9043321" y="9418901"/>
              <a:ext cx="1007507" cy="523220"/>
            </a:xfrm>
            <a:prstGeom prst="rect">
              <a:avLst/>
            </a:prstGeom>
            <a:noFill/>
          </p:spPr>
          <p:txBody>
            <a:bodyPr wrap="square" rtlCol="0">
              <a:spAutoFit/>
            </a:bodyPr>
            <a:lstStyle/>
            <a:p>
              <a:pPr algn="ctr"/>
              <a:r>
                <a:rPr lang="en-GB" sz="1400" b="1" dirty="0">
                  <a:hlinkClick r:id="rId12" action="ppaction://hlinksldjump"/>
                </a:rPr>
                <a:t>Back</a:t>
              </a:r>
              <a:r>
                <a:rPr lang="en-GB" sz="1400" b="1" dirty="0"/>
                <a:t> to contents</a:t>
              </a:r>
            </a:p>
          </p:txBody>
        </p:sp>
      </p:grpSp>
      <p:sp>
        <p:nvSpPr>
          <p:cNvPr id="16" name="Freeform 10">
            <a:extLst>
              <a:ext uri="{FF2B5EF4-FFF2-40B4-BE49-F238E27FC236}">
                <a16:creationId xmlns:a16="http://schemas.microsoft.com/office/drawing/2014/main" id="{449778FF-37B3-2E38-7D8D-11090E6D4810}"/>
              </a:ext>
            </a:extLst>
          </p:cNvPr>
          <p:cNvSpPr/>
          <p:nvPr/>
        </p:nvSpPr>
        <p:spPr>
          <a:xfrm>
            <a:off x="310013" y="9415426"/>
            <a:ext cx="2787266" cy="628271"/>
          </a:xfrm>
          <a:custGeom>
            <a:avLst/>
            <a:gdLst/>
            <a:ahLst/>
            <a:cxnLst/>
            <a:rect l="l" t="t" r="r" b="b"/>
            <a:pathLst>
              <a:path w="2074723" h="485371">
                <a:moveTo>
                  <a:pt x="0" y="0"/>
                </a:moveTo>
                <a:lnTo>
                  <a:pt x="2074723" y="0"/>
                </a:lnTo>
                <a:lnTo>
                  <a:pt x="2074723" y="485371"/>
                </a:lnTo>
                <a:lnTo>
                  <a:pt x="0" y="485371"/>
                </a:lnTo>
                <a:lnTo>
                  <a:pt x="0" y="0"/>
                </a:lnTo>
                <a:close/>
              </a:path>
            </a:pathLst>
          </a:custGeom>
          <a:blipFill>
            <a:blip r:embed="rId13"/>
            <a:stretch>
              <a:fillRect/>
            </a:stretch>
          </a:blipFill>
        </p:spPr>
        <p:txBody>
          <a:bodyPr/>
          <a:lstStyle/>
          <a:p>
            <a:endParaRPr lang="en-GB" dirty="0"/>
          </a:p>
        </p:txBody>
      </p:sp>
      <p:sp>
        <p:nvSpPr>
          <p:cNvPr id="17" name="TextBox 42">
            <a:extLst>
              <a:ext uri="{FF2B5EF4-FFF2-40B4-BE49-F238E27FC236}">
                <a16:creationId xmlns:a16="http://schemas.microsoft.com/office/drawing/2014/main" id="{F68B9CC4-45FA-95CA-A423-B1C750F15E12}"/>
              </a:ext>
            </a:extLst>
          </p:cNvPr>
          <p:cNvSpPr txBox="1"/>
          <p:nvPr/>
        </p:nvSpPr>
        <p:spPr>
          <a:xfrm>
            <a:off x="15069481" y="9522212"/>
            <a:ext cx="2883872" cy="320601"/>
          </a:xfrm>
          <a:prstGeom prst="rect">
            <a:avLst/>
          </a:prstGeom>
        </p:spPr>
        <p:txBody>
          <a:bodyPr wrap="square" lIns="0" tIns="0" rIns="0" bIns="0" rtlCol="0" anchor="t">
            <a:spAutoFit/>
          </a:bodyPr>
          <a:lstStyle/>
          <a:p>
            <a:pPr algn="ctr">
              <a:lnSpc>
                <a:spcPts val="2544"/>
              </a:lnSpc>
            </a:pPr>
            <a:r>
              <a:rPr lang="en-US" sz="2400" dirty="0">
                <a:solidFill>
                  <a:srgbClr val="337AB7"/>
                </a:solidFill>
                <a:latin typeface="Open Sans Bold"/>
              </a:rPr>
              <a:t>careerpilot.org.uk</a:t>
            </a:r>
          </a:p>
        </p:txBody>
      </p:sp>
      <p:pic>
        <p:nvPicPr>
          <p:cNvPr id="46" name="Picture 45">
            <a:extLst>
              <a:ext uri="{FF2B5EF4-FFF2-40B4-BE49-F238E27FC236}">
                <a16:creationId xmlns:a16="http://schemas.microsoft.com/office/drawing/2014/main" id="{BF44CCC3-7FA1-4EC0-6B5F-F5A4B73F2374}"/>
              </a:ext>
            </a:extLst>
          </p:cNvPr>
          <p:cNvPicPr>
            <a:picLocks noChangeAspect="1"/>
          </p:cNvPicPr>
          <p:nvPr/>
        </p:nvPicPr>
        <p:blipFill>
          <a:blip r:embed="rId14"/>
          <a:stretch>
            <a:fillRect/>
          </a:stretch>
        </p:blipFill>
        <p:spPr>
          <a:xfrm>
            <a:off x="12421446" y="3033500"/>
            <a:ext cx="4702867" cy="2436043"/>
          </a:xfrm>
          <a:prstGeom prst="rect">
            <a:avLst/>
          </a:prstGeom>
          <a:effectLst>
            <a:outerShdw blurRad="63500" sx="102000" sy="102000" algn="ctr" rotWithShape="0">
              <a:prstClr val="black">
                <a:alpha val="40000"/>
              </a:prstClr>
            </a:outerShdw>
          </a:effectLst>
        </p:spPr>
      </p:pic>
      <p:pic>
        <p:nvPicPr>
          <p:cNvPr id="52" name="Picture 51">
            <a:extLst>
              <a:ext uri="{FF2B5EF4-FFF2-40B4-BE49-F238E27FC236}">
                <a16:creationId xmlns:a16="http://schemas.microsoft.com/office/drawing/2014/main" id="{6A7B109D-6067-C5B8-4F0C-EEE64E139B7C}"/>
              </a:ext>
            </a:extLst>
          </p:cNvPr>
          <p:cNvPicPr>
            <a:picLocks noChangeAspect="1"/>
          </p:cNvPicPr>
          <p:nvPr/>
        </p:nvPicPr>
        <p:blipFill>
          <a:blip r:embed="rId15"/>
          <a:stretch>
            <a:fillRect/>
          </a:stretch>
        </p:blipFill>
        <p:spPr>
          <a:xfrm>
            <a:off x="6117189" y="2956629"/>
            <a:ext cx="5031894" cy="2508447"/>
          </a:xfrm>
          <a:prstGeom prst="rect">
            <a:avLst/>
          </a:prstGeom>
          <a:effectLst>
            <a:outerShdw blurRad="63500" sx="102000" sy="102000" algn="ctr" rotWithShape="0">
              <a:prstClr val="black">
                <a:alpha val="40000"/>
              </a:prstClr>
            </a:outerShdw>
          </a:effectLst>
        </p:spPr>
      </p:pic>
      <p:sp>
        <p:nvSpPr>
          <p:cNvPr id="53" name="Rectangle 52">
            <a:extLst>
              <a:ext uri="{FF2B5EF4-FFF2-40B4-BE49-F238E27FC236}">
                <a16:creationId xmlns:a16="http://schemas.microsoft.com/office/drawing/2014/main" id="{EB54AAAD-14F4-2BCC-8775-D23706186F7F}"/>
              </a:ext>
            </a:extLst>
          </p:cNvPr>
          <p:cNvSpPr/>
          <p:nvPr/>
        </p:nvSpPr>
        <p:spPr>
          <a:xfrm>
            <a:off x="6087329" y="4513136"/>
            <a:ext cx="1295400" cy="99808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89930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550</TotalTime>
  <Words>1533</Words>
  <Application>Microsoft Office PowerPoint</Application>
  <PresentationFormat>Custom</PresentationFormat>
  <Paragraphs>166</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Carlito Bold</vt:lpstr>
      <vt:lpstr>Carlito</vt:lpstr>
      <vt:lpstr>Arial</vt:lpstr>
      <vt:lpstr>Open Sans Light</vt:lpstr>
      <vt:lpstr>Calibri</vt:lpstr>
      <vt:lpstr>Open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Notes Green Hot Jobs Activity</dc:title>
  <dc:creator>Alice Hossent</dc:creator>
  <cp:lastModifiedBy>Alice Hossent</cp:lastModifiedBy>
  <cp:revision>28</cp:revision>
  <dcterms:created xsi:type="dcterms:W3CDTF">2006-08-16T00:00:00Z</dcterms:created>
  <dcterms:modified xsi:type="dcterms:W3CDTF">2025-10-20T11:21:27Z</dcterms:modified>
  <dc:identifier>DAFizqxRxiM</dc:identifier>
</cp:coreProperties>
</file>