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243" r:id="rId2"/>
    <p:sldId id="1267" r:id="rId3"/>
    <p:sldId id="1209" r:id="rId4"/>
    <p:sldId id="1184" r:id="rId5"/>
    <p:sldId id="1185" r:id="rId6"/>
    <p:sldId id="1264" r:id="rId7"/>
    <p:sldId id="1220" r:id="rId8"/>
    <p:sldId id="1188" r:id="rId9"/>
    <p:sldId id="1198" r:id="rId10"/>
    <p:sldId id="1199" r:id="rId11"/>
    <p:sldId id="1248" r:id="rId12"/>
    <p:sldId id="1219" r:id="rId13"/>
    <p:sldId id="1191" r:id="rId14"/>
    <p:sldId id="1193" r:id="rId15"/>
    <p:sldId id="1192" r:id="rId16"/>
    <p:sldId id="1204" r:id="rId17"/>
    <p:sldId id="1244" r:id="rId18"/>
    <p:sldId id="1265" r:id="rId19"/>
    <p:sldId id="1247" r:id="rId20"/>
    <p:sldId id="1266" r:id="rId21"/>
    <p:sldId id="1240" r:id="rId22"/>
    <p:sldId id="11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16C"/>
    <a:srgbClr val="29629C"/>
    <a:srgbClr val="2CBFCB"/>
    <a:srgbClr val="3B92CA"/>
    <a:srgbClr val="1EAAE2"/>
    <a:srgbClr val="FBC7B8"/>
    <a:srgbClr val="C8E9F0"/>
    <a:srgbClr val="E9EAEB"/>
    <a:srgbClr val="92D3D9"/>
    <a:srgbClr val="FF6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7131" autoAdjust="0"/>
  </p:normalViewPr>
  <p:slideViewPr>
    <p:cSldViewPr snapToGrid="0">
      <p:cViewPr varScale="1">
        <p:scale>
          <a:sx n="96" d="100"/>
          <a:sy n="96" d="100"/>
        </p:scale>
        <p:origin x="9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ADD09-F619-4CCA-8773-A413301AFCF8}"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1567-5B62-4645-8657-F572BD1CB592}" type="slidenum">
              <a:rPr lang="en-GB" smtClean="0"/>
              <a:t>‹#›</a:t>
            </a:fld>
            <a:endParaRPr lang="en-GB"/>
          </a:p>
        </p:txBody>
      </p:sp>
    </p:spTree>
    <p:extLst>
      <p:ext uri="{BB962C8B-B14F-4D97-AF65-F5344CB8AC3E}">
        <p14:creationId xmlns:p14="http://schemas.microsoft.com/office/powerpoint/2010/main" val="286135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47DA-4141-919F-DFE8-E08C4A457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43EFF-9833-ED17-58B7-1B92DCD59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4FB0B-DDF1-AE55-E192-F7685DBE4F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1EA3AA-81E0-DF25-2EED-0AA9835D8047}"/>
              </a:ext>
            </a:extLst>
          </p:cNvPr>
          <p:cNvSpPr>
            <a:spLocks noGrp="1"/>
          </p:cNvSpPr>
          <p:nvPr>
            <p:ph type="sldNum" sz="quarter" idx="5"/>
          </p:nvPr>
        </p:nvSpPr>
        <p:spPr/>
        <p:txBody>
          <a:bodyPr/>
          <a:lstStyle/>
          <a:p>
            <a:fld id="{92D21567-5B62-4645-8657-F572BD1CB592}" type="slidenum">
              <a:rPr lang="en-GB" smtClean="0"/>
              <a:t>1</a:t>
            </a:fld>
            <a:endParaRPr lang="en-GB"/>
          </a:p>
        </p:txBody>
      </p:sp>
    </p:spTree>
    <p:extLst>
      <p:ext uri="{BB962C8B-B14F-4D97-AF65-F5344CB8AC3E}">
        <p14:creationId xmlns:p14="http://schemas.microsoft.com/office/powerpoint/2010/main" val="52832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putting the word ‘Exeter’ into Google Maps search, what employers can they see?</a:t>
            </a:r>
          </a:p>
          <a:p>
            <a:r>
              <a:rPr lang="en-GB" dirty="0"/>
              <a:t>Then add arrows.</a:t>
            </a:r>
          </a:p>
          <a:p>
            <a:r>
              <a:rPr lang="en-GB" dirty="0"/>
              <a:t>Show what they get to see if they click on one – in this example Sainsburys.</a:t>
            </a:r>
          </a:p>
          <a:p>
            <a:r>
              <a:rPr lang="en-GB" dirty="0"/>
              <a:t>Explain teamwork – each find one placement but will have list for whole group by session 3.</a:t>
            </a:r>
          </a:p>
        </p:txBody>
      </p:sp>
      <p:sp>
        <p:nvSpPr>
          <p:cNvPr id="4" name="Slide Number Placeholder 3"/>
          <p:cNvSpPr>
            <a:spLocks noGrp="1"/>
          </p:cNvSpPr>
          <p:nvPr>
            <p:ph type="sldNum" sz="quarter" idx="5"/>
          </p:nvPr>
        </p:nvSpPr>
        <p:spPr/>
        <p:txBody>
          <a:bodyPr/>
          <a:lstStyle/>
          <a:p>
            <a:fld id="{92D21567-5B62-4645-8657-F572BD1CB592}" type="slidenum">
              <a:rPr lang="en-GB" smtClean="0"/>
              <a:t>10</a:t>
            </a:fld>
            <a:endParaRPr lang="en-GB"/>
          </a:p>
        </p:txBody>
      </p:sp>
    </p:spTree>
    <p:extLst>
      <p:ext uri="{BB962C8B-B14F-4D97-AF65-F5344CB8AC3E}">
        <p14:creationId xmlns:p14="http://schemas.microsoft.com/office/powerpoint/2010/main" val="44022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8D9E2-F57C-DEB9-5EE5-4A2E6C9DF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37302-FA7B-3149-7020-9CF67A225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DABBF-A85C-C70C-6B9E-2FB38D10C273}"/>
              </a:ext>
            </a:extLst>
          </p:cNvPr>
          <p:cNvSpPr>
            <a:spLocks noGrp="1"/>
          </p:cNvSpPr>
          <p:nvPr>
            <p:ph type="body" idx="1"/>
          </p:nvPr>
        </p:nvSpPr>
        <p:spPr/>
        <p:txBody>
          <a:bodyPr/>
          <a:lstStyle/>
          <a:p>
            <a:r>
              <a:rPr lang="en-GB" dirty="0"/>
              <a:t>1: Students use Google maps from their home postcode or nearest town to see what is around them.</a:t>
            </a:r>
          </a:p>
          <a:p>
            <a:r>
              <a:rPr lang="en-GB" dirty="0"/>
              <a:t>2. Find one and click on it to get details as shown.</a:t>
            </a:r>
          </a:p>
          <a:p>
            <a:r>
              <a:rPr lang="en-GB" dirty="0"/>
              <a:t>3. Write down information in workbook.</a:t>
            </a:r>
          </a:p>
          <a:p>
            <a:r>
              <a:rPr lang="en-GB" dirty="0"/>
              <a:t>4. Look at their website and search for work experience or careers and see if they can fine a contact email or what they say about work experience</a:t>
            </a:r>
          </a:p>
          <a:p>
            <a:r>
              <a:rPr lang="en-GB" dirty="0"/>
              <a:t>Could ask students to feedback to group the name of the place they found – if time.</a:t>
            </a:r>
          </a:p>
        </p:txBody>
      </p:sp>
      <p:sp>
        <p:nvSpPr>
          <p:cNvPr id="4" name="Slide Number Placeholder 3">
            <a:extLst>
              <a:ext uri="{FF2B5EF4-FFF2-40B4-BE49-F238E27FC236}">
                <a16:creationId xmlns:a16="http://schemas.microsoft.com/office/drawing/2014/main" id="{8C64C248-A643-265D-753A-6DE52A9974A9}"/>
              </a:ext>
            </a:extLst>
          </p:cNvPr>
          <p:cNvSpPr>
            <a:spLocks noGrp="1"/>
          </p:cNvSpPr>
          <p:nvPr>
            <p:ph type="sldNum" sz="quarter" idx="5"/>
          </p:nvPr>
        </p:nvSpPr>
        <p:spPr/>
        <p:txBody>
          <a:bodyPr/>
          <a:lstStyle/>
          <a:p>
            <a:fld id="{92D21567-5B62-4645-8657-F572BD1CB592}" type="slidenum">
              <a:rPr lang="en-GB" smtClean="0"/>
              <a:t>11</a:t>
            </a:fld>
            <a:endParaRPr lang="en-GB"/>
          </a:p>
        </p:txBody>
      </p:sp>
    </p:spTree>
    <p:extLst>
      <p:ext uri="{BB962C8B-B14F-4D97-AF65-F5344CB8AC3E}">
        <p14:creationId xmlns:p14="http://schemas.microsoft.com/office/powerpoint/2010/main" val="341079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about other more in-depth AI tools that they can use at home. Remind them not to share any personal data when using AI tools.</a:t>
            </a:r>
          </a:p>
          <a:p>
            <a:r>
              <a:rPr lang="en-GB" dirty="0"/>
              <a:t>Check what the school tells students about using AI – especially when 15/16 as Chat GPT requires parental approval if under 16.</a:t>
            </a:r>
          </a:p>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12</a:t>
            </a:fld>
            <a:endParaRPr lang="en-GB"/>
          </a:p>
        </p:txBody>
      </p:sp>
    </p:spTree>
    <p:extLst>
      <p:ext uri="{BB962C8B-B14F-4D97-AF65-F5344CB8AC3E}">
        <p14:creationId xmlns:p14="http://schemas.microsoft.com/office/powerpoint/2010/main" val="28656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8 essential skills.</a:t>
            </a:r>
          </a:p>
          <a:p>
            <a:r>
              <a:rPr lang="en-GB" dirty="0"/>
              <a:t>Mention that some jobs also require additional tech skills.</a:t>
            </a:r>
          </a:p>
          <a:p>
            <a:r>
              <a:rPr lang="en-GB" dirty="0"/>
              <a:t>The 8 are the ones we are focusing on.</a:t>
            </a:r>
          </a:p>
        </p:txBody>
      </p:sp>
      <p:sp>
        <p:nvSpPr>
          <p:cNvPr id="4" name="Slide Number Placeholder 3"/>
          <p:cNvSpPr>
            <a:spLocks noGrp="1"/>
          </p:cNvSpPr>
          <p:nvPr>
            <p:ph type="sldNum" sz="quarter" idx="5"/>
          </p:nvPr>
        </p:nvSpPr>
        <p:spPr/>
        <p:txBody>
          <a:bodyPr/>
          <a:lstStyle/>
          <a:p>
            <a:fld id="{92D21567-5B62-4645-8657-F572BD1CB592}" type="slidenum">
              <a:rPr lang="en-GB" smtClean="0"/>
              <a:t>13</a:t>
            </a:fld>
            <a:endParaRPr lang="en-GB"/>
          </a:p>
        </p:txBody>
      </p:sp>
    </p:spTree>
    <p:extLst>
      <p:ext uri="{BB962C8B-B14F-4D97-AF65-F5344CB8AC3E}">
        <p14:creationId xmlns:p14="http://schemas.microsoft.com/office/powerpoint/2010/main" val="138263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if done before want them to do this again so the list is up to date.</a:t>
            </a:r>
          </a:p>
        </p:txBody>
      </p:sp>
      <p:sp>
        <p:nvSpPr>
          <p:cNvPr id="4" name="Slide Number Placeholder 3"/>
          <p:cNvSpPr>
            <a:spLocks noGrp="1"/>
          </p:cNvSpPr>
          <p:nvPr>
            <p:ph type="sldNum" sz="quarter" idx="5"/>
          </p:nvPr>
        </p:nvSpPr>
        <p:spPr/>
        <p:txBody>
          <a:bodyPr/>
          <a:lstStyle/>
          <a:p>
            <a:fld id="{92D21567-5B62-4645-8657-F572BD1CB592}" type="slidenum">
              <a:rPr lang="en-GB" smtClean="0"/>
              <a:t>14</a:t>
            </a:fld>
            <a:endParaRPr lang="en-GB"/>
          </a:p>
        </p:txBody>
      </p:sp>
    </p:spTree>
    <p:extLst>
      <p:ext uri="{BB962C8B-B14F-4D97-AF65-F5344CB8AC3E}">
        <p14:creationId xmlns:p14="http://schemas.microsoft.com/office/powerpoint/2010/main" val="382530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15</a:t>
            </a:fld>
            <a:endParaRPr lang="en-GB"/>
          </a:p>
        </p:txBody>
      </p:sp>
    </p:spTree>
    <p:extLst>
      <p:ext uri="{BB962C8B-B14F-4D97-AF65-F5344CB8AC3E}">
        <p14:creationId xmlns:p14="http://schemas.microsoft.com/office/powerpoint/2010/main" val="252602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B44A-A5C9-8A71-C375-6D8B3EA3C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8FF73-5931-0846-A4F1-FD72596EE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44038-0B16-7FC8-42F6-3240E924ACFB}"/>
              </a:ext>
            </a:extLst>
          </p:cNvPr>
          <p:cNvSpPr>
            <a:spLocks noGrp="1"/>
          </p:cNvSpPr>
          <p:nvPr>
            <p:ph type="body" idx="1"/>
          </p:nvPr>
        </p:nvSpPr>
        <p:spPr/>
        <p:txBody>
          <a:bodyPr/>
          <a:lstStyle/>
          <a:p>
            <a:r>
              <a:rPr lang="en-GB" dirty="0"/>
              <a:t>Student puts in nearest job role that matches with their WEX. When they open job profile on pink bit will show skills job requires alongside their own. The language employers use might be a bit different so need to make that point </a:t>
            </a:r>
            <a:r>
              <a:rPr lang="en-GB" dirty="0" err="1"/>
              <a:t>e.g</a:t>
            </a:r>
            <a:r>
              <a:rPr lang="en-GB" dirty="0"/>
              <a:t> communication rather than speaking and listening.</a:t>
            </a:r>
          </a:p>
          <a:p>
            <a:r>
              <a:rPr lang="en-GB" dirty="0"/>
              <a:t>In workbook write down three or four skills they have and the job wants.</a:t>
            </a:r>
          </a:p>
        </p:txBody>
      </p:sp>
      <p:sp>
        <p:nvSpPr>
          <p:cNvPr id="4" name="Slide Number Placeholder 3">
            <a:extLst>
              <a:ext uri="{FF2B5EF4-FFF2-40B4-BE49-F238E27FC236}">
                <a16:creationId xmlns:a16="http://schemas.microsoft.com/office/drawing/2014/main" id="{91F5ACE7-15C3-76EF-D6B4-D14BBA06C091}"/>
              </a:ext>
            </a:extLst>
          </p:cNvPr>
          <p:cNvSpPr>
            <a:spLocks noGrp="1"/>
          </p:cNvSpPr>
          <p:nvPr>
            <p:ph type="sldNum" sz="quarter" idx="5"/>
          </p:nvPr>
        </p:nvSpPr>
        <p:spPr/>
        <p:txBody>
          <a:bodyPr/>
          <a:lstStyle/>
          <a:p>
            <a:fld id="{92D21567-5B62-4645-8657-F572BD1CB592}" type="slidenum">
              <a:rPr lang="en-GB" smtClean="0"/>
              <a:t>17</a:t>
            </a:fld>
            <a:endParaRPr lang="en-GB"/>
          </a:p>
        </p:txBody>
      </p:sp>
    </p:spTree>
    <p:extLst>
      <p:ext uri="{BB962C8B-B14F-4D97-AF65-F5344CB8AC3E}">
        <p14:creationId xmlns:p14="http://schemas.microsoft.com/office/powerpoint/2010/main" val="424756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the task, </a:t>
            </a:r>
          </a:p>
        </p:txBody>
      </p:sp>
      <p:sp>
        <p:nvSpPr>
          <p:cNvPr id="4" name="Slide Number Placeholder 3"/>
          <p:cNvSpPr>
            <a:spLocks noGrp="1"/>
          </p:cNvSpPr>
          <p:nvPr>
            <p:ph type="sldNum" sz="quarter" idx="5"/>
          </p:nvPr>
        </p:nvSpPr>
        <p:spPr/>
        <p:txBody>
          <a:bodyPr/>
          <a:lstStyle/>
          <a:p>
            <a:fld id="{92D21567-5B62-4645-8657-F572BD1CB592}" type="slidenum">
              <a:rPr lang="en-GB" smtClean="0"/>
              <a:t>18</a:t>
            </a:fld>
            <a:endParaRPr lang="en-GB"/>
          </a:p>
        </p:txBody>
      </p:sp>
    </p:spTree>
    <p:extLst>
      <p:ext uri="{BB962C8B-B14F-4D97-AF65-F5344CB8AC3E}">
        <p14:creationId xmlns:p14="http://schemas.microsoft.com/office/powerpoint/2010/main" val="92871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19</a:t>
            </a:fld>
            <a:endParaRPr lang="en-GB"/>
          </a:p>
        </p:txBody>
      </p:sp>
    </p:spTree>
    <p:extLst>
      <p:ext uri="{BB962C8B-B14F-4D97-AF65-F5344CB8AC3E}">
        <p14:creationId xmlns:p14="http://schemas.microsoft.com/office/powerpoint/2010/main" val="257217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5B495-989A-C507-E93B-0F0C64DA0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597C3-970C-7BDB-95E5-D88FB08E6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8E2F9-CE55-BAFD-840C-C171725E19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F4859-71A7-DDA7-49D5-B8340B41E446}"/>
              </a:ext>
            </a:extLst>
          </p:cNvPr>
          <p:cNvSpPr>
            <a:spLocks noGrp="1"/>
          </p:cNvSpPr>
          <p:nvPr>
            <p:ph type="sldNum" sz="quarter" idx="5"/>
          </p:nvPr>
        </p:nvSpPr>
        <p:spPr/>
        <p:txBody>
          <a:bodyPr/>
          <a:lstStyle/>
          <a:p>
            <a:fld id="{92D21567-5B62-4645-8657-F572BD1CB592}" type="slidenum">
              <a:rPr lang="en-GB" smtClean="0"/>
              <a:t>20</a:t>
            </a:fld>
            <a:endParaRPr lang="en-GB"/>
          </a:p>
        </p:txBody>
      </p:sp>
    </p:spTree>
    <p:extLst>
      <p:ext uri="{BB962C8B-B14F-4D97-AF65-F5344CB8AC3E}">
        <p14:creationId xmlns:p14="http://schemas.microsoft.com/office/powerpoint/2010/main" val="313602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2</a:t>
            </a:fld>
            <a:endParaRPr lang="en-GB"/>
          </a:p>
        </p:txBody>
      </p:sp>
    </p:spTree>
    <p:extLst>
      <p:ext uri="{BB962C8B-B14F-4D97-AF65-F5344CB8AC3E}">
        <p14:creationId xmlns:p14="http://schemas.microsoft.com/office/powerpoint/2010/main" val="267664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C938A-4F92-6AD9-D338-C08CF6900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1E74A-5971-FA24-F80C-E3F38FD9A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2215B-7559-05BA-E498-A2B7BA9BB9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DFA790-81E5-0FD0-513A-D2AFC1237C80}"/>
              </a:ext>
            </a:extLst>
          </p:cNvPr>
          <p:cNvSpPr>
            <a:spLocks noGrp="1"/>
          </p:cNvSpPr>
          <p:nvPr>
            <p:ph type="sldNum" sz="quarter" idx="5"/>
          </p:nvPr>
        </p:nvSpPr>
        <p:spPr/>
        <p:txBody>
          <a:bodyPr/>
          <a:lstStyle/>
          <a:p>
            <a:fld id="{92D21567-5B62-4645-8657-F572BD1CB592}" type="slidenum">
              <a:rPr lang="en-GB" smtClean="0"/>
              <a:t>21</a:t>
            </a:fld>
            <a:endParaRPr lang="en-GB"/>
          </a:p>
        </p:txBody>
      </p:sp>
    </p:spTree>
    <p:extLst>
      <p:ext uri="{BB962C8B-B14F-4D97-AF65-F5344CB8AC3E}">
        <p14:creationId xmlns:p14="http://schemas.microsoft.com/office/powerpoint/2010/main" val="396011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1.47 long. Nice overview of WEX but not a problem if you have to leave it out if no audio, etc.</a:t>
            </a:r>
          </a:p>
          <a:p>
            <a:r>
              <a:rPr lang="en-GB" dirty="0"/>
              <a:t>Explain will be writing letter next lesson.</a:t>
            </a:r>
          </a:p>
        </p:txBody>
      </p:sp>
      <p:sp>
        <p:nvSpPr>
          <p:cNvPr id="4" name="Slide Number Placeholder 3"/>
          <p:cNvSpPr>
            <a:spLocks noGrp="1"/>
          </p:cNvSpPr>
          <p:nvPr>
            <p:ph type="sldNum" sz="quarter" idx="5"/>
          </p:nvPr>
        </p:nvSpPr>
        <p:spPr/>
        <p:txBody>
          <a:bodyPr/>
          <a:lstStyle/>
          <a:p>
            <a:fld id="{92D21567-5B62-4645-8657-F572BD1CB592}" type="slidenum">
              <a:rPr lang="en-GB" smtClean="0"/>
              <a:t>22</a:t>
            </a:fld>
            <a:endParaRPr lang="en-GB"/>
          </a:p>
        </p:txBody>
      </p:sp>
    </p:spTree>
    <p:extLst>
      <p:ext uri="{BB962C8B-B14F-4D97-AF65-F5344CB8AC3E}">
        <p14:creationId xmlns:p14="http://schemas.microsoft.com/office/powerpoint/2010/main" val="111189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D21567-5B62-4645-8657-F572BD1CB592}" type="slidenum">
              <a:rPr lang="en-GB" smtClean="0"/>
              <a:t>3</a:t>
            </a:fld>
            <a:endParaRPr lang="en-GB"/>
          </a:p>
        </p:txBody>
      </p:sp>
    </p:spTree>
    <p:extLst>
      <p:ext uri="{BB962C8B-B14F-4D97-AF65-F5344CB8AC3E}">
        <p14:creationId xmlns:p14="http://schemas.microsoft.com/office/powerpoint/2010/main" val="328725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what they did in session 1 by looking at Career Tools – the Buzz Quiz results have to be accessed by going to the Buzz Quiz and finding their animal.</a:t>
            </a:r>
          </a:p>
        </p:txBody>
      </p:sp>
      <p:sp>
        <p:nvSpPr>
          <p:cNvPr id="4" name="Slide Number Placeholder 3"/>
          <p:cNvSpPr>
            <a:spLocks noGrp="1"/>
          </p:cNvSpPr>
          <p:nvPr>
            <p:ph type="sldNum" sz="quarter" idx="5"/>
          </p:nvPr>
        </p:nvSpPr>
        <p:spPr/>
        <p:txBody>
          <a:bodyPr/>
          <a:lstStyle/>
          <a:p>
            <a:fld id="{92D21567-5B62-4645-8657-F572BD1CB592}" type="slidenum">
              <a:rPr lang="en-GB" smtClean="0"/>
              <a:t>4</a:t>
            </a:fld>
            <a:endParaRPr lang="en-GB"/>
          </a:p>
        </p:txBody>
      </p:sp>
    </p:spTree>
    <p:extLst>
      <p:ext uri="{BB962C8B-B14F-4D97-AF65-F5344CB8AC3E}">
        <p14:creationId xmlns:p14="http://schemas.microsoft.com/office/powerpoint/2010/main" val="98047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if they know who they are and what they did as a first job. </a:t>
            </a:r>
          </a:p>
        </p:txBody>
      </p:sp>
      <p:sp>
        <p:nvSpPr>
          <p:cNvPr id="4" name="Slide Number Placeholder 3"/>
          <p:cNvSpPr>
            <a:spLocks noGrp="1"/>
          </p:cNvSpPr>
          <p:nvPr>
            <p:ph type="sldNum" sz="quarter" idx="5"/>
          </p:nvPr>
        </p:nvSpPr>
        <p:spPr/>
        <p:txBody>
          <a:bodyPr/>
          <a:lstStyle/>
          <a:p>
            <a:fld id="{92D21567-5B62-4645-8657-F572BD1CB592}" type="slidenum">
              <a:rPr lang="en-GB" smtClean="0"/>
              <a:t>5</a:t>
            </a:fld>
            <a:endParaRPr lang="en-GB"/>
          </a:p>
        </p:txBody>
      </p:sp>
    </p:spTree>
    <p:extLst>
      <p:ext uri="{BB962C8B-B14F-4D97-AF65-F5344CB8AC3E}">
        <p14:creationId xmlns:p14="http://schemas.microsoft.com/office/powerpoint/2010/main" val="396703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show video here (as on last slide)</a:t>
            </a:r>
          </a:p>
          <a:p>
            <a:r>
              <a:rPr lang="en-GB" dirty="0"/>
              <a:t>Can ask them for ideas but to be quick just go through them in overview</a:t>
            </a:r>
          </a:p>
        </p:txBody>
      </p:sp>
      <p:sp>
        <p:nvSpPr>
          <p:cNvPr id="4" name="Slide Number Placeholder 3"/>
          <p:cNvSpPr>
            <a:spLocks noGrp="1"/>
          </p:cNvSpPr>
          <p:nvPr>
            <p:ph type="sldNum" sz="quarter" idx="5"/>
          </p:nvPr>
        </p:nvSpPr>
        <p:spPr/>
        <p:txBody>
          <a:bodyPr/>
          <a:lstStyle/>
          <a:p>
            <a:fld id="{92D21567-5B62-4645-8657-F572BD1CB592}" type="slidenum">
              <a:rPr lang="en-GB" smtClean="0"/>
              <a:t>6</a:t>
            </a:fld>
            <a:endParaRPr lang="en-GB"/>
          </a:p>
        </p:txBody>
      </p:sp>
    </p:spTree>
    <p:extLst>
      <p:ext uri="{BB962C8B-B14F-4D97-AF65-F5344CB8AC3E}">
        <p14:creationId xmlns:p14="http://schemas.microsoft.com/office/powerpoint/2010/main" val="327347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workbook – what do they want to get from WEX. Tick as many as they want. Add a sector and even a job they are thinking of for WEX.</a:t>
            </a:r>
          </a:p>
        </p:txBody>
      </p:sp>
      <p:sp>
        <p:nvSpPr>
          <p:cNvPr id="4" name="Slide Number Placeholder 3"/>
          <p:cNvSpPr>
            <a:spLocks noGrp="1"/>
          </p:cNvSpPr>
          <p:nvPr>
            <p:ph type="sldNum" sz="quarter" idx="5"/>
          </p:nvPr>
        </p:nvSpPr>
        <p:spPr/>
        <p:txBody>
          <a:bodyPr/>
          <a:lstStyle/>
          <a:p>
            <a:fld id="{92D21567-5B62-4645-8657-F572BD1CB592}" type="slidenum">
              <a:rPr lang="en-GB" smtClean="0"/>
              <a:t>7</a:t>
            </a:fld>
            <a:endParaRPr lang="en-GB"/>
          </a:p>
        </p:txBody>
      </p:sp>
    </p:spTree>
    <p:extLst>
      <p:ext uri="{BB962C8B-B14F-4D97-AF65-F5344CB8AC3E}">
        <p14:creationId xmlns:p14="http://schemas.microsoft.com/office/powerpoint/2010/main" val="158747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do Railway station, Sports stadium as alternatives but supermarket good as lots of WEX jobs</a:t>
            </a:r>
          </a:p>
          <a:p>
            <a:endParaRPr lang="en-GB" dirty="0"/>
          </a:p>
          <a:p>
            <a:r>
              <a:rPr lang="en-GB" dirty="0"/>
              <a:t>Just a 5 minute activity so if no time to get their ideas then just click through suggestions.</a:t>
            </a:r>
          </a:p>
        </p:txBody>
      </p:sp>
      <p:sp>
        <p:nvSpPr>
          <p:cNvPr id="4" name="Slide Number Placeholder 3"/>
          <p:cNvSpPr>
            <a:spLocks noGrp="1"/>
          </p:cNvSpPr>
          <p:nvPr>
            <p:ph type="sldNum" sz="quarter" idx="5"/>
          </p:nvPr>
        </p:nvSpPr>
        <p:spPr/>
        <p:txBody>
          <a:bodyPr/>
          <a:lstStyle/>
          <a:p>
            <a:fld id="{92D21567-5B62-4645-8657-F572BD1CB592}" type="slidenum">
              <a:rPr lang="en-GB" smtClean="0"/>
              <a:t>8</a:t>
            </a:fld>
            <a:endParaRPr lang="en-GB"/>
          </a:p>
        </p:txBody>
      </p:sp>
    </p:spTree>
    <p:extLst>
      <p:ext uri="{BB962C8B-B14F-4D97-AF65-F5344CB8AC3E}">
        <p14:creationId xmlns:p14="http://schemas.microsoft.com/office/powerpoint/2010/main" val="409219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what they can come up with before giving answers.</a:t>
            </a:r>
          </a:p>
          <a:p>
            <a:r>
              <a:rPr lang="en-GB" dirty="0"/>
              <a:t>Some schools has access to a database of possible WEX and use the system to record and check H&amp;S. Tell the students to ask their teachers about this if they are not sure.</a:t>
            </a:r>
          </a:p>
          <a:p>
            <a:endParaRPr lang="en-GB" dirty="0"/>
          </a:p>
          <a:p>
            <a:r>
              <a:rPr lang="en-GB" dirty="0"/>
              <a:t>IN THIS LESSON – will be focusing on some online ways to start looking</a:t>
            </a:r>
          </a:p>
        </p:txBody>
      </p:sp>
      <p:sp>
        <p:nvSpPr>
          <p:cNvPr id="4" name="Slide Number Placeholder 3"/>
          <p:cNvSpPr>
            <a:spLocks noGrp="1"/>
          </p:cNvSpPr>
          <p:nvPr>
            <p:ph type="sldNum" sz="quarter" idx="5"/>
          </p:nvPr>
        </p:nvSpPr>
        <p:spPr/>
        <p:txBody>
          <a:bodyPr/>
          <a:lstStyle/>
          <a:p>
            <a:fld id="{92D21567-5B62-4645-8657-F572BD1CB592}" type="slidenum">
              <a:rPr lang="en-GB" smtClean="0"/>
              <a:t>9</a:t>
            </a:fld>
            <a:endParaRPr lang="en-GB"/>
          </a:p>
        </p:txBody>
      </p:sp>
    </p:spTree>
    <p:extLst>
      <p:ext uri="{BB962C8B-B14F-4D97-AF65-F5344CB8AC3E}">
        <p14:creationId xmlns:p14="http://schemas.microsoft.com/office/powerpoint/2010/main" val="26259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A282-B394-F7FD-EED1-1D9DA1663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00A1B-DB30-CE24-269D-A57E9EE7F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E8572-F01B-0BCC-100B-19EFF73A98C5}"/>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58D30990-5465-36CE-8E74-095997780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AA2E3-B3C7-F4D0-501D-6AC89E154076}"/>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14596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C12C-7445-1C83-CFAA-B80EC8102F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B5DA22-C3FF-219A-8211-23BF50631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E0B977-4CAD-7EB7-1184-BF68D09CE96E}"/>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954D47ED-4FC6-9126-A755-7FB18B130C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BDFB4-CCB2-B266-902A-A6CB2E74BE41}"/>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11289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364EF-8108-C9D6-9364-EE679091D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DCCE8-6C4E-0CF6-696D-23C207732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A8148-FC94-6BA5-3D0B-1A99780A9556}"/>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F9442800-59EE-8A00-E4F9-352834DABD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E3DFD2-AA8F-5382-BC6B-FE0A8D1C9028}"/>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6706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C25A-75BD-2B87-8106-9E66B4FFC8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C5A61-50A3-DBA0-942F-5F9F4A0E7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586D22-5517-0D1C-AF17-BF3A2A46F015}"/>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A9BB4A65-30F6-39C5-FACC-E7906AC80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B3329-D670-D4A9-5B53-676CD86F396E}"/>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6187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B49C-0A6C-7E10-C674-67EC1AA47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EA4450-DE69-0C83-A763-CD1211833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71BC41-6963-1261-CE52-95A74ECF75B9}"/>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C92BA369-6CC6-4BA6-9C0B-855895508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46FA-5BD0-EE81-0E43-1BA430C83EB5}"/>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18445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5C9B-EACF-33EB-2E3B-CEB032D88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40444-FC31-4DB0-E628-6AF52DE65C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1DCC6C-970C-993E-5A35-A5192CD48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FC935F-B973-8D30-E54B-45850865EDD8}"/>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7738B408-CAED-641D-342D-3D63F8454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F52F6-9884-53BE-2B4E-5FB69E3AFDF7}"/>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513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6B47-45FC-68A8-2717-ED84A27E27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E6B09E-72BC-FD49-D5A7-90B912F5F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FDDEE-D63B-50BF-0CDB-6DBFA86C7D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28579B-AD2A-F643-098D-C66068EE7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1115C-46C1-DFE1-9FFE-8F596950E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B53ED9-21BF-B26E-FA48-C94DCF3539F1}"/>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8" name="Footer Placeholder 7">
            <a:extLst>
              <a:ext uri="{FF2B5EF4-FFF2-40B4-BE49-F238E27FC236}">
                <a16:creationId xmlns:a16="http://schemas.microsoft.com/office/drawing/2014/main" id="{CA3793B1-C8C8-8907-3D3A-ED0355C683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E9C70E-E814-B8FA-5355-6529C575DA77}"/>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228003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3E5B-8B66-8FD2-2721-B9EE3BAE8C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5FFE03-8BCE-7D0D-EF24-96B0ADD84C83}"/>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4" name="Footer Placeholder 3">
            <a:extLst>
              <a:ext uri="{FF2B5EF4-FFF2-40B4-BE49-F238E27FC236}">
                <a16:creationId xmlns:a16="http://schemas.microsoft.com/office/drawing/2014/main" id="{A7FA8928-4700-DC73-5456-BB7A94F5B3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691F06-BD04-8D83-C258-49030E671451}"/>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401451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73D76-56A8-1909-17C3-29ECC15227C6}"/>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3" name="Footer Placeholder 2">
            <a:extLst>
              <a:ext uri="{FF2B5EF4-FFF2-40B4-BE49-F238E27FC236}">
                <a16:creationId xmlns:a16="http://schemas.microsoft.com/office/drawing/2014/main" id="{BBE13BE7-8BD7-62C1-FE85-FD411EE0C4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17E96-2E17-BDAD-A878-23F920DFEB83}"/>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168444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72E5-0021-2595-2403-8F492D9B2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C0C192-8703-2119-DE6A-C1F0C0EC97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397376-6A1A-72ED-F5F1-FB2C5A1E9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75F9C-92D2-55E8-21D8-FFB028E05021}"/>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916E0CE8-05D5-C82C-8448-7FC920FD0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C20C6-DEE4-A414-B56C-DAB49D7AE59A}"/>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7174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0D58-B49C-69D2-AC86-C4E5A5375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E44CBA-BFE8-18C1-55E0-3A5F23914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921DAF-AA2E-C2AA-BBF7-0957D7C48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E1472-2204-E164-D604-93CE2CCFCC30}"/>
              </a:ext>
            </a:extLst>
          </p:cNvPr>
          <p:cNvSpPr>
            <a:spLocks noGrp="1"/>
          </p:cNvSpPr>
          <p:nvPr>
            <p:ph type="dt" sz="half" idx="10"/>
          </p:nvPr>
        </p:nvSpPr>
        <p:spPr/>
        <p:txBody>
          <a:bodyPr/>
          <a:lstStyle/>
          <a:p>
            <a:fld id="{E687E92F-0674-4674-8C34-5EE43FAF96D4}" type="datetimeFigureOut">
              <a:rPr lang="en-GB" smtClean="0"/>
              <a:t>13/04/2026</a:t>
            </a:fld>
            <a:endParaRPr lang="en-GB"/>
          </a:p>
        </p:txBody>
      </p:sp>
      <p:sp>
        <p:nvSpPr>
          <p:cNvPr id="6" name="Footer Placeholder 5">
            <a:extLst>
              <a:ext uri="{FF2B5EF4-FFF2-40B4-BE49-F238E27FC236}">
                <a16:creationId xmlns:a16="http://schemas.microsoft.com/office/drawing/2014/main" id="{F33923CA-67BD-9230-646B-018E5358BF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56D24-CE11-08F6-AF9B-DCCF3FF31ECD}"/>
              </a:ext>
            </a:extLst>
          </p:cNvPr>
          <p:cNvSpPr>
            <a:spLocks noGrp="1"/>
          </p:cNvSpPr>
          <p:nvPr>
            <p:ph type="sldNum" sz="quarter" idx="12"/>
          </p:nvPr>
        </p:nvSpPr>
        <p:spPr/>
        <p:txBody>
          <a:bodyPr/>
          <a:lstStyle/>
          <a:p>
            <a:fld id="{B94DD78C-50B0-45AF-BB04-D5B2765D6205}" type="slidenum">
              <a:rPr lang="en-GB" smtClean="0"/>
              <a:t>‹#›</a:t>
            </a:fld>
            <a:endParaRPr lang="en-GB"/>
          </a:p>
        </p:txBody>
      </p:sp>
    </p:spTree>
    <p:extLst>
      <p:ext uri="{BB962C8B-B14F-4D97-AF65-F5344CB8AC3E}">
        <p14:creationId xmlns:p14="http://schemas.microsoft.com/office/powerpoint/2010/main" val="40628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91024C-57A1-E902-E499-9954EF572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2C35FA-45FE-DE94-A89E-FA44FECF7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939E8-94BA-3F49-6FCE-A414F6382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7E92F-0674-4674-8C34-5EE43FAF96D4}" type="datetimeFigureOut">
              <a:rPr lang="en-GB" smtClean="0"/>
              <a:t>13/04/2026</a:t>
            </a:fld>
            <a:endParaRPr lang="en-GB"/>
          </a:p>
        </p:txBody>
      </p:sp>
      <p:sp>
        <p:nvSpPr>
          <p:cNvPr id="5" name="Footer Placeholder 4">
            <a:extLst>
              <a:ext uri="{FF2B5EF4-FFF2-40B4-BE49-F238E27FC236}">
                <a16:creationId xmlns:a16="http://schemas.microsoft.com/office/drawing/2014/main" id="{0B16778A-83E4-5BCB-E579-57284A697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9C3457-FE3E-D3F8-CE79-1A166F377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D78C-50B0-45AF-BB04-D5B2765D6205}" type="slidenum">
              <a:rPr lang="en-GB" smtClean="0"/>
              <a:t>‹#›</a:t>
            </a:fld>
            <a:endParaRPr lang="en-GB"/>
          </a:p>
        </p:txBody>
      </p:sp>
    </p:spTree>
    <p:extLst>
      <p:ext uri="{BB962C8B-B14F-4D97-AF65-F5344CB8AC3E}">
        <p14:creationId xmlns:p14="http://schemas.microsoft.com/office/powerpoint/2010/main" val="17586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10" Type="http://schemas.openxmlformats.org/officeDocument/2006/relationships/image" Target="../media/image37.png"/><Relationship Id="rId4" Type="http://schemas.openxmlformats.org/officeDocument/2006/relationships/image" Target="../media/image14.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3.png"/><Relationship Id="rId4" Type="http://schemas.openxmlformats.org/officeDocument/2006/relationships/image" Target="../media/image15.sv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25.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5.pn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25.png"/><Relationship Id="rId4" Type="http://schemas.openxmlformats.org/officeDocument/2006/relationships/image" Target="../media/image50.png"/><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hyperlink" Target="http://www.careerpilot.org.uk/" TargetMode="Externa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59.png"/><Relationship Id="rId4" Type="http://schemas.openxmlformats.org/officeDocument/2006/relationships/hyperlink" Target="http://www.careerpilot.org.uk/"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1.xml"/><Relationship Id="rId7" Type="http://schemas.openxmlformats.org/officeDocument/2006/relationships/hyperlink" Target="https://careerpilot.org.uk/stories/how-to-prepare-for-work-experience" TargetMode="External"/><Relationship Id="rId2" Type="http://schemas.openxmlformats.org/officeDocument/2006/relationships/slideLayout" Target="../slideLayouts/slideLayout7.xml"/><Relationship Id="rId1" Type="http://schemas.openxmlformats.org/officeDocument/2006/relationships/video" Target="https://www.youtube.com/embed/hmk_-bOceC0?feature=oembed" TargetMode="External"/><Relationship Id="rId6" Type="http://schemas.openxmlformats.org/officeDocument/2006/relationships/hyperlink" Target="https://www.youtube.com/watch?v=hmk_-bOceC0&amp;t=17s" TargetMode="External"/><Relationship Id="rId5" Type="http://schemas.openxmlformats.org/officeDocument/2006/relationships/image" Target="../media/image60.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hyperlink" Target="http://www.careerpilot.org.uk/" TargetMode="External"/><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28F25-5AE2-1D03-FA9C-865FA841B5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E57EC6-7E86-AAC4-1BCD-841B50849C93}"/>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771E77D0-6963-3E1E-CB22-C43C9BE3B2B2}"/>
              </a:ext>
            </a:extLst>
          </p:cNvPr>
          <p:cNvSpPr/>
          <p:nvPr/>
        </p:nvSpPr>
        <p:spPr>
          <a:xfrm>
            <a:off x="182531" y="6460690"/>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32C3856E-6C98-8289-50BB-E2D22A6E6CC2}"/>
              </a:ext>
            </a:extLst>
          </p:cNvPr>
          <p:cNvSpPr/>
          <p:nvPr/>
        </p:nvSpPr>
        <p:spPr>
          <a:xfrm>
            <a:off x="182531" y="150831"/>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F9E4EE8-C543-6D0B-ACFC-0CB673E94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005" y="221091"/>
            <a:ext cx="886349" cy="886349"/>
          </a:xfrm>
          <a:prstGeom prst="rect">
            <a:avLst/>
          </a:prstGeom>
          <a:ln w="28575">
            <a:solidFill>
              <a:srgbClr val="57DDDD"/>
            </a:solidFill>
          </a:ln>
        </p:spPr>
      </p:pic>
      <p:pic>
        <p:nvPicPr>
          <p:cNvPr id="30" name="Picture 29" descr="A blue text on a black background&#10;&#10;AI-generated content may be incorrect.">
            <a:extLst>
              <a:ext uri="{FF2B5EF4-FFF2-40B4-BE49-F238E27FC236}">
                <a16:creationId xmlns:a16="http://schemas.microsoft.com/office/drawing/2014/main" id="{64B23FDB-3960-D4CE-D534-D348A35D5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42" name="Rectangle 41">
            <a:extLst>
              <a:ext uri="{FF2B5EF4-FFF2-40B4-BE49-F238E27FC236}">
                <a16:creationId xmlns:a16="http://schemas.microsoft.com/office/drawing/2014/main" id="{13D3A8F7-C8D7-DEA8-5FAA-10AFD69E56CC}"/>
              </a:ext>
            </a:extLst>
          </p:cNvPr>
          <p:cNvSpPr/>
          <p:nvPr/>
        </p:nvSpPr>
        <p:spPr>
          <a:xfrm>
            <a:off x="7162800" y="221091"/>
            <a:ext cx="4741195" cy="886349"/>
          </a:xfrm>
          <a:prstGeom prst="rect">
            <a:avLst/>
          </a:prstGeom>
          <a:solidFill>
            <a:srgbClr val="1EA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Delivery Notes</a:t>
            </a:r>
          </a:p>
        </p:txBody>
      </p:sp>
      <p:graphicFrame>
        <p:nvGraphicFramePr>
          <p:cNvPr id="44" name="Table 43">
            <a:extLst>
              <a:ext uri="{FF2B5EF4-FFF2-40B4-BE49-F238E27FC236}">
                <a16:creationId xmlns:a16="http://schemas.microsoft.com/office/drawing/2014/main" id="{C06F0879-9C4C-82A0-2C73-979A04E3AFC4}"/>
              </a:ext>
            </a:extLst>
          </p:cNvPr>
          <p:cNvGraphicFramePr>
            <a:graphicFrameLocks noGrp="1"/>
          </p:cNvGraphicFramePr>
          <p:nvPr>
            <p:extLst>
              <p:ext uri="{D42A27DB-BD31-4B8C-83A1-F6EECF244321}">
                <p14:modId xmlns:p14="http://schemas.microsoft.com/office/powerpoint/2010/main" val="2243037072"/>
              </p:ext>
            </p:extLst>
          </p:nvPr>
        </p:nvGraphicFramePr>
        <p:xfrm>
          <a:off x="300312" y="2212284"/>
          <a:ext cx="11454809" cy="2802654"/>
        </p:xfrm>
        <a:graphic>
          <a:graphicData uri="http://schemas.openxmlformats.org/drawingml/2006/table">
            <a:tbl>
              <a:tblPr firstRow="1" bandRow="1">
                <a:tableStyleId>{5C22544A-7EE6-4342-B048-85BDC9FD1C3A}</a:tableStyleId>
              </a:tblPr>
              <a:tblGrid>
                <a:gridCol w="1425088">
                  <a:extLst>
                    <a:ext uri="{9D8B030D-6E8A-4147-A177-3AD203B41FA5}">
                      <a16:colId xmlns:a16="http://schemas.microsoft.com/office/drawing/2014/main" val="1713712011"/>
                    </a:ext>
                  </a:extLst>
                </a:gridCol>
                <a:gridCol w="1135197">
                  <a:extLst>
                    <a:ext uri="{9D8B030D-6E8A-4147-A177-3AD203B41FA5}">
                      <a16:colId xmlns:a16="http://schemas.microsoft.com/office/drawing/2014/main" val="2083162537"/>
                    </a:ext>
                  </a:extLst>
                </a:gridCol>
                <a:gridCol w="6242763">
                  <a:extLst>
                    <a:ext uri="{9D8B030D-6E8A-4147-A177-3AD203B41FA5}">
                      <a16:colId xmlns:a16="http://schemas.microsoft.com/office/drawing/2014/main" val="3642786991"/>
                    </a:ext>
                  </a:extLst>
                </a:gridCol>
                <a:gridCol w="1544320">
                  <a:extLst>
                    <a:ext uri="{9D8B030D-6E8A-4147-A177-3AD203B41FA5}">
                      <a16:colId xmlns:a16="http://schemas.microsoft.com/office/drawing/2014/main" val="3789936262"/>
                    </a:ext>
                  </a:extLst>
                </a:gridCol>
                <a:gridCol w="1107441">
                  <a:extLst>
                    <a:ext uri="{9D8B030D-6E8A-4147-A177-3AD203B41FA5}">
                      <a16:colId xmlns:a16="http://schemas.microsoft.com/office/drawing/2014/main" val="1924822959"/>
                    </a:ext>
                  </a:extLst>
                </a:gridCol>
              </a:tblGrid>
              <a:tr h="357211">
                <a:tc>
                  <a:txBody>
                    <a:bodyPr/>
                    <a:lstStyle/>
                    <a:p>
                      <a:r>
                        <a:rPr lang="en-GB" dirty="0"/>
                        <a:t>Timings</a:t>
                      </a:r>
                    </a:p>
                  </a:txBody>
                  <a:tcPr>
                    <a:solidFill>
                      <a:srgbClr val="29629C"/>
                    </a:solidFill>
                  </a:tcPr>
                </a:tc>
                <a:tc>
                  <a:txBody>
                    <a:bodyPr/>
                    <a:lstStyle/>
                    <a:p>
                      <a:r>
                        <a:rPr lang="en-GB" dirty="0"/>
                        <a:t>Slides</a:t>
                      </a:r>
                    </a:p>
                  </a:txBody>
                  <a:tcPr>
                    <a:solidFill>
                      <a:srgbClr val="29629C"/>
                    </a:solidFill>
                  </a:tcPr>
                </a:tc>
                <a:tc>
                  <a:txBody>
                    <a:bodyPr/>
                    <a:lstStyle/>
                    <a:p>
                      <a:r>
                        <a:rPr lang="en-GB" dirty="0"/>
                        <a:t>Activity</a:t>
                      </a:r>
                    </a:p>
                  </a:txBody>
                  <a:tcPr>
                    <a:solidFill>
                      <a:srgbClr val="29629C"/>
                    </a:solidFill>
                  </a:tcPr>
                </a:tc>
                <a:tc>
                  <a:txBody>
                    <a:bodyPr/>
                    <a:lstStyle/>
                    <a:p>
                      <a:r>
                        <a:rPr lang="en-GB" dirty="0"/>
                        <a:t>Notes</a:t>
                      </a:r>
                    </a:p>
                  </a:txBody>
                  <a:tcPr>
                    <a:solidFill>
                      <a:srgbClr val="29629C"/>
                    </a:solidFill>
                  </a:tcPr>
                </a:tc>
                <a:tc>
                  <a:txBody>
                    <a:bodyPr/>
                    <a:lstStyle/>
                    <a:p>
                      <a:r>
                        <a:rPr lang="en-GB" dirty="0"/>
                        <a:t>Key task</a:t>
                      </a:r>
                    </a:p>
                  </a:txBody>
                  <a:tcPr>
                    <a:solidFill>
                      <a:srgbClr val="29629C"/>
                    </a:solidFill>
                  </a:tcPr>
                </a:tc>
                <a:extLst>
                  <a:ext uri="{0D108BD9-81ED-4DB2-BD59-A6C34878D82A}">
                    <a16:rowId xmlns:a16="http://schemas.microsoft.com/office/drawing/2014/main" val="215290139"/>
                  </a:ext>
                </a:extLst>
              </a:tr>
              <a:tr h="417532">
                <a:tc>
                  <a:txBody>
                    <a:bodyPr/>
                    <a:lstStyle/>
                    <a:p>
                      <a:r>
                        <a:rPr lang="en-GB" dirty="0"/>
                        <a:t>10 mins</a:t>
                      </a:r>
                    </a:p>
                  </a:txBody>
                  <a:tcPr/>
                </a:tc>
                <a:tc>
                  <a:txBody>
                    <a:bodyPr/>
                    <a:lstStyle/>
                    <a:p>
                      <a:r>
                        <a:rPr lang="en-GB" dirty="0"/>
                        <a:t>2 - 8</a:t>
                      </a:r>
                    </a:p>
                  </a:txBody>
                  <a:tcPr/>
                </a:tc>
                <a:tc>
                  <a:txBody>
                    <a:bodyPr/>
                    <a:lstStyle/>
                    <a:p>
                      <a:r>
                        <a:rPr lang="en-GB" dirty="0"/>
                        <a:t>Benefits of WEX and their personal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 </a:t>
                      </a:r>
                    </a:p>
                  </a:txBody>
                  <a:tcPr/>
                </a:tc>
                <a:tc>
                  <a:txBody>
                    <a:bodyPr/>
                    <a:lstStyle/>
                    <a:p>
                      <a:r>
                        <a:rPr lang="en-GB" b="1" dirty="0">
                          <a:solidFill>
                            <a:srgbClr val="F0616C"/>
                          </a:solidFill>
                        </a:rPr>
                        <a:t>Yes</a:t>
                      </a:r>
                    </a:p>
                  </a:txBody>
                  <a:tcPr/>
                </a:tc>
                <a:extLst>
                  <a:ext uri="{0D108BD9-81ED-4DB2-BD59-A6C34878D82A}">
                    <a16:rowId xmlns:a16="http://schemas.microsoft.com/office/drawing/2014/main" val="778723276"/>
                  </a:ext>
                </a:extLst>
              </a:tr>
              <a:tr h="442653">
                <a:tc>
                  <a:txBody>
                    <a:bodyPr/>
                    <a:lstStyle/>
                    <a:p>
                      <a:r>
                        <a:rPr lang="en-GB" dirty="0"/>
                        <a:t>5 mins</a:t>
                      </a:r>
                    </a:p>
                  </a:txBody>
                  <a:tcPr/>
                </a:tc>
                <a:tc>
                  <a:txBody>
                    <a:bodyPr/>
                    <a:lstStyle/>
                    <a:p>
                      <a:r>
                        <a:rPr lang="en-GB" dirty="0"/>
                        <a:t>9</a:t>
                      </a:r>
                    </a:p>
                  </a:txBody>
                  <a:tcPr/>
                </a:tc>
                <a:tc>
                  <a:txBody>
                    <a:bodyPr/>
                    <a:lstStyle/>
                    <a:p>
                      <a:r>
                        <a:rPr lang="en-GB" dirty="0"/>
                        <a:t>Thinking about the range of jobs at a big company</a:t>
                      </a:r>
                    </a:p>
                  </a:txBody>
                  <a:tcPr/>
                </a:tc>
                <a:tc>
                  <a:txBody>
                    <a:bodyPr/>
                    <a:lstStyle/>
                    <a:p>
                      <a:endParaRPr lang="en-GB" dirty="0"/>
                    </a:p>
                  </a:txBody>
                  <a:tcPr/>
                </a:tc>
                <a:tc>
                  <a:txBody>
                    <a:bodyPr/>
                    <a:lstStyle/>
                    <a:p>
                      <a:endParaRPr lang="en-GB" b="1" dirty="0">
                        <a:solidFill>
                          <a:srgbClr val="F0616C"/>
                        </a:solidFill>
                      </a:endParaRPr>
                    </a:p>
                  </a:txBody>
                  <a:tcPr/>
                </a:tc>
                <a:extLst>
                  <a:ext uri="{0D108BD9-81ED-4DB2-BD59-A6C34878D82A}">
                    <a16:rowId xmlns:a16="http://schemas.microsoft.com/office/drawing/2014/main" val="729904762"/>
                  </a:ext>
                </a:extLst>
              </a:tr>
              <a:tr h="479429">
                <a:tc>
                  <a:txBody>
                    <a:bodyPr/>
                    <a:lstStyle/>
                    <a:p>
                      <a:r>
                        <a:rPr lang="en-GB" dirty="0"/>
                        <a:t>20 mins</a:t>
                      </a:r>
                    </a:p>
                  </a:txBody>
                  <a:tcPr/>
                </a:tc>
                <a:tc>
                  <a:txBody>
                    <a:bodyPr/>
                    <a:lstStyle/>
                    <a:p>
                      <a:r>
                        <a:rPr lang="en-GB" dirty="0"/>
                        <a:t>10-13</a:t>
                      </a:r>
                    </a:p>
                  </a:txBody>
                  <a:tcPr/>
                </a:tc>
                <a:tc>
                  <a:txBody>
                    <a:bodyPr/>
                    <a:lstStyle/>
                    <a:p>
                      <a:r>
                        <a:rPr lang="en-GB" dirty="0"/>
                        <a:t>Using Google maps to find an employer locally</a:t>
                      </a:r>
                    </a:p>
                  </a:txBody>
                  <a:tcPr/>
                </a:tc>
                <a:tc>
                  <a:txBody>
                    <a:bodyPr/>
                    <a:lstStyle/>
                    <a:p>
                      <a:r>
                        <a:rPr lang="en-GB" dirty="0"/>
                        <a:t>Workbook</a:t>
                      </a:r>
                    </a:p>
                  </a:txBody>
                  <a:tcPr/>
                </a:tc>
                <a:tc>
                  <a:txBody>
                    <a:bodyPr/>
                    <a:lstStyle/>
                    <a:p>
                      <a:r>
                        <a:rPr lang="en-GB" b="1" dirty="0">
                          <a:solidFill>
                            <a:srgbClr val="F0616C"/>
                          </a:solidFill>
                        </a:rPr>
                        <a:t>Yes</a:t>
                      </a:r>
                    </a:p>
                  </a:txBody>
                  <a:tcPr/>
                </a:tc>
                <a:extLst>
                  <a:ext uri="{0D108BD9-81ED-4DB2-BD59-A6C34878D82A}">
                    <a16:rowId xmlns:a16="http://schemas.microsoft.com/office/drawing/2014/main" val="2594997991"/>
                  </a:ext>
                </a:extLst>
              </a:tr>
              <a:tr h="357211">
                <a:tc>
                  <a:txBody>
                    <a:bodyPr/>
                    <a:lstStyle/>
                    <a:p>
                      <a:r>
                        <a:rPr lang="en-GB" dirty="0"/>
                        <a:t>10 mins</a:t>
                      </a:r>
                    </a:p>
                  </a:txBody>
                  <a:tcPr/>
                </a:tc>
                <a:tc>
                  <a:txBody>
                    <a:bodyPr/>
                    <a:lstStyle/>
                    <a:p>
                      <a:r>
                        <a:rPr lang="en-GB" dirty="0"/>
                        <a:t>13 – 16 </a:t>
                      </a:r>
                    </a:p>
                  </a:txBody>
                  <a:tcPr/>
                </a:tc>
                <a:tc>
                  <a:txBody>
                    <a:bodyPr/>
                    <a:lstStyle/>
                    <a:p>
                      <a:r>
                        <a:rPr lang="en-GB" dirty="0"/>
                        <a:t>Introducing skills and do Skills Profile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0616C"/>
                          </a:solidFill>
                        </a:rPr>
                        <a:t>Yes</a:t>
                      </a:r>
                    </a:p>
                  </a:txBody>
                  <a:tcPr/>
                </a:tc>
                <a:extLst>
                  <a:ext uri="{0D108BD9-81ED-4DB2-BD59-A6C34878D82A}">
                    <a16:rowId xmlns:a16="http://schemas.microsoft.com/office/drawing/2014/main" val="4138130153"/>
                  </a:ext>
                </a:extLst>
              </a:tr>
              <a:tr h="357211">
                <a:tc>
                  <a:txBody>
                    <a:bodyPr/>
                    <a:lstStyle/>
                    <a:p>
                      <a:r>
                        <a:rPr lang="en-GB" dirty="0"/>
                        <a:t>10 mins</a:t>
                      </a:r>
                    </a:p>
                  </a:txBody>
                  <a:tcPr/>
                </a:tc>
                <a:tc>
                  <a:txBody>
                    <a:bodyPr/>
                    <a:lstStyle/>
                    <a:p>
                      <a:r>
                        <a:rPr lang="en-GB" dirty="0"/>
                        <a:t>17 - 18</a:t>
                      </a:r>
                    </a:p>
                  </a:txBody>
                  <a:tcPr/>
                </a:tc>
                <a:tc>
                  <a:txBody>
                    <a:bodyPr/>
                    <a:lstStyle/>
                    <a:p>
                      <a:r>
                        <a:rPr lang="en-GB" dirty="0"/>
                        <a:t>Matching skills to a job role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0616C"/>
                          </a:solidFill>
                        </a:rPr>
                        <a:t>Yes</a:t>
                      </a:r>
                    </a:p>
                  </a:txBody>
                  <a:tcPr/>
                </a:tc>
                <a:extLst>
                  <a:ext uri="{0D108BD9-81ED-4DB2-BD59-A6C34878D82A}">
                    <a16:rowId xmlns:a16="http://schemas.microsoft.com/office/drawing/2014/main" val="2711175842"/>
                  </a:ext>
                </a:extLst>
              </a:tr>
              <a:tr h="357211">
                <a:tc>
                  <a:txBody>
                    <a:bodyPr/>
                    <a:lstStyle/>
                    <a:p>
                      <a:r>
                        <a:rPr lang="en-GB" dirty="0"/>
                        <a:t>5 mins</a:t>
                      </a:r>
                    </a:p>
                  </a:txBody>
                  <a:tcPr/>
                </a:tc>
                <a:tc>
                  <a:txBody>
                    <a:bodyPr/>
                    <a:lstStyle/>
                    <a:p>
                      <a:r>
                        <a:rPr lang="en-GB" dirty="0"/>
                        <a:t>19 - 21</a:t>
                      </a:r>
                    </a:p>
                  </a:txBody>
                  <a:tcPr/>
                </a:tc>
                <a:tc>
                  <a:txBody>
                    <a:bodyPr/>
                    <a:lstStyle/>
                    <a:p>
                      <a:r>
                        <a:rPr lang="en-GB" dirty="0"/>
                        <a:t>Wrap up</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5656130"/>
                  </a:ext>
                </a:extLst>
              </a:tr>
            </a:tbl>
          </a:graphicData>
        </a:graphic>
      </p:graphicFrame>
      <p:sp>
        <p:nvSpPr>
          <p:cNvPr id="45" name="TextBox 44">
            <a:extLst>
              <a:ext uri="{FF2B5EF4-FFF2-40B4-BE49-F238E27FC236}">
                <a16:creationId xmlns:a16="http://schemas.microsoft.com/office/drawing/2014/main" id="{3A765CA7-E559-79EF-5FA6-064CA5CC58BA}"/>
              </a:ext>
            </a:extLst>
          </p:cNvPr>
          <p:cNvSpPr txBox="1"/>
          <p:nvPr/>
        </p:nvSpPr>
        <p:spPr>
          <a:xfrm>
            <a:off x="288005" y="1232496"/>
            <a:ext cx="11615990" cy="830997"/>
          </a:xfrm>
          <a:prstGeom prst="rect">
            <a:avLst/>
          </a:prstGeom>
          <a:noFill/>
        </p:spPr>
        <p:txBody>
          <a:bodyPr wrap="square" rtlCol="0">
            <a:spAutoFit/>
          </a:bodyPr>
          <a:lstStyle/>
          <a:p>
            <a:r>
              <a:rPr lang="en-GB" sz="1600" dirty="0"/>
              <a:t>Before session 2, ensure the students will be able to access Google Map and do Google searches.</a:t>
            </a:r>
          </a:p>
          <a:p>
            <a:r>
              <a:rPr lang="en-GB" sz="1600" dirty="0"/>
              <a:t>All students to have own computer with Internet access.</a:t>
            </a:r>
          </a:p>
          <a:p>
            <a:r>
              <a:rPr lang="en-GB" sz="1600" dirty="0"/>
              <a:t>Deliverer to have whiteboard for presentation.</a:t>
            </a:r>
          </a:p>
        </p:txBody>
      </p:sp>
      <p:sp>
        <p:nvSpPr>
          <p:cNvPr id="46" name="TextBox 45">
            <a:extLst>
              <a:ext uri="{FF2B5EF4-FFF2-40B4-BE49-F238E27FC236}">
                <a16:creationId xmlns:a16="http://schemas.microsoft.com/office/drawing/2014/main" id="{DDF8DAF0-2E67-A9C4-098A-843288DA3EB8}"/>
              </a:ext>
            </a:extLst>
          </p:cNvPr>
          <p:cNvSpPr txBox="1"/>
          <p:nvPr/>
        </p:nvSpPr>
        <p:spPr>
          <a:xfrm>
            <a:off x="288005" y="5326200"/>
            <a:ext cx="11615990" cy="584775"/>
          </a:xfrm>
          <a:prstGeom prst="rect">
            <a:avLst/>
          </a:prstGeom>
          <a:noFill/>
        </p:spPr>
        <p:txBody>
          <a:bodyPr wrap="square" rtlCol="0">
            <a:spAutoFit/>
          </a:bodyPr>
          <a:lstStyle/>
          <a:p>
            <a:r>
              <a:rPr lang="en-GB" sz="1600" dirty="0"/>
              <a:t>After session 2, send school summary of what covered and Digital Postcard for session 2 to send to each students. Remind the school of what you need for session 3 – each students to be able to download documents from </a:t>
            </a:r>
            <a:r>
              <a:rPr lang="en-GB" sz="1600" dirty="0" err="1"/>
              <a:t>Careerpilot</a:t>
            </a:r>
            <a:r>
              <a:rPr lang="en-GB" sz="1600" dirty="0"/>
              <a:t>.</a:t>
            </a:r>
          </a:p>
        </p:txBody>
      </p:sp>
      <p:pic>
        <p:nvPicPr>
          <p:cNvPr id="6" name="Picture 5">
            <a:extLst>
              <a:ext uri="{FF2B5EF4-FFF2-40B4-BE49-F238E27FC236}">
                <a16:creationId xmlns:a16="http://schemas.microsoft.com/office/drawing/2014/main" id="{155A9207-534B-64C7-BEE7-E5F01B26EC1A}"/>
              </a:ext>
            </a:extLst>
          </p:cNvPr>
          <p:cNvPicPr>
            <a:picLocks noChangeAspect="1"/>
          </p:cNvPicPr>
          <p:nvPr/>
        </p:nvPicPr>
        <p:blipFill>
          <a:blip r:embed="rId6"/>
          <a:stretch>
            <a:fillRect/>
          </a:stretch>
        </p:blipFill>
        <p:spPr>
          <a:xfrm>
            <a:off x="1296854" y="214183"/>
            <a:ext cx="5760472" cy="934979"/>
          </a:xfrm>
          <a:prstGeom prst="rect">
            <a:avLst/>
          </a:prstGeom>
        </p:spPr>
      </p:pic>
    </p:spTree>
    <p:extLst>
      <p:ext uri="{BB962C8B-B14F-4D97-AF65-F5344CB8AC3E}">
        <p14:creationId xmlns:p14="http://schemas.microsoft.com/office/powerpoint/2010/main" val="377963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E294-8EE9-FC08-A824-279E139DEA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1B25E1-D2A0-54BB-82E3-72091E8CB5FF}"/>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42F82B06-F144-6068-2584-85728EAC99A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8D7412CE-F5DF-33F2-E635-C8CF96610555}"/>
              </a:ext>
            </a:extLst>
          </p:cNvPr>
          <p:cNvSpPr/>
          <p:nvPr/>
        </p:nvSpPr>
        <p:spPr>
          <a:xfrm>
            <a:off x="175686" y="160522"/>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40B9A988-5443-678E-6747-65104770B886}"/>
              </a:ext>
            </a:extLst>
          </p:cNvPr>
          <p:cNvSpPr/>
          <p:nvPr/>
        </p:nvSpPr>
        <p:spPr>
          <a:xfrm>
            <a:off x="-13690" y="-1"/>
            <a:ext cx="2057030" cy="6311885"/>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Online: Google Maps can give you ideas </a:t>
            </a:r>
          </a:p>
        </p:txBody>
      </p:sp>
      <p:pic>
        <p:nvPicPr>
          <p:cNvPr id="53" name="Graphic 52">
            <a:extLst>
              <a:ext uri="{FF2B5EF4-FFF2-40B4-BE49-F238E27FC236}">
                <a16:creationId xmlns:a16="http://schemas.microsoft.com/office/drawing/2014/main" id="{3EEE3AD0-E110-7BC6-B471-6709364B17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91" y="86926"/>
            <a:ext cx="646331" cy="646331"/>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C23FA483-9AA0-6C4F-E7CA-14E39514D3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pic>
        <p:nvPicPr>
          <p:cNvPr id="10" name="Picture 9">
            <a:extLst>
              <a:ext uri="{FF2B5EF4-FFF2-40B4-BE49-F238E27FC236}">
                <a16:creationId xmlns:a16="http://schemas.microsoft.com/office/drawing/2014/main" id="{D6CA8EE9-CBE7-9E77-6D4B-B2A58F4EE334}"/>
              </a:ext>
            </a:extLst>
          </p:cNvPr>
          <p:cNvPicPr>
            <a:picLocks noChangeAspect="1"/>
          </p:cNvPicPr>
          <p:nvPr/>
        </p:nvPicPr>
        <p:blipFill>
          <a:blip r:embed="rId7"/>
          <a:srcRect t="4102"/>
          <a:stretch>
            <a:fillRect/>
          </a:stretch>
        </p:blipFill>
        <p:spPr>
          <a:xfrm>
            <a:off x="2205335" y="224937"/>
            <a:ext cx="7165979" cy="5799119"/>
          </a:xfrm>
          <a:prstGeom prst="rect">
            <a:avLst/>
          </a:prstGeom>
          <a:ln>
            <a:solidFill>
              <a:srgbClr val="29629C"/>
            </a:solidFill>
          </a:ln>
        </p:spPr>
      </p:pic>
      <p:grpSp>
        <p:nvGrpSpPr>
          <p:cNvPr id="37" name="Group 36">
            <a:extLst>
              <a:ext uri="{FF2B5EF4-FFF2-40B4-BE49-F238E27FC236}">
                <a16:creationId xmlns:a16="http://schemas.microsoft.com/office/drawing/2014/main" id="{E3D6D8A2-625C-33DA-8984-31B22573DCF3}"/>
              </a:ext>
            </a:extLst>
          </p:cNvPr>
          <p:cNvGrpSpPr/>
          <p:nvPr/>
        </p:nvGrpSpPr>
        <p:grpSpPr>
          <a:xfrm>
            <a:off x="3996962" y="744235"/>
            <a:ext cx="5858811" cy="4944893"/>
            <a:chOff x="5217759" y="775681"/>
            <a:chExt cx="5858811" cy="4944893"/>
          </a:xfrm>
        </p:grpSpPr>
        <p:grpSp>
          <p:nvGrpSpPr>
            <p:cNvPr id="9" name="Group 8">
              <a:extLst>
                <a:ext uri="{FF2B5EF4-FFF2-40B4-BE49-F238E27FC236}">
                  <a16:creationId xmlns:a16="http://schemas.microsoft.com/office/drawing/2014/main" id="{449569E0-153B-4992-AE20-A1240E5F0E19}"/>
                </a:ext>
              </a:extLst>
            </p:cNvPr>
            <p:cNvGrpSpPr/>
            <p:nvPr/>
          </p:nvGrpSpPr>
          <p:grpSpPr>
            <a:xfrm>
              <a:off x="5217759" y="775681"/>
              <a:ext cx="5830365" cy="4944893"/>
              <a:chOff x="3340407" y="683634"/>
              <a:chExt cx="5830365" cy="4944893"/>
            </a:xfrm>
          </p:grpSpPr>
          <p:grpSp>
            <p:nvGrpSpPr>
              <p:cNvPr id="35" name="Group 34">
                <a:extLst>
                  <a:ext uri="{FF2B5EF4-FFF2-40B4-BE49-F238E27FC236}">
                    <a16:creationId xmlns:a16="http://schemas.microsoft.com/office/drawing/2014/main" id="{9BD48385-5589-A95A-54A2-38C4CDAD6923}"/>
                  </a:ext>
                </a:extLst>
              </p:cNvPr>
              <p:cNvGrpSpPr/>
              <p:nvPr/>
            </p:nvGrpSpPr>
            <p:grpSpPr>
              <a:xfrm>
                <a:off x="3340407" y="683634"/>
                <a:ext cx="5830365" cy="4944893"/>
                <a:chOff x="2992382" y="697275"/>
                <a:chExt cx="6566724" cy="4728392"/>
              </a:xfrm>
            </p:grpSpPr>
            <p:sp>
              <p:nvSpPr>
                <p:cNvPr id="14" name="AutoShape 2" descr="Pinch Spice Color Icon Vector Illustration">
                  <a:extLst>
                    <a:ext uri="{FF2B5EF4-FFF2-40B4-BE49-F238E27FC236}">
                      <a16:creationId xmlns:a16="http://schemas.microsoft.com/office/drawing/2014/main" id="{CBD8B6D7-D6C2-87D2-AA82-79D86F3FBE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Arrow Connector 7">
                  <a:extLst>
                    <a:ext uri="{FF2B5EF4-FFF2-40B4-BE49-F238E27FC236}">
                      <a16:creationId xmlns:a16="http://schemas.microsoft.com/office/drawing/2014/main" id="{0A9AB892-55D1-9AE6-D8B7-4C182DCF4003}"/>
                    </a:ext>
                  </a:extLst>
                </p:cNvPr>
                <p:cNvCxnSpPr>
                  <a:cxnSpLocks/>
                </p:cNvCxnSpPr>
                <p:nvPr/>
              </p:nvCxnSpPr>
              <p:spPr>
                <a:xfrm flipH="1" flipV="1">
                  <a:off x="4035394" y="697275"/>
                  <a:ext cx="5523712" cy="551878"/>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F50F08-F6B7-0754-79AB-B5D023D530BF}"/>
                    </a:ext>
                  </a:extLst>
                </p:cNvPr>
                <p:cNvCxnSpPr>
                  <a:cxnSpLocks/>
                </p:cNvCxnSpPr>
                <p:nvPr/>
              </p:nvCxnSpPr>
              <p:spPr>
                <a:xfrm flipH="1">
                  <a:off x="3834910" y="1240900"/>
                  <a:ext cx="5533306" cy="1090423"/>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E575D5-9E82-ED56-3756-2BFBFF2AB254}"/>
                    </a:ext>
                  </a:extLst>
                </p:cNvPr>
                <p:cNvCxnSpPr>
                  <a:cxnSpLocks/>
                </p:cNvCxnSpPr>
                <p:nvPr/>
              </p:nvCxnSpPr>
              <p:spPr>
                <a:xfrm flipH="1">
                  <a:off x="2992382" y="1178484"/>
                  <a:ext cx="6559014" cy="4179093"/>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8A640FD-1E8E-747D-7EBA-94A6DA89E377}"/>
                    </a:ext>
                  </a:extLst>
                </p:cNvPr>
                <p:cNvCxnSpPr>
                  <a:cxnSpLocks/>
                </p:cNvCxnSpPr>
                <p:nvPr/>
              </p:nvCxnSpPr>
              <p:spPr>
                <a:xfrm flipH="1">
                  <a:off x="4706706" y="1198154"/>
                  <a:ext cx="4844689" cy="3611447"/>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4E02FF2-A6D5-E491-9EE4-B48534D3DD93}"/>
                    </a:ext>
                  </a:extLst>
                </p:cNvPr>
                <p:cNvCxnSpPr>
                  <a:cxnSpLocks/>
                </p:cNvCxnSpPr>
                <p:nvPr/>
              </p:nvCxnSpPr>
              <p:spPr>
                <a:xfrm flipH="1">
                  <a:off x="5597051" y="1211206"/>
                  <a:ext cx="3923480" cy="1083652"/>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77DFB3-61FA-5E14-00B5-1CD598C58D48}"/>
                    </a:ext>
                  </a:extLst>
                </p:cNvPr>
                <p:cNvCxnSpPr>
                  <a:cxnSpLocks/>
                  <a:stCxn id="36" idx="3"/>
                </p:cNvCxnSpPr>
                <p:nvPr/>
              </p:nvCxnSpPr>
              <p:spPr>
                <a:xfrm flipH="1">
                  <a:off x="5399178" y="1334243"/>
                  <a:ext cx="3975769" cy="4091424"/>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45154B6-B712-41C5-4EAA-3EC1899EBC9C}"/>
                    </a:ext>
                  </a:extLst>
                </p:cNvPr>
                <p:cNvCxnSpPr>
                  <a:cxnSpLocks/>
                </p:cNvCxnSpPr>
                <p:nvPr/>
              </p:nvCxnSpPr>
              <p:spPr>
                <a:xfrm flipH="1">
                  <a:off x="4210407" y="1219907"/>
                  <a:ext cx="5254092" cy="525808"/>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0200E16B-79A4-C674-6599-0BE8BD298A31}"/>
                  </a:ext>
                </a:extLst>
              </p:cNvPr>
              <p:cNvCxnSpPr>
                <a:cxnSpLocks/>
              </p:cNvCxnSpPr>
              <p:nvPr/>
            </p:nvCxnSpPr>
            <p:spPr>
              <a:xfrm flipH="1">
                <a:off x="7102867" y="1274431"/>
                <a:ext cx="1978679" cy="47055"/>
              </a:xfrm>
              <a:prstGeom prst="straightConnector1">
                <a:avLst/>
              </a:prstGeom>
              <a:ln w="28575">
                <a:solidFill>
                  <a:srgbClr val="FF6354"/>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AA433361-8443-169A-6149-891B839CDB49}"/>
                </a:ext>
              </a:extLst>
            </p:cNvPr>
            <p:cNvSpPr/>
            <p:nvPr/>
          </p:nvSpPr>
          <p:spPr>
            <a:xfrm>
              <a:off x="10851679" y="1233388"/>
              <a:ext cx="224891" cy="244186"/>
            </a:xfrm>
            <a:prstGeom prst="ellipse">
              <a:avLst/>
            </a:prstGeom>
            <a:solidFill>
              <a:srgbClr val="FF6354"/>
            </a:solidFill>
            <a:ln>
              <a:solidFill>
                <a:srgbClr val="FF63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Picture 48">
            <a:extLst>
              <a:ext uri="{FF2B5EF4-FFF2-40B4-BE49-F238E27FC236}">
                <a16:creationId xmlns:a16="http://schemas.microsoft.com/office/drawing/2014/main" id="{9A8B7D8E-3076-E4CB-D142-F5351176B3D2}"/>
              </a:ext>
            </a:extLst>
          </p:cNvPr>
          <p:cNvPicPr>
            <a:picLocks noChangeAspect="1"/>
          </p:cNvPicPr>
          <p:nvPr/>
        </p:nvPicPr>
        <p:blipFill>
          <a:blip r:embed="rId8"/>
          <a:stretch>
            <a:fillRect/>
          </a:stretch>
        </p:blipFill>
        <p:spPr>
          <a:xfrm>
            <a:off x="8829353" y="224936"/>
            <a:ext cx="3111346" cy="5799119"/>
          </a:xfrm>
          <a:prstGeom prst="rect">
            <a:avLst/>
          </a:prstGeom>
        </p:spPr>
      </p:pic>
      <p:pic>
        <p:nvPicPr>
          <p:cNvPr id="50" name="Picture 49" descr="Loop">
            <a:extLst>
              <a:ext uri="{FF2B5EF4-FFF2-40B4-BE49-F238E27FC236}">
                <a16:creationId xmlns:a16="http://schemas.microsoft.com/office/drawing/2014/main" id="{B6466508-2C96-0771-98FE-965F3191DA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747" y="5473583"/>
            <a:ext cx="1427713" cy="4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Loop">
            <a:extLst>
              <a:ext uri="{FF2B5EF4-FFF2-40B4-BE49-F238E27FC236}">
                <a16:creationId xmlns:a16="http://schemas.microsoft.com/office/drawing/2014/main" id="{681EF206-E8AA-AA1B-0D07-EE4EDD1E25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7358" y="3215811"/>
            <a:ext cx="3247293" cy="32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6E80F35-F249-6E85-8FBC-4A04E9EB62D5}"/>
              </a:ext>
            </a:extLst>
          </p:cNvPr>
          <p:cNvPicPr>
            <a:picLocks noChangeAspect="1"/>
          </p:cNvPicPr>
          <p:nvPr/>
        </p:nvPicPr>
        <p:blipFill>
          <a:blip r:embed="rId10"/>
          <a:stretch>
            <a:fillRect/>
          </a:stretch>
        </p:blipFill>
        <p:spPr>
          <a:xfrm>
            <a:off x="358184" y="4680843"/>
            <a:ext cx="1352739" cy="1343212"/>
          </a:xfrm>
          <a:prstGeom prst="rect">
            <a:avLst/>
          </a:prstGeom>
        </p:spPr>
      </p:pic>
    </p:spTree>
    <p:extLst>
      <p:ext uri="{BB962C8B-B14F-4D97-AF65-F5344CB8AC3E}">
        <p14:creationId xmlns:p14="http://schemas.microsoft.com/office/powerpoint/2010/main" val="9730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8EDEE-A3E8-0B39-19A6-43FE71A964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9897C9-5456-BDAC-85DC-AECEDD98A439}"/>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0F0E5846-DFB7-4868-42BC-01EFA4F11BC3}"/>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B0A4DB7E-5791-D590-2301-F4F6F18D3BA4}"/>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1D695203-E4C1-9478-CA6E-C90C66043B83}"/>
              </a:ext>
            </a:extLst>
          </p:cNvPr>
          <p:cNvSpPr/>
          <p:nvPr/>
        </p:nvSpPr>
        <p:spPr>
          <a:xfrm>
            <a:off x="323912" y="731304"/>
            <a:ext cx="11547878" cy="1076948"/>
          </a:xfrm>
          <a:prstGeom prst="rect">
            <a:avLst/>
          </a:prstGeom>
          <a:solidFill>
            <a:srgbClr val="FBC7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Go to Google Maps - Put in name of town near                                 you or your home postcode </a:t>
            </a:r>
          </a:p>
        </p:txBody>
      </p:sp>
      <p:sp>
        <p:nvSpPr>
          <p:cNvPr id="41" name="Rectangle 1">
            <a:extLst>
              <a:ext uri="{FF2B5EF4-FFF2-40B4-BE49-F238E27FC236}">
                <a16:creationId xmlns:a16="http://schemas.microsoft.com/office/drawing/2014/main" id="{1C5D63ED-A2BD-60C5-3D9F-FB435422721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A blue text on a black background&#10;&#10;AI-generated content may be incorrect.">
            <a:extLst>
              <a:ext uri="{FF2B5EF4-FFF2-40B4-BE49-F238E27FC236}">
                <a16:creationId xmlns:a16="http://schemas.microsoft.com/office/drawing/2014/main" id="{495244DF-9213-87DE-9FA2-50066B0037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Rectangle 2">
            <a:extLst>
              <a:ext uri="{FF2B5EF4-FFF2-40B4-BE49-F238E27FC236}">
                <a16:creationId xmlns:a16="http://schemas.microsoft.com/office/drawing/2014/main" id="{3E63B6F4-02F5-2EDF-16EA-5155EF38364B}"/>
              </a:ext>
            </a:extLst>
          </p:cNvPr>
          <p:cNvSpPr/>
          <p:nvPr/>
        </p:nvSpPr>
        <p:spPr>
          <a:xfrm>
            <a:off x="-13690" y="-32806"/>
            <a:ext cx="12205690" cy="578904"/>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Task:</a:t>
            </a:r>
          </a:p>
        </p:txBody>
      </p:sp>
      <p:sp>
        <p:nvSpPr>
          <p:cNvPr id="10" name="Rectangle 1">
            <a:extLst>
              <a:ext uri="{FF2B5EF4-FFF2-40B4-BE49-F238E27FC236}">
                <a16:creationId xmlns:a16="http://schemas.microsoft.com/office/drawing/2014/main" id="{E020A7C6-517C-05EF-492B-973F781F0BD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Graphic 13">
            <a:extLst>
              <a:ext uri="{FF2B5EF4-FFF2-40B4-BE49-F238E27FC236}">
                <a16:creationId xmlns:a16="http://schemas.microsoft.com/office/drawing/2014/main" id="{AFF54A8C-F1D2-1314-F8D8-C13F0C9A3A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7142" y="-50426"/>
            <a:ext cx="646331" cy="646331"/>
          </a:xfrm>
          <a:prstGeom prst="rect">
            <a:avLst/>
          </a:prstGeom>
        </p:spPr>
      </p:pic>
      <p:sp>
        <p:nvSpPr>
          <p:cNvPr id="20" name="Rectangle 19">
            <a:extLst>
              <a:ext uri="{FF2B5EF4-FFF2-40B4-BE49-F238E27FC236}">
                <a16:creationId xmlns:a16="http://schemas.microsoft.com/office/drawing/2014/main" id="{A0E2EE94-9B5C-6401-824E-0124D8087A4E}"/>
              </a:ext>
            </a:extLst>
          </p:cNvPr>
          <p:cNvSpPr/>
          <p:nvPr/>
        </p:nvSpPr>
        <p:spPr>
          <a:xfrm>
            <a:off x="323909" y="4718118"/>
            <a:ext cx="11547881" cy="1076948"/>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Write the details down in your workbook</a:t>
            </a:r>
          </a:p>
        </p:txBody>
      </p:sp>
      <p:pic>
        <p:nvPicPr>
          <p:cNvPr id="21" name="Picture 20">
            <a:extLst>
              <a:ext uri="{FF2B5EF4-FFF2-40B4-BE49-F238E27FC236}">
                <a16:creationId xmlns:a16="http://schemas.microsoft.com/office/drawing/2014/main" id="{F899E786-6F37-7164-0619-3288632AE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4100" y="4666242"/>
            <a:ext cx="1112688" cy="1164437"/>
          </a:xfrm>
          <a:prstGeom prst="rect">
            <a:avLst/>
          </a:prstGeom>
        </p:spPr>
      </p:pic>
      <p:grpSp>
        <p:nvGrpSpPr>
          <p:cNvPr id="23" name="Group 22">
            <a:extLst>
              <a:ext uri="{FF2B5EF4-FFF2-40B4-BE49-F238E27FC236}">
                <a16:creationId xmlns:a16="http://schemas.microsoft.com/office/drawing/2014/main" id="{962D8CB9-FEAB-F581-9782-1127CB99452F}"/>
              </a:ext>
            </a:extLst>
          </p:cNvPr>
          <p:cNvGrpSpPr/>
          <p:nvPr/>
        </p:nvGrpSpPr>
        <p:grpSpPr>
          <a:xfrm>
            <a:off x="324419" y="1785977"/>
            <a:ext cx="11547879" cy="1438478"/>
            <a:chOff x="324419" y="1785977"/>
            <a:chExt cx="11547879" cy="1438478"/>
          </a:xfrm>
        </p:grpSpPr>
        <p:sp>
          <p:nvSpPr>
            <p:cNvPr id="18" name="Rectangle 17">
              <a:extLst>
                <a:ext uri="{FF2B5EF4-FFF2-40B4-BE49-F238E27FC236}">
                  <a16:creationId xmlns:a16="http://schemas.microsoft.com/office/drawing/2014/main" id="{B97D5766-EF25-7170-3594-FEF1C3840E92}"/>
                </a:ext>
              </a:extLst>
            </p:cNvPr>
            <p:cNvSpPr/>
            <p:nvPr/>
          </p:nvSpPr>
          <p:spPr>
            <a:xfrm>
              <a:off x="324419" y="2022427"/>
              <a:ext cx="11547879" cy="1076948"/>
            </a:xfrm>
            <a:prstGeom prst="rect">
              <a:avLst/>
            </a:prstGeom>
            <a:solidFill>
              <a:srgbClr val="C8E9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Click to get the details </a:t>
              </a:r>
            </a:p>
          </p:txBody>
        </p:sp>
        <p:pic>
          <p:nvPicPr>
            <p:cNvPr id="9" name="Picture 8">
              <a:extLst>
                <a:ext uri="{FF2B5EF4-FFF2-40B4-BE49-F238E27FC236}">
                  <a16:creationId xmlns:a16="http://schemas.microsoft.com/office/drawing/2014/main" id="{8B79563E-6D30-4782-4BB7-BD339027B296}"/>
                </a:ext>
              </a:extLst>
            </p:cNvPr>
            <p:cNvPicPr>
              <a:picLocks noChangeAspect="1"/>
            </p:cNvPicPr>
            <p:nvPr/>
          </p:nvPicPr>
          <p:blipFill>
            <a:blip r:embed="rId8"/>
            <a:stretch>
              <a:fillRect/>
            </a:stretch>
          </p:blipFill>
          <p:spPr>
            <a:xfrm>
              <a:off x="9404993" y="1785977"/>
              <a:ext cx="815075" cy="1438478"/>
            </a:xfrm>
            <a:prstGeom prst="rect">
              <a:avLst/>
            </a:prstGeom>
            <a:ln>
              <a:solidFill>
                <a:schemeClr val="tx2"/>
              </a:solidFill>
            </a:ln>
          </p:spPr>
        </p:pic>
      </p:grpSp>
      <p:pic>
        <p:nvPicPr>
          <p:cNvPr id="22" name="Picture 21">
            <a:extLst>
              <a:ext uri="{FF2B5EF4-FFF2-40B4-BE49-F238E27FC236}">
                <a16:creationId xmlns:a16="http://schemas.microsoft.com/office/drawing/2014/main" id="{822F2B7C-D36A-20DD-C8CF-7C392F210119}"/>
              </a:ext>
            </a:extLst>
          </p:cNvPr>
          <p:cNvPicPr>
            <a:picLocks noChangeAspect="1"/>
          </p:cNvPicPr>
          <p:nvPr/>
        </p:nvPicPr>
        <p:blipFill>
          <a:blip r:embed="rId9"/>
          <a:srcRect t="4102"/>
          <a:stretch>
            <a:fillRect/>
          </a:stretch>
        </p:blipFill>
        <p:spPr>
          <a:xfrm>
            <a:off x="10334285" y="697059"/>
            <a:ext cx="1458641" cy="1144768"/>
          </a:xfrm>
          <a:prstGeom prst="rect">
            <a:avLst/>
          </a:prstGeom>
          <a:ln>
            <a:solidFill>
              <a:srgbClr val="29629C"/>
            </a:solidFill>
          </a:ln>
        </p:spPr>
      </p:pic>
      <p:sp>
        <p:nvSpPr>
          <p:cNvPr id="24" name="Star: 32 Points 23">
            <a:extLst>
              <a:ext uri="{FF2B5EF4-FFF2-40B4-BE49-F238E27FC236}">
                <a16:creationId xmlns:a16="http://schemas.microsoft.com/office/drawing/2014/main" id="{413AEE8D-C283-AC2A-E72C-F7CA64802382}"/>
              </a:ext>
            </a:extLst>
          </p:cNvPr>
          <p:cNvSpPr/>
          <p:nvPr/>
        </p:nvSpPr>
        <p:spPr>
          <a:xfrm>
            <a:off x="8452456" y="4843198"/>
            <a:ext cx="1767612" cy="1767965"/>
          </a:xfrm>
          <a:prstGeom prst="star32">
            <a:avLst/>
          </a:prstGeom>
          <a:solidFill>
            <a:srgbClr val="1EA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20 mins</a:t>
            </a:r>
          </a:p>
        </p:txBody>
      </p:sp>
      <p:grpSp>
        <p:nvGrpSpPr>
          <p:cNvPr id="26" name="Group 25">
            <a:extLst>
              <a:ext uri="{FF2B5EF4-FFF2-40B4-BE49-F238E27FC236}">
                <a16:creationId xmlns:a16="http://schemas.microsoft.com/office/drawing/2014/main" id="{6B817C46-EC72-CDB1-EB90-8B7A4D4EF849}"/>
              </a:ext>
            </a:extLst>
          </p:cNvPr>
          <p:cNvGrpSpPr/>
          <p:nvPr/>
        </p:nvGrpSpPr>
        <p:grpSpPr>
          <a:xfrm>
            <a:off x="323910" y="3279640"/>
            <a:ext cx="11547881" cy="1206002"/>
            <a:chOff x="323910" y="3279640"/>
            <a:chExt cx="11547881" cy="1206002"/>
          </a:xfrm>
        </p:grpSpPr>
        <p:sp>
          <p:nvSpPr>
            <p:cNvPr id="19" name="Rectangle 18">
              <a:extLst>
                <a:ext uri="{FF2B5EF4-FFF2-40B4-BE49-F238E27FC236}">
                  <a16:creationId xmlns:a16="http://schemas.microsoft.com/office/drawing/2014/main" id="{5CE69724-73C6-0295-5349-12B35B50BEE3}"/>
                </a:ext>
              </a:extLst>
            </p:cNvPr>
            <p:cNvSpPr/>
            <p:nvPr/>
          </p:nvSpPr>
          <p:spPr>
            <a:xfrm>
              <a:off x="323910" y="3320565"/>
              <a:ext cx="11547881" cy="1076948"/>
            </a:xfrm>
            <a:prstGeom prst="rect">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Search for info. about work experience on                                       their website – try and find a contact email</a:t>
              </a:r>
            </a:p>
          </p:txBody>
        </p:sp>
        <p:pic>
          <p:nvPicPr>
            <p:cNvPr id="25" name="Picture 24">
              <a:extLst>
                <a:ext uri="{FF2B5EF4-FFF2-40B4-BE49-F238E27FC236}">
                  <a16:creationId xmlns:a16="http://schemas.microsoft.com/office/drawing/2014/main" id="{FA080ED7-A272-CDF6-CE3C-66F198EC37EF}"/>
                </a:ext>
              </a:extLst>
            </p:cNvPr>
            <p:cNvPicPr>
              <a:picLocks noChangeAspect="1"/>
            </p:cNvPicPr>
            <p:nvPr/>
          </p:nvPicPr>
          <p:blipFill>
            <a:blip r:embed="rId10"/>
            <a:stretch>
              <a:fillRect/>
            </a:stretch>
          </p:blipFill>
          <p:spPr>
            <a:xfrm>
              <a:off x="10370425" y="3279640"/>
              <a:ext cx="1386363" cy="1206002"/>
            </a:xfrm>
            <a:prstGeom prst="rect">
              <a:avLst/>
            </a:prstGeom>
          </p:spPr>
        </p:pic>
      </p:grpSp>
    </p:spTree>
    <p:extLst>
      <p:ext uri="{BB962C8B-B14F-4D97-AF65-F5344CB8AC3E}">
        <p14:creationId xmlns:p14="http://schemas.microsoft.com/office/powerpoint/2010/main" val="30616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1" nodeType="clickEffect">
                                  <p:stCondLst>
                                    <p:cond delay="0"/>
                                  </p:stCondLst>
                                  <p:childTnLst>
                                    <p:animClr clrSpc="rgb" dir="cw">
                                      <p:cBhvr override="childStyle">
                                        <p:cTn id="33" dur="250" autoRev="1" fill="remove"/>
                                        <p:tgtEl>
                                          <p:spTgt spid="24"/>
                                        </p:tgtEl>
                                        <p:attrNameLst>
                                          <p:attrName>style.color</p:attrName>
                                        </p:attrNameLst>
                                      </p:cBhvr>
                                      <p:to>
                                        <a:schemeClr val="bg1"/>
                                      </p:to>
                                    </p:animClr>
                                    <p:animClr clrSpc="rgb" dir="cw">
                                      <p:cBhvr>
                                        <p:cTn id="34" dur="250" autoRev="1" fill="remove"/>
                                        <p:tgtEl>
                                          <p:spTgt spid="24"/>
                                        </p:tgtEl>
                                        <p:attrNameLst>
                                          <p:attrName>fillcolor</p:attrName>
                                        </p:attrNameLst>
                                      </p:cBhvr>
                                      <p:to>
                                        <a:schemeClr val="bg1"/>
                                      </p:to>
                                    </p:animClr>
                                    <p:set>
                                      <p:cBhvr>
                                        <p:cTn id="35" dur="250" autoRev="1" fill="remove"/>
                                        <p:tgtEl>
                                          <p:spTgt spid="24"/>
                                        </p:tgtEl>
                                        <p:attrNameLst>
                                          <p:attrName>fill.type</p:attrName>
                                        </p:attrNameLst>
                                      </p:cBhvr>
                                      <p:to>
                                        <p:strVal val="solid"/>
                                      </p:to>
                                    </p:set>
                                    <p:set>
                                      <p:cBhvr>
                                        <p:cTn id="36" dur="25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8E9C-4970-4F6C-E7BB-1203C2E2C1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E87EF0-DC49-124D-C03B-D92821C9BB80}"/>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DD0FC152-42BF-494F-AE80-A2B0E4F9302D}"/>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36AE1C-3BAF-EBA1-01B1-2DDC06EEAF0F}"/>
              </a:ext>
            </a:extLst>
          </p:cNvPr>
          <p:cNvSpPr/>
          <p:nvPr/>
        </p:nvSpPr>
        <p:spPr>
          <a:xfrm>
            <a:off x="0" y="0"/>
            <a:ext cx="12178309" cy="718395"/>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AI Tools: Gemini/Copilot</a:t>
            </a:r>
          </a:p>
        </p:txBody>
      </p:sp>
      <p:sp>
        <p:nvSpPr>
          <p:cNvPr id="41" name="Rectangle 1">
            <a:extLst>
              <a:ext uri="{FF2B5EF4-FFF2-40B4-BE49-F238E27FC236}">
                <a16:creationId xmlns:a16="http://schemas.microsoft.com/office/drawing/2014/main" id="{8E942129-9E10-0BC6-D4B9-D6A2766A41B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AutoShape 2" descr="Pinch Spice Color Icon Vector Illustration">
            <a:extLst>
              <a:ext uri="{FF2B5EF4-FFF2-40B4-BE49-F238E27FC236}">
                <a16:creationId xmlns:a16="http://schemas.microsoft.com/office/drawing/2014/main" id="{92539CE1-76AD-849D-DF53-88538DA18F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FBCE45D9-2008-5551-9537-32DD9AB486E0}"/>
              </a:ext>
            </a:extLst>
          </p:cNvPr>
          <p:cNvSpPr/>
          <p:nvPr/>
        </p:nvSpPr>
        <p:spPr>
          <a:xfrm>
            <a:off x="3057525" y="2807534"/>
            <a:ext cx="1885950" cy="1833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DA33E61E-EBB8-8A38-20A1-C96A8630B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507" y="24406"/>
            <a:ext cx="646331" cy="646331"/>
          </a:xfrm>
          <a:prstGeom prst="rect">
            <a:avLst/>
          </a:prstGeom>
        </p:spPr>
      </p:pic>
      <p:pic>
        <p:nvPicPr>
          <p:cNvPr id="15" name="Picture 14">
            <a:extLst>
              <a:ext uri="{FF2B5EF4-FFF2-40B4-BE49-F238E27FC236}">
                <a16:creationId xmlns:a16="http://schemas.microsoft.com/office/drawing/2014/main" id="{10ABDF59-1C8D-AD31-6213-0BEE890F45C7}"/>
              </a:ext>
            </a:extLst>
          </p:cNvPr>
          <p:cNvPicPr>
            <a:picLocks noChangeAspect="1"/>
          </p:cNvPicPr>
          <p:nvPr/>
        </p:nvPicPr>
        <p:blipFill>
          <a:blip r:embed="rId5"/>
          <a:srcRect l="3966" r="14360"/>
          <a:stretch/>
        </p:blipFill>
        <p:spPr>
          <a:xfrm>
            <a:off x="417787" y="799157"/>
            <a:ext cx="5269887" cy="613600"/>
          </a:xfrm>
          <a:prstGeom prst="rect">
            <a:avLst/>
          </a:prstGeom>
        </p:spPr>
      </p:pic>
      <p:pic>
        <p:nvPicPr>
          <p:cNvPr id="17" name="Picture 16">
            <a:extLst>
              <a:ext uri="{FF2B5EF4-FFF2-40B4-BE49-F238E27FC236}">
                <a16:creationId xmlns:a16="http://schemas.microsoft.com/office/drawing/2014/main" id="{DFD1F5C1-E187-7FEA-50A8-30DB94EE22BB}"/>
              </a:ext>
            </a:extLst>
          </p:cNvPr>
          <p:cNvPicPr>
            <a:picLocks noChangeAspect="1"/>
          </p:cNvPicPr>
          <p:nvPr/>
        </p:nvPicPr>
        <p:blipFill>
          <a:blip r:embed="rId6"/>
          <a:srcRect l="4051" t="8633" r="8547" b="684"/>
          <a:stretch/>
        </p:blipFill>
        <p:spPr>
          <a:xfrm>
            <a:off x="417788" y="1455127"/>
            <a:ext cx="5269887" cy="4669616"/>
          </a:xfrm>
          <a:prstGeom prst="rect">
            <a:avLst/>
          </a:prstGeom>
          <a:ln w="28575">
            <a:solidFill>
              <a:srgbClr val="00B050"/>
            </a:solidFill>
          </a:ln>
        </p:spPr>
      </p:pic>
      <p:pic>
        <p:nvPicPr>
          <p:cNvPr id="8" name="Picture 7" descr="Loop">
            <a:extLst>
              <a:ext uri="{FF2B5EF4-FFF2-40B4-BE49-F238E27FC236}">
                <a16:creationId xmlns:a16="http://schemas.microsoft.com/office/drawing/2014/main" id="{EAAEAC7D-CCD0-3B31-6594-B7DF26DBDE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91" y="733257"/>
            <a:ext cx="5768800" cy="69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2D83214-35AF-AE2F-31E0-75A914ED13DE}"/>
              </a:ext>
            </a:extLst>
          </p:cNvPr>
          <p:cNvPicPr>
            <a:picLocks noChangeAspect="1"/>
          </p:cNvPicPr>
          <p:nvPr/>
        </p:nvPicPr>
        <p:blipFill>
          <a:blip r:embed="rId8"/>
          <a:stretch>
            <a:fillRect/>
          </a:stretch>
        </p:blipFill>
        <p:spPr>
          <a:xfrm>
            <a:off x="5809872" y="922380"/>
            <a:ext cx="6045511" cy="4877051"/>
          </a:xfrm>
          <a:prstGeom prst="rect">
            <a:avLst/>
          </a:prstGeom>
          <a:ln w="28575">
            <a:solidFill>
              <a:srgbClr val="3B92CA"/>
            </a:solidFill>
          </a:ln>
        </p:spPr>
      </p:pic>
      <p:pic>
        <p:nvPicPr>
          <p:cNvPr id="20" name="Picture 19" descr="Loop">
            <a:extLst>
              <a:ext uri="{FF2B5EF4-FFF2-40B4-BE49-F238E27FC236}">
                <a16:creationId xmlns:a16="http://schemas.microsoft.com/office/drawing/2014/main" id="{821EB3EC-4334-8A02-7FF3-033338FAE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6194" y="878156"/>
            <a:ext cx="4854654" cy="79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B7E17C08-E279-2333-0AC4-916EF28AB838}"/>
              </a:ext>
            </a:extLst>
          </p:cNvPr>
          <p:cNvGrpSpPr/>
          <p:nvPr/>
        </p:nvGrpSpPr>
        <p:grpSpPr>
          <a:xfrm>
            <a:off x="161863" y="3962401"/>
            <a:ext cx="11528678" cy="2709376"/>
            <a:chOff x="161863" y="4570775"/>
            <a:chExt cx="11528678" cy="2101001"/>
          </a:xfrm>
        </p:grpSpPr>
        <p:sp>
          <p:nvSpPr>
            <p:cNvPr id="4" name="Freeform 13">
              <a:extLst>
                <a:ext uri="{FF2B5EF4-FFF2-40B4-BE49-F238E27FC236}">
                  <a16:creationId xmlns:a16="http://schemas.microsoft.com/office/drawing/2014/main" id="{C39A6123-C30F-60C6-BB63-A4DF9843BB5A}"/>
                </a:ext>
              </a:extLst>
            </p:cNvPr>
            <p:cNvSpPr/>
            <p:nvPr/>
          </p:nvSpPr>
          <p:spPr>
            <a:xfrm>
              <a:off x="161863" y="6506659"/>
              <a:ext cx="1155950" cy="165117"/>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9"/>
              <a:stretch>
                <a:fillRect/>
              </a:stretch>
            </a:blipFill>
          </p:spPr>
          <p:txBody>
            <a:bodyPr/>
            <a:lstStyle/>
            <a:p>
              <a:endParaRPr lang="en-GB" sz="1154" dirty="0"/>
            </a:p>
          </p:txBody>
        </p:sp>
        <p:sp>
          <p:nvSpPr>
            <p:cNvPr id="11" name="Speech Bubble: Rectangle with Corners Rounded 10">
              <a:extLst>
                <a:ext uri="{FF2B5EF4-FFF2-40B4-BE49-F238E27FC236}">
                  <a16:creationId xmlns:a16="http://schemas.microsoft.com/office/drawing/2014/main" id="{2AD2C1D9-7278-8D1D-FF2E-4AB655CDA4BB}"/>
                </a:ext>
              </a:extLst>
            </p:cNvPr>
            <p:cNvSpPr/>
            <p:nvPr/>
          </p:nvSpPr>
          <p:spPr>
            <a:xfrm>
              <a:off x="460120" y="4570775"/>
              <a:ext cx="11230421" cy="1371600"/>
            </a:xfrm>
            <a:prstGeom prst="wedgeRoundRectCallout">
              <a:avLst>
                <a:gd name="adj1" fmla="val 3817"/>
                <a:gd name="adj2" fmla="val 69806"/>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Ask very specific questions:</a:t>
              </a:r>
            </a:p>
            <a:p>
              <a:pPr algn="ctr"/>
              <a:r>
                <a:rPr lang="en-GB" sz="2400" dirty="0">
                  <a:solidFill>
                    <a:schemeClr val="tx1"/>
                  </a:solidFill>
                </a:rPr>
                <a:t>“I am in year 10 looking for work experience in health care in Chippenham”</a:t>
              </a:r>
            </a:p>
            <a:p>
              <a:pPr algn="ctr"/>
              <a:endParaRPr lang="en-GB" sz="2400" dirty="0">
                <a:solidFill>
                  <a:schemeClr val="tx1"/>
                </a:solidFill>
              </a:endParaRPr>
            </a:p>
            <a:p>
              <a:pPr algn="ctr"/>
              <a:r>
                <a:rPr lang="en-GB" sz="2400" u="sng" dirty="0">
                  <a:solidFill>
                    <a:schemeClr val="tx1"/>
                  </a:solidFill>
                </a:rPr>
                <a:t>DO NOT INCLUDE ANY PERSONAL DETAILS IN YOUR SEARCH</a:t>
              </a:r>
            </a:p>
          </p:txBody>
        </p:sp>
      </p:grpSp>
      <p:pic>
        <p:nvPicPr>
          <p:cNvPr id="9" name="Picture 8" descr="A blue text on a black background&#10;&#10;AI-generated content may be incorrect.">
            <a:extLst>
              <a:ext uri="{FF2B5EF4-FFF2-40B4-BE49-F238E27FC236}">
                <a16:creationId xmlns:a16="http://schemas.microsoft.com/office/drawing/2014/main" id="{8D6214F5-74AD-D67C-3220-D8D2275398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41321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B28B2-D065-7042-35C1-9D12F79A3D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C23B2CB-D227-486D-9DB5-6AEC3A8281ED}"/>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A02E20E2-DC51-F059-A1FD-0D91D2F7A29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863BA95C-0F79-C959-8F79-C519ECF0CFC9}"/>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EA406E7-66DC-60B4-09C7-38B47CF6217C}"/>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Focus on skills and what you have to offer</a:t>
            </a:r>
          </a:p>
        </p:txBody>
      </p:sp>
      <p:sp>
        <p:nvSpPr>
          <p:cNvPr id="41" name="Rectangle 1">
            <a:extLst>
              <a:ext uri="{FF2B5EF4-FFF2-40B4-BE49-F238E27FC236}">
                <a16:creationId xmlns:a16="http://schemas.microsoft.com/office/drawing/2014/main" id="{92516E85-9E19-7B81-E381-AD3B5F28058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Box 8">
            <a:extLst>
              <a:ext uri="{FF2B5EF4-FFF2-40B4-BE49-F238E27FC236}">
                <a16:creationId xmlns:a16="http://schemas.microsoft.com/office/drawing/2014/main" id="{562987B4-C521-3079-033A-188EEBC23EC4}"/>
              </a:ext>
            </a:extLst>
          </p:cNvPr>
          <p:cNvSpPr txBox="1"/>
          <p:nvPr/>
        </p:nvSpPr>
        <p:spPr>
          <a:xfrm>
            <a:off x="161862" y="978718"/>
            <a:ext cx="11826938" cy="646331"/>
          </a:xfrm>
          <a:prstGeom prst="rect">
            <a:avLst/>
          </a:prstGeom>
          <a:solidFill>
            <a:srgbClr val="3B92CA"/>
          </a:solidFill>
        </p:spPr>
        <p:txBody>
          <a:bodyPr wrap="square" rtlCol="0">
            <a:spAutoFit/>
          </a:bodyPr>
          <a:lstStyle/>
          <a:p>
            <a:pPr algn="ctr"/>
            <a:r>
              <a:rPr lang="en-GB" sz="3600" dirty="0">
                <a:solidFill>
                  <a:schemeClr val="bg1"/>
                </a:solidFill>
              </a:rPr>
              <a:t>Essential in ANY job</a:t>
            </a:r>
          </a:p>
        </p:txBody>
      </p:sp>
      <p:sp>
        <p:nvSpPr>
          <p:cNvPr id="11" name="Oval 10">
            <a:extLst>
              <a:ext uri="{FF2B5EF4-FFF2-40B4-BE49-F238E27FC236}">
                <a16:creationId xmlns:a16="http://schemas.microsoft.com/office/drawing/2014/main" id="{7775D9BE-A51B-544E-A064-884DF4E87F5F}"/>
              </a:ext>
            </a:extLst>
          </p:cNvPr>
          <p:cNvSpPr/>
          <p:nvPr/>
        </p:nvSpPr>
        <p:spPr>
          <a:xfrm>
            <a:off x="1660424" y="4452510"/>
            <a:ext cx="2065867" cy="156915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Skills</a:t>
            </a:r>
          </a:p>
        </p:txBody>
      </p:sp>
      <p:sp>
        <p:nvSpPr>
          <p:cNvPr id="12" name="Oval 11">
            <a:extLst>
              <a:ext uri="{FF2B5EF4-FFF2-40B4-BE49-F238E27FC236}">
                <a16:creationId xmlns:a16="http://schemas.microsoft.com/office/drawing/2014/main" id="{B72DA483-FF63-8B24-4849-69BE1C2AB480}"/>
              </a:ext>
            </a:extLst>
          </p:cNvPr>
          <p:cNvSpPr/>
          <p:nvPr/>
        </p:nvSpPr>
        <p:spPr>
          <a:xfrm>
            <a:off x="3901843" y="4421092"/>
            <a:ext cx="2065867" cy="15691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Practical </a:t>
            </a:r>
          </a:p>
        </p:txBody>
      </p:sp>
      <p:sp>
        <p:nvSpPr>
          <p:cNvPr id="13" name="Oval 12">
            <a:extLst>
              <a:ext uri="{FF2B5EF4-FFF2-40B4-BE49-F238E27FC236}">
                <a16:creationId xmlns:a16="http://schemas.microsoft.com/office/drawing/2014/main" id="{3BBC31CE-7E86-8636-1417-DC63F9BB7C75}"/>
              </a:ext>
            </a:extLst>
          </p:cNvPr>
          <p:cNvSpPr/>
          <p:nvPr/>
        </p:nvSpPr>
        <p:spPr>
          <a:xfrm>
            <a:off x="6100070" y="4445558"/>
            <a:ext cx="2065867" cy="156915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Scientific </a:t>
            </a:r>
          </a:p>
        </p:txBody>
      </p:sp>
      <p:sp>
        <p:nvSpPr>
          <p:cNvPr id="14" name="Oval 13">
            <a:extLst>
              <a:ext uri="{FF2B5EF4-FFF2-40B4-BE49-F238E27FC236}">
                <a16:creationId xmlns:a16="http://schemas.microsoft.com/office/drawing/2014/main" id="{421474C9-2EC5-D50E-3974-71A282718180}"/>
              </a:ext>
            </a:extLst>
          </p:cNvPr>
          <p:cNvSpPr/>
          <p:nvPr/>
        </p:nvSpPr>
        <p:spPr>
          <a:xfrm>
            <a:off x="8341482" y="4421092"/>
            <a:ext cx="2065867" cy="156915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Physical </a:t>
            </a:r>
          </a:p>
        </p:txBody>
      </p:sp>
      <p:pic>
        <p:nvPicPr>
          <p:cNvPr id="15" name="Picture 14">
            <a:extLst>
              <a:ext uri="{FF2B5EF4-FFF2-40B4-BE49-F238E27FC236}">
                <a16:creationId xmlns:a16="http://schemas.microsoft.com/office/drawing/2014/main" id="{5C3AC94F-1C3A-7791-83CA-A1660F383A37}"/>
              </a:ext>
            </a:extLst>
          </p:cNvPr>
          <p:cNvPicPr>
            <a:picLocks noChangeAspect="1"/>
          </p:cNvPicPr>
          <p:nvPr/>
        </p:nvPicPr>
        <p:blipFill>
          <a:blip r:embed="rId4">
            <a:extLst>
              <a:ext uri="{28A0092B-C50C-407E-A947-70E740481C1C}">
                <a14:useLocalDpi xmlns:a14="http://schemas.microsoft.com/office/drawing/2010/main" val="0"/>
              </a:ext>
            </a:extLst>
          </a:blip>
          <a:srcRect l="49750" t="-5883"/>
          <a:stretch/>
        </p:blipFill>
        <p:spPr>
          <a:xfrm>
            <a:off x="5997620" y="1811937"/>
            <a:ext cx="5991180" cy="1490343"/>
          </a:xfrm>
          <a:prstGeom prst="rect">
            <a:avLst/>
          </a:prstGeom>
        </p:spPr>
      </p:pic>
      <p:pic>
        <p:nvPicPr>
          <p:cNvPr id="16" name="Picture 15">
            <a:extLst>
              <a:ext uri="{FF2B5EF4-FFF2-40B4-BE49-F238E27FC236}">
                <a16:creationId xmlns:a16="http://schemas.microsoft.com/office/drawing/2014/main" id="{7C706139-44BE-CBE1-58DB-54BB9E5B8E62}"/>
              </a:ext>
            </a:extLst>
          </p:cNvPr>
          <p:cNvPicPr>
            <a:picLocks noChangeAspect="1"/>
          </p:cNvPicPr>
          <p:nvPr/>
        </p:nvPicPr>
        <p:blipFill>
          <a:blip r:embed="rId4">
            <a:extLst>
              <a:ext uri="{28A0092B-C50C-407E-A947-70E740481C1C}">
                <a14:useLocalDpi xmlns:a14="http://schemas.microsoft.com/office/drawing/2010/main" val="0"/>
              </a:ext>
            </a:extLst>
          </a:blip>
          <a:srcRect l="1" r="50444"/>
          <a:stretch/>
        </p:blipFill>
        <p:spPr>
          <a:xfrm>
            <a:off x="161862" y="1926151"/>
            <a:ext cx="5885656" cy="1407547"/>
          </a:xfrm>
          <a:prstGeom prst="rect">
            <a:avLst/>
          </a:prstGeom>
        </p:spPr>
      </p:pic>
      <p:sp>
        <p:nvSpPr>
          <p:cNvPr id="17" name="TextBox 16">
            <a:extLst>
              <a:ext uri="{FF2B5EF4-FFF2-40B4-BE49-F238E27FC236}">
                <a16:creationId xmlns:a16="http://schemas.microsoft.com/office/drawing/2014/main" id="{67CDC675-CE7C-A4A3-DBD2-FD1BB7144C25}"/>
              </a:ext>
            </a:extLst>
          </p:cNvPr>
          <p:cNvSpPr txBox="1"/>
          <p:nvPr/>
        </p:nvSpPr>
        <p:spPr>
          <a:xfrm>
            <a:off x="168708" y="3688261"/>
            <a:ext cx="11826938" cy="646331"/>
          </a:xfrm>
          <a:prstGeom prst="rect">
            <a:avLst/>
          </a:prstGeom>
          <a:solidFill>
            <a:srgbClr val="3B92CA"/>
          </a:solidFill>
        </p:spPr>
        <p:txBody>
          <a:bodyPr wrap="square" rtlCol="0">
            <a:spAutoFit/>
          </a:bodyPr>
          <a:lstStyle/>
          <a:p>
            <a:pPr algn="ctr"/>
            <a:r>
              <a:rPr lang="en-GB" sz="3600" dirty="0">
                <a:solidFill>
                  <a:schemeClr val="bg1"/>
                </a:solidFill>
              </a:rPr>
              <a:t>Some jobs need other technical skills</a:t>
            </a:r>
          </a:p>
        </p:txBody>
      </p:sp>
      <p:pic>
        <p:nvPicPr>
          <p:cNvPr id="7" name="Graphic 6">
            <a:extLst>
              <a:ext uri="{FF2B5EF4-FFF2-40B4-BE49-F238E27FC236}">
                <a16:creationId xmlns:a16="http://schemas.microsoft.com/office/drawing/2014/main" id="{BE3C052A-2174-E160-461E-FED6178FAC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91" y="86926"/>
            <a:ext cx="646331" cy="646331"/>
          </a:xfrm>
          <a:prstGeom prst="rect">
            <a:avLst/>
          </a:prstGeom>
        </p:spPr>
      </p:pic>
      <p:pic>
        <p:nvPicPr>
          <p:cNvPr id="8" name="Picture 7" descr="A blue text on a black background&#10;&#10;AI-generated content may be incorrect.">
            <a:extLst>
              <a:ext uri="{FF2B5EF4-FFF2-40B4-BE49-F238E27FC236}">
                <a16:creationId xmlns:a16="http://schemas.microsoft.com/office/drawing/2014/main" id="{C91BBFB2-C6D3-F6EE-C780-387EF6824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2436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E9981-3FD7-01BB-E2EC-BBC75E7E95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28DAD6-D19A-3BED-6530-0B1E955FB09E}"/>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723C517D-D72F-0AFB-7273-F70EEFBEB276}"/>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7174F8E1-E503-C88B-694E-BC757E04F7CF}"/>
              </a:ext>
            </a:extLst>
          </p:cNvPr>
          <p:cNvSpPr/>
          <p:nvPr/>
        </p:nvSpPr>
        <p:spPr>
          <a:xfrm>
            <a:off x="182531"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A7B219-FB6C-A6EC-B472-77FCD2C41CBC}"/>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skills do you have already?</a:t>
            </a:r>
          </a:p>
        </p:txBody>
      </p:sp>
      <p:sp>
        <p:nvSpPr>
          <p:cNvPr id="41" name="Rectangle 1">
            <a:extLst>
              <a:ext uri="{FF2B5EF4-FFF2-40B4-BE49-F238E27FC236}">
                <a16:creationId xmlns:a16="http://schemas.microsoft.com/office/drawing/2014/main" id="{C9492652-F62E-CAA1-8E98-5B886CD096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9" name="Group 8">
            <a:extLst>
              <a:ext uri="{FF2B5EF4-FFF2-40B4-BE49-F238E27FC236}">
                <a16:creationId xmlns:a16="http://schemas.microsoft.com/office/drawing/2014/main" id="{24224949-2A79-90A6-6EA8-0FC3D4652422}"/>
              </a:ext>
            </a:extLst>
          </p:cNvPr>
          <p:cNvGrpSpPr/>
          <p:nvPr/>
        </p:nvGrpSpPr>
        <p:grpSpPr>
          <a:xfrm>
            <a:off x="3478420" y="855234"/>
            <a:ext cx="5989754" cy="3909489"/>
            <a:chOff x="2062406" y="1561768"/>
            <a:chExt cx="6949131" cy="3734464"/>
          </a:xfrm>
        </p:grpSpPr>
        <p:pic>
          <p:nvPicPr>
            <p:cNvPr id="11" name="Picture 10">
              <a:extLst>
                <a:ext uri="{FF2B5EF4-FFF2-40B4-BE49-F238E27FC236}">
                  <a16:creationId xmlns:a16="http://schemas.microsoft.com/office/drawing/2014/main" id="{9A03F790-3BFB-F629-EA62-93E534CF418C}"/>
                </a:ext>
              </a:extLst>
            </p:cNvPr>
            <p:cNvPicPr>
              <a:picLocks noChangeAspect="1"/>
            </p:cNvPicPr>
            <p:nvPr/>
          </p:nvPicPr>
          <p:blipFill>
            <a:blip r:embed="rId4"/>
            <a:stretch>
              <a:fillRect/>
            </a:stretch>
          </p:blipFill>
          <p:spPr>
            <a:xfrm>
              <a:off x="2062406" y="1561768"/>
              <a:ext cx="6949131" cy="373446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5CF9BD5C-9C8F-34EE-1319-B79A6707FEC1}"/>
                </a:ext>
              </a:extLst>
            </p:cNvPr>
            <p:cNvSpPr/>
            <p:nvPr/>
          </p:nvSpPr>
          <p:spPr>
            <a:xfrm>
              <a:off x="2206784" y="2538602"/>
              <a:ext cx="3299950" cy="6042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pic>
        <p:nvPicPr>
          <p:cNvPr id="13" name="Picture 12">
            <a:extLst>
              <a:ext uri="{FF2B5EF4-FFF2-40B4-BE49-F238E27FC236}">
                <a16:creationId xmlns:a16="http://schemas.microsoft.com/office/drawing/2014/main" id="{9AF3A4DB-F224-B08E-39E1-71EE00570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023" y="878755"/>
            <a:ext cx="2962688" cy="4982270"/>
          </a:xfrm>
          <a:prstGeom prst="rect">
            <a:avLst/>
          </a:prstGeom>
          <a:effectLst>
            <a:outerShdw blurRad="63500" sx="102000" sy="102000" algn="ctr" rotWithShape="0">
              <a:prstClr val="black">
                <a:alpha val="40000"/>
              </a:prstClr>
            </a:outerShdw>
          </a:effectLst>
        </p:spPr>
      </p:pic>
      <p:pic>
        <p:nvPicPr>
          <p:cNvPr id="14" name="Picture 10" descr="Loop">
            <a:extLst>
              <a:ext uri="{FF2B5EF4-FFF2-40B4-BE49-F238E27FC236}">
                <a16:creationId xmlns:a16="http://schemas.microsoft.com/office/drawing/2014/main" id="{FB20FD7E-28D5-C504-C82A-5B709795FA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34" y="1630621"/>
            <a:ext cx="2194440" cy="56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605B250-3F22-0740-758F-757D9615F462}"/>
              </a:ext>
            </a:extLst>
          </p:cNvPr>
          <p:cNvPicPr>
            <a:picLocks noChangeAspect="1"/>
          </p:cNvPicPr>
          <p:nvPr/>
        </p:nvPicPr>
        <p:blipFill>
          <a:blip r:embed="rId7"/>
          <a:stretch>
            <a:fillRect/>
          </a:stretch>
        </p:blipFill>
        <p:spPr>
          <a:xfrm>
            <a:off x="5739756" y="2732368"/>
            <a:ext cx="5893676" cy="1624892"/>
          </a:xfrm>
          <a:prstGeom prst="rect">
            <a:avLst/>
          </a:prstGeom>
          <a:effectLst>
            <a:outerShdw blurRad="63500" sx="102000" sy="102000" algn="ctr" rotWithShape="0">
              <a:prstClr val="black">
                <a:alpha val="40000"/>
              </a:prstClr>
            </a:outerShdw>
          </a:effectLst>
        </p:spPr>
      </p:pic>
      <p:pic>
        <p:nvPicPr>
          <p:cNvPr id="7" name="Graphic 6">
            <a:extLst>
              <a:ext uri="{FF2B5EF4-FFF2-40B4-BE49-F238E27FC236}">
                <a16:creationId xmlns:a16="http://schemas.microsoft.com/office/drawing/2014/main" id="{19A9F4C0-09B8-85EF-A2B6-230E095E22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691" y="86926"/>
            <a:ext cx="646331" cy="646331"/>
          </a:xfrm>
          <a:prstGeom prst="rect">
            <a:avLst/>
          </a:prstGeom>
        </p:spPr>
      </p:pic>
      <p:pic>
        <p:nvPicPr>
          <p:cNvPr id="10" name="Picture 9">
            <a:extLst>
              <a:ext uri="{FF2B5EF4-FFF2-40B4-BE49-F238E27FC236}">
                <a16:creationId xmlns:a16="http://schemas.microsoft.com/office/drawing/2014/main" id="{8DD35E25-9039-664C-6A7C-3EA9DB4077FE}"/>
              </a:ext>
            </a:extLst>
          </p:cNvPr>
          <p:cNvPicPr>
            <a:picLocks noChangeAspect="1"/>
          </p:cNvPicPr>
          <p:nvPr/>
        </p:nvPicPr>
        <p:blipFill>
          <a:blip r:embed="rId10"/>
          <a:stretch>
            <a:fillRect/>
          </a:stretch>
        </p:blipFill>
        <p:spPr>
          <a:xfrm>
            <a:off x="5114335" y="4894660"/>
            <a:ext cx="6822642" cy="1250818"/>
          </a:xfrm>
          <a:prstGeom prst="rect">
            <a:avLst/>
          </a:prstGeom>
          <a:effectLst>
            <a:outerShdw blurRad="63500" sx="102000" sy="102000" algn="ctr" rotWithShape="0">
              <a:prstClr val="black">
                <a:alpha val="40000"/>
              </a:prstClr>
            </a:outerShdw>
          </a:effectLst>
        </p:spPr>
      </p:pic>
      <p:pic>
        <p:nvPicPr>
          <p:cNvPr id="16" name="Picture 10" descr="Loop">
            <a:extLst>
              <a:ext uri="{FF2B5EF4-FFF2-40B4-BE49-F238E27FC236}">
                <a16:creationId xmlns:a16="http://schemas.microsoft.com/office/drawing/2014/main" id="{105F76E6-C747-E567-EE93-96802168A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4717" y="5399199"/>
            <a:ext cx="1229106" cy="56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3B72BD7B-1D2F-C7D7-886C-3A796526BB6D}"/>
              </a:ext>
            </a:extLst>
          </p:cNvPr>
          <p:cNvSpPr/>
          <p:nvPr/>
        </p:nvSpPr>
        <p:spPr>
          <a:xfrm>
            <a:off x="2440664" y="4894660"/>
            <a:ext cx="2504831" cy="1250818"/>
          </a:xfrm>
          <a:prstGeom prst="roundRect">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Retake if you have done it before and edit answers</a:t>
            </a:r>
          </a:p>
        </p:txBody>
      </p:sp>
      <p:pic>
        <p:nvPicPr>
          <p:cNvPr id="8" name="Picture 7" descr="A blue text on a black background&#10;&#10;AI-generated content may be incorrect.">
            <a:extLst>
              <a:ext uri="{FF2B5EF4-FFF2-40B4-BE49-F238E27FC236}">
                <a16:creationId xmlns:a16="http://schemas.microsoft.com/office/drawing/2014/main" id="{F8976EC0-B599-08D3-866B-6CF5DAB41D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48015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39A33-7053-4163-51F3-473CEBB050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F6087F-7CE7-C55E-F281-6E09ECB166EB}"/>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47731294-C9EA-49C0-A64A-B9D2FD6D0784}"/>
              </a:ext>
            </a:extLst>
          </p:cNvPr>
          <p:cNvSpPr/>
          <p:nvPr/>
        </p:nvSpPr>
        <p:spPr>
          <a:xfrm>
            <a:off x="168840" y="160522"/>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D1BEEB4-91DA-8515-46FE-020AFF57D482}"/>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skills have you got already?</a:t>
            </a:r>
          </a:p>
        </p:txBody>
      </p:sp>
      <p:sp>
        <p:nvSpPr>
          <p:cNvPr id="41" name="Rectangle 1">
            <a:extLst>
              <a:ext uri="{FF2B5EF4-FFF2-40B4-BE49-F238E27FC236}">
                <a16:creationId xmlns:a16="http://schemas.microsoft.com/office/drawing/2014/main" id="{16D15030-9888-667F-08CF-BDC0031CBB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18" name="Group 17">
            <a:extLst>
              <a:ext uri="{FF2B5EF4-FFF2-40B4-BE49-F238E27FC236}">
                <a16:creationId xmlns:a16="http://schemas.microsoft.com/office/drawing/2014/main" id="{5B0FE164-9F33-DE5C-ADF7-BBAC842556ED}"/>
              </a:ext>
            </a:extLst>
          </p:cNvPr>
          <p:cNvGrpSpPr/>
          <p:nvPr/>
        </p:nvGrpSpPr>
        <p:grpSpPr>
          <a:xfrm>
            <a:off x="5455264" y="2953738"/>
            <a:ext cx="6401665" cy="1138757"/>
            <a:chOff x="4436065" y="3039442"/>
            <a:chExt cx="7600732" cy="1706663"/>
          </a:xfrm>
          <a:solidFill>
            <a:schemeClr val="accent4">
              <a:lumMod val="20000"/>
              <a:lumOff val="80000"/>
            </a:schemeClr>
          </a:solidFill>
        </p:grpSpPr>
        <p:sp>
          <p:nvSpPr>
            <p:cNvPr id="19" name="Left Arrow 6">
              <a:extLst>
                <a:ext uri="{FF2B5EF4-FFF2-40B4-BE49-F238E27FC236}">
                  <a16:creationId xmlns:a16="http://schemas.microsoft.com/office/drawing/2014/main" id="{E66B64AB-173C-C43E-4E87-353237ED3A04}"/>
                </a:ext>
              </a:extLst>
            </p:cNvPr>
            <p:cNvSpPr/>
            <p:nvPr/>
          </p:nvSpPr>
          <p:spPr>
            <a:xfrm>
              <a:off x="4436065" y="3182611"/>
              <a:ext cx="1495713" cy="1123950"/>
            </a:xfrm>
            <a:prstGeom prst="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20" name="Flowchart: Process 19">
              <a:extLst>
                <a:ext uri="{FF2B5EF4-FFF2-40B4-BE49-F238E27FC236}">
                  <a16:creationId xmlns:a16="http://schemas.microsoft.com/office/drawing/2014/main" id="{24554634-BA5E-772E-8F35-FD55C318B1E1}"/>
                </a:ext>
              </a:extLst>
            </p:cNvPr>
            <p:cNvSpPr/>
            <p:nvPr/>
          </p:nvSpPr>
          <p:spPr>
            <a:xfrm>
              <a:off x="5471019" y="3039442"/>
              <a:ext cx="6565778" cy="1706663"/>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All your skills are ‘banked’ for later when you want to apply</a:t>
              </a:r>
            </a:p>
          </p:txBody>
        </p:sp>
      </p:grpSp>
      <p:grpSp>
        <p:nvGrpSpPr>
          <p:cNvPr id="21" name="Group 20">
            <a:extLst>
              <a:ext uri="{FF2B5EF4-FFF2-40B4-BE49-F238E27FC236}">
                <a16:creationId xmlns:a16="http://schemas.microsoft.com/office/drawing/2014/main" id="{B44ED353-51E8-F5DE-5605-CD9BE67D5808}"/>
              </a:ext>
            </a:extLst>
          </p:cNvPr>
          <p:cNvGrpSpPr/>
          <p:nvPr/>
        </p:nvGrpSpPr>
        <p:grpSpPr>
          <a:xfrm>
            <a:off x="5456217" y="769321"/>
            <a:ext cx="3547370" cy="1025677"/>
            <a:chOff x="4068774" y="2918391"/>
            <a:chExt cx="4398754" cy="1212275"/>
          </a:xfrm>
          <a:solidFill>
            <a:schemeClr val="accent6">
              <a:lumMod val="20000"/>
              <a:lumOff val="80000"/>
            </a:schemeClr>
          </a:solidFill>
        </p:grpSpPr>
        <p:sp>
          <p:nvSpPr>
            <p:cNvPr id="22" name="Left Arrow 14">
              <a:extLst>
                <a:ext uri="{FF2B5EF4-FFF2-40B4-BE49-F238E27FC236}">
                  <a16:creationId xmlns:a16="http://schemas.microsoft.com/office/drawing/2014/main" id="{2957A2A9-1B17-4898-8CEC-467AB102AADC}"/>
                </a:ext>
              </a:extLst>
            </p:cNvPr>
            <p:cNvSpPr/>
            <p:nvPr/>
          </p:nvSpPr>
          <p:spPr>
            <a:xfrm>
              <a:off x="4068774" y="2918391"/>
              <a:ext cx="1562100" cy="1123950"/>
            </a:xfrm>
            <a:prstGeom prst="lef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23" name="Flowchart: Process 22">
              <a:extLst>
                <a:ext uri="{FF2B5EF4-FFF2-40B4-BE49-F238E27FC236}">
                  <a16:creationId xmlns:a16="http://schemas.microsoft.com/office/drawing/2014/main" id="{0B281CA2-AA1D-E29B-D9D5-94BB80ECC617}"/>
                </a:ext>
              </a:extLst>
            </p:cNvPr>
            <p:cNvSpPr/>
            <p:nvPr/>
          </p:nvSpPr>
          <p:spPr>
            <a:xfrm>
              <a:off x="5164870" y="3003733"/>
              <a:ext cx="3302658" cy="1126933"/>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Add your own examples</a:t>
              </a:r>
            </a:p>
          </p:txBody>
        </p:sp>
      </p:grpSp>
      <p:pic>
        <p:nvPicPr>
          <p:cNvPr id="24" name="Picture 23">
            <a:extLst>
              <a:ext uri="{FF2B5EF4-FFF2-40B4-BE49-F238E27FC236}">
                <a16:creationId xmlns:a16="http://schemas.microsoft.com/office/drawing/2014/main" id="{503FD3B4-AC56-A381-A2DE-38A5B19DB54B}"/>
              </a:ext>
            </a:extLst>
          </p:cNvPr>
          <p:cNvPicPr>
            <a:picLocks noChangeAspect="1"/>
          </p:cNvPicPr>
          <p:nvPr/>
        </p:nvPicPr>
        <p:blipFill>
          <a:blip r:embed="rId3"/>
          <a:stretch>
            <a:fillRect/>
          </a:stretch>
        </p:blipFill>
        <p:spPr>
          <a:xfrm>
            <a:off x="317876" y="887852"/>
            <a:ext cx="5138341" cy="5190469"/>
          </a:xfrm>
          <a:prstGeom prst="rect">
            <a:avLst/>
          </a:prstGeom>
        </p:spPr>
      </p:pic>
      <p:pic>
        <p:nvPicPr>
          <p:cNvPr id="29" name="Picture 10" descr="Loop">
            <a:extLst>
              <a:ext uri="{FF2B5EF4-FFF2-40B4-BE49-F238E27FC236}">
                <a16:creationId xmlns:a16="http://schemas.microsoft.com/office/drawing/2014/main" id="{5A1E7C54-0B0B-546A-53B9-F8E032DE3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002" y="1970395"/>
            <a:ext cx="2391229" cy="95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Explosion: 14 Points 30">
            <a:extLst>
              <a:ext uri="{FF2B5EF4-FFF2-40B4-BE49-F238E27FC236}">
                <a16:creationId xmlns:a16="http://schemas.microsoft.com/office/drawing/2014/main" id="{9D5BB938-9C04-0437-5901-186E23C98DF3}"/>
              </a:ext>
            </a:extLst>
          </p:cNvPr>
          <p:cNvSpPr/>
          <p:nvPr/>
        </p:nvSpPr>
        <p:spPr>
          <a:xfrm>
            <a:off x="8260422" y="53565"/>
            <a:ext cx="4550231" cy="2739642"/>
          </a:xfrm>
          <a:prstGeom prst="irregularSeal2">
            <a:avLst/>
          </a:prstGeom>
          <a:solidFill>
            <a:schemeClr val="accent5">
              <a:lumMod val="75000"/>
            </a:schemeClr>
          </a:solidFill>
          <a:ln w="38100">
            <a:solidFill>
              <a:srgbClr val="337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Today: Add at least 1 or 2 of your  examples</a:t>
            </a:r>
          </a:p>
        </p:txBody>
      </p:sp>
      <p:pic>
        <p:nvPicPr>
          <p:cNvPr id="4" name="Graphic 3">
            <a:extLst>
              <a:ext uri="{FF2B5EF4-FFF2-40B4-BE49-F238E27FC236}">
                <a16:creationId xmlns:a16="http://schemas.microsoft.com/office/drawing/2014/main" id="{014AD59B-2130-6033-691E-9C3A21CC18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91" y="86926"/>
            <a:ext cx="646331" cy="646331"/>
          </a:xfrm>
          <a:prstGeom prst="rect">
            <a:avLst/>
          </a:prstGeom>
        </p:spPr>
      </p:pic>
      <p:grpSp>
        <p:nvGrpSpPr>
          <p:cNvPr id="11" name="Group 10">
            <a:extLst>
              <a:ext uri="{FF2B5EF4-FFF2-40B4-BE49-F238E27FC236}">
                <a16:creationId xmlns:a16="http://schemas.microsoft.com/office/drawing/2014/main" id="{6A8F7F6C-DFDF-BD46-8F88-E5D98684A84A}"/>
              </a:ext>
            </a:extLst>
          </p:cNvPr>
          <p:cNvGrpSpPr/>
          <p:nvPr/>
        </p:nvGrpSpPr>
        <p:grpSpPr>
          <a:xfrm>
            <a:off x="5556457" y="4568069"/>
            <a:ext cx="6393094" cy="1475576"/>
            <a:chOff x="5556457" y="4568069"/>
            <a:chExt cx="6393094" cy="1475576"/>
          </a:xfrm>
        </p:grpSpPr>
        <p:pic>
          <p:nvPicPr>
            <p:cNvPr id="8" name="Picture 7">
              <a:extLst>
                <a:ext uri="{FF2B5EF4-FFF2-40B4-BE49-F238E27FC236}">
                  <a16:creationId xmlns:a16="http://schemas.microsoft.com/office/drawing/2014/main" id="{4170AE7F-893B-3A7F-9BD1-0AC8B77B1D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6457" y="4693222"/>
              <a:ext cx="1079086" cy="1164437"/>
            </a:xfrm>
            <a:prstGeom prst="rect">
              <a:avLst/>
            </a:prstGeom>
          </p:spPr>
        </p:pic>
        <p:pic>
          <p:nvPicPr>
            <p:cNvPr id="10" name="Picture 9">
              <a:extLst>
                <a:ext uri="{FF2B5EF4-FFF2-40B4-BE49-F238E27FC236}">
                  <a16:creationId xmlns:a16="http://schemas.microsoft.com/office/drawing/2014/main" id="{5CAD7B35-D782-ECF1-4888-4EA245E5A81F}"/>
                </a:ext>
              </a:extLst>
            </p:cNvPr>
            <p:cNvPicPr>
              <a:picLocks noChangeAspect="1"/>
            </p:cNvPicPr>
            <p:nvPr/>
          </p:nvPicPr>
          <p:blipFill>
            <a:blip r:embed="rId8"/>
            <a:stretch>
              <a:fillRect/>
            </a:stretch>
          </p:blipFill>
          <p:spPr>
            <a:xfrm>
              <a:off x="6689558" y="4568069"/>
              <a:ext cx="5259993" cy="1475576"/>
            </a:xfrm>
            <a:prstGeom prst="rect">
              <a:avLst/>
            </a:prstGeom>
          </p:spPr>
        </p:pic>
      </p:grpSp>
      <p:pic>
        <p:nvPicPr>
          <p:cNvPr id="7" name="Picture 6" descr="A blue text on a black background&#10;&#10;AI-generated content may be incorrect.">
            <a:extLst>
              <a:ext uri="{FF2B5EF4-FFF2-40B4-BE49-F238E27FC236}">
                <a16:creationId xmlns:a16="http://schemas.microsoft.com/office/drawing/2014/main" id="{1787CDA7-7D47-658F-E11C-657D2F79CD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Freeform 13">
            <a:extLst>
              <a:ext uri="{FF2B5EF4-FFF2-40B4-BE49-F238E27FC236}">
                <a16:creationId xmlns:a16="http://schemas.microsoft.com/office/drawing/2014/main" id="{ADB449CC-2F39-C17B-B756-E63FA9C678DF}"/>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10"/>
            <a:stretch>
              <a:fillRect/>
            </a:stretch>
          </a:blipFill>
        </p:spPr>
        <p:txBody>
          <a:bodyPr/>
          <a:lstStyle/>
          <a:p>
            <a:endParaRPr lang="en-GB" sz="1154" dirty="0"/>
          </a:p>
        </p:txBody>
      </p:sp>
    </p:spTree>
    <p:extLst>
      <p:ext uri="{BB962C8B-B14F-4D97-AF65-F5344CB8AC3E}">
        <p14:creationId xmlns:p14="http://schemas.microsoft.com/office/powerpoint/2010/main" val="40533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4BDC7-B0AE-1430-F26A-4836A80B6C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6BD61A-4701-C0A0-F175-0A9C01417D6F}"/>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FA39C0F1-701C-4B8A-E7D8-C783EE3BF45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2"/>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FA5E1BD8-3DA1-753F-25DE-7556355BEF28}"/>
              </a:ext>
            </a:extLst>
          </p:cNvPr>
          <p:cNvSpPr/>
          <p:nvPr/>
        </p:nvSpPr>
        <p:spPr>
          <a:xfrm>
            <a:off x="161862" y="161767"/>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5C29E1C-6C76-9183-1E32-B46CCA822845}"/>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Task</a:t>
            </a:r>
          </a:p>
        </p:txBody>
      </p:sp>
      <p:sp>
        <p:nvSpPr>
          <p:cNvPr id="41" name="Rectangle 1">
            <a:extLst>
              <a:ext uri="{FF2B5EF4-FFF2-40B4-BE49-F238E27FC236}">
                <a16:creationId xmlns:a16="http://schemas.microsoft.com/office/drawing/2014/main" id="{9CB78E85-82BE-2AD7-F084-AD801B4518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24BFE61-042D-5BB7-C18A-C253E55FCE11}"/>
              </a:ext>
            </a:extLst>
          </p:cNvPr>
          <p:cNvSpPr/>
          <p:nvPr/>
        </p:nvSpPr>
        <p:spPr>
          <a:xfrm>
            <a:off x="567149" y="1619768"/>
            <a:ext cx="7879619" cy="461665"/>
          </a:xfrm>
          <a:prstGeom prst="rect">
            <a:avLst/>
          </a:prstGeom>
          <a:solidFill>
            <a:schemeClr val="bg1"/>
          </a:solidFill>
        </p:spPr>
        <p:txBody>
          <a:bodyPr wrap="square">
            <a:spAutoFit/>
          </a:bodyPr>
          <a:lstStyle/>
          <a:p>
            <a:pPr marL="457200" indent="-457200">
              <a:buAutoNum type="arabicPeriod"/>
            </a:pPr>
            <a:r>
              <a:rPr lang="en-GB" altLang="en-US" sz="2400" dirty="0">
                <a:latin typeface="Calibri" panose="020F0502020204030204" pitchFamily="34" charset="0"/>
              </a:rPr>
              <a:t>Do the Skills Profile – call it ‘Y10’.</a:t>
            </a:r>
          </a:p>
        </p:txBody>
      </p:sp>
      <p:grpSp>
        <p:nvGrpSpPr>
          <p:cNvPr id="16" name="Group 15">
            <a:extLst>
              <a:ext uri="{FF2B5EF4-FFF2-40B4-BE49-F238E27FC236}">
                <a16:creationId xmlns:a16="http://schemas.microsoft.com/office/drawing/2014/main" id="{2657BE15-4FC8-9248-CC91-7D0BEDDB523B}"/>
              </a:ext>
            </a:extLst>
          </p:cNvPr>
          <p:cNvGrpSpPr/>
          <p:nvPr/>
        </p:nvGrpSpPr>
        <p:grpSpPr>
          <a:xfrm>
            <a:off x="6786185" y="1045165"/>
            <a:ext cx="1546086" cy="2281318"/>
            <a:chOff x="6498086" y="664257"/>
            <a:chExt cx="1546086" cy="2281318"/>
          </a:xfrm>
        </p:grpSpPr>
        <p:pic>
          <p:nvPicPr>
            <p:cNvPr id="9" name="Picture 8">
              <a:extLst>
                <a:ext uri="{FF2B5EF4-FFF2-40B4-BE49-F238E27FC236}">
                  <a16:creationId xmlns:a16="http://schemas.microsoft.com/office/drawing/2014/main" id="{599B88FD-2CA5-2B1D-8659-DD456034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595" y="664257"/>
              <a:ext cx="1356577" cy="2281318"/>
            </a:xfrm>
            <a:prstGeom prst="rect">
              <a:avLst/>
            </a:prstGeom>
            <a:effectLst>
              <a:outerShdw blurRad="63500" sx="102000" sy="102000" algn="ctr" rotWithShape="0">
                <a:prstClr val="black">
                  <a:alpha val="40000"/>
                </a:prstClr>
              </a:outerShdw>
            </a:effectLst>
          </p:spPr>
        </p:pic>
        <p:pic>
          <p:nvPicPr>
            <p:cNvPr id="10" name="Picture 10" descr="Loop">
              <a:extLst>
                <a:ext uri="{FF2B5EF4-FFF2-40B4-BE49-F238E27FC236}">
                  <a16:creationId xmlns:a16="http://schemas.microsoft.com/office/drawing/2014/main" id="{B98EF953-5A2E-DA7A-E3AB-9D5986C05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086" y="994070"/>
              <a:ext cx="1004806" cy="25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050CF21D-3A52-0160-4B7F-566100421BF3}"/>
              </a:ext>
            </a:extLst>
          </p:cNvPr>
          <p:cNvGrpSpPr/>
          <p:nvPr/>
        </p:nvGrpSpPr>
        <p:grpSpPr>
          <a:xfrm>
            <a:off x="567149" y="3706696"/>
            <a:ext cx="10226109" cy="1032855"/>
            <a:chOff x="567149" y="3288468"/>
            <a:chExt cx="10226109" cy="1032855"/>
          </a:xfrm>
        </p:grpSpPr>
        <p:sp>
          <p:nvSpPr>
            <p:cNvPr id="14" name="Rectangle 13">
              <a:extLst>
                <a:ext uri="{FF2B5EF4-FFF2-40B4-BE49-F238E27FC236}">
                  <a16:creationId xmlns:a16="http://schemas.microsoft.com/office/drawing/2014/main" id="{05EBE5EA-2DDF-99A8-4355-B81440500AC0}"/>
                </a:ext>
              </a:extLst>
            </p:cNvPr>
            <p:cNvSpPr/>
            <p:nvPr/>
          </p:nvSpPr>
          <p:spPr>
            <a:xfrm>
              <a:off x="567149" y="3485587"/>
              <a:ext cx="7879619" cy="830997"/>
            </a:xfrm>
            <a:prstGeom prst="rect">
              <a:avLst/>
            </a:prstGeom>
            <a:solidFill>
              <a:schemeClr val="bg1"/>
            </a:solidFill>
          </p:spPr>
          <p:txBody>
            <a:bodyPr wrap="square">
              <a:spAutoFit/>
            </a:bodyPr>
            <a:lstStyle/>
            <a:p>
              <a:r>
                <a:rPr lang="en-GB" altLang="en-US" sz="2400" dirty="0">
                  <a:latin typeface="Calibri" panose="020F0502020204030204" pitchFamily="34" charset="0"/>
                </a:rPr>
                <a:t>2.    Add one or two examples of your own</a:t>
              </a:r>
            </a:p>
            <a:p>
              <a:r>
                <a:rPr lang="en-GB" altLang="en-US" sz="2400" b="1" dirty="0">
                  <a:solidFill>
                    <a:srgbClr val="002060"/>
                  </a:solidFill>
                  <a:latin typeface="Calibri" panose="020F0502020204030204" pitchFamily="34" charset="0"/>
                </a:rPr>
                <a:t> </a:t>
              </a:r>
            </a:p>
          </p:txBody>
        </p:sp>
        <p:pic>
          <p:nvPicPr>
            <p:cNvPr id="18" name="Picture 17">
              <a:extLst>
                <a:ext uri="{FF2B5EF4-FFF2-40B4-BE49-F238E27FC236}">
                  <a16:creationId xmlns:a16="http://schemas.microsoft.com/office/drawing/2014/main" id="{08BE5138-C71B-F6E8-9949-302216290646}"/>
                </a:ext>
              </a:extLst>
            </p:cNvPr>
            <p:cNvPicPr>
              <a:picLocks noChangeAspect="1"/>
            </p:cNvPicPr>
            <p:nvPr/>
          </p:nvPicPr>
          <p:blipFill>
            <a:blip r:embed="rId5"/>
            <a:stretch>
              <a:fillRect/>
            </a:stretch>
          </p:blipFill>
          <p:spPr>
            <a:xfrm>
              <a:off x="6289788" y="3288468"/>
              <a:ext cx="4503470" cy="1032855"/>
            </a:xfrm>
            <a:prstGeom prst="rect">
              <a:avLst/>
            </a:prstGeom>
            <a:ln>
              <a:solidFill>
                <a:srgbClr val="00CCCC"/>
              </a:solidFill>
            </a:ln>
          </p:spPr>
        </p:pic>
      </p:grpSp>
      <p:sp>
        <p:nvSpPr>
          <p:cNvPr id="24" name="Star: 32 Points 23">
            <a:extLst>
              <a:ext uri="{FF2B5EF4-FFF2-40B4-BE49-F238E27FC236}">
                <a16:creationId xmlns:a16="http://schemas.microsoft.com/office/drawing/2014/main" id="{0BE9C6F2-E5BC-7309-9BB0-4E9C1E68A080}"/>
              </a:ext>
            </a:extLst>
          </p:cNvPr>
          <p:cNvSpPr/>
          <p:nvPr/>
        </p:nvSpPr>
        <p:spPr>
          <a:xfrm>
            <a:off x="10014957" y="1098794"/>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10 mins</a:t>
            </a:r>
          </a:p>
        </p:txBody>
      </p:sp>
      <p:pic>
        <p:nvPicPr>
          <p:cNvPr id="25" name="Graphic 24">
            <a:extLst>
              <a:ext uri="{FF2B5EF4-FFF2-40B4-BE49-F238E27FC236}">
                <a16:creationId xmlns:a16="http://schemas.microsoft.com/office/drawing/2014/main" id="{2CB8FF53-D282-C3CC-4688-53C8F7C5FE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691" y="86926"/>
            <a:ext cx="646331" cy="646331"/>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0C7EB4D8-EE7A-8EDF-6F0F-2BB50BD954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40081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1" nodeType="clickEffect">
                                  <p:stCondLst>
                                    <p:cond delay="0"/>
                                  </p:stCondLst>
                                  <p:childTnLst>
                                    <p:animClr clrSpc="rgb" dir="cw">
                                      <p:cBhvr override="childStyle">
                                        <p:cTn id="17" dur="250" autoRev="1" fill="remove"/>
                                        <p:tgtEl>
                                          <p:spTgt spid="24"/>
                                        </p:tgtEl>
                                        <p:attrNameLst>
                                          <p:attrName>style.color</p:attrName>
                                        </p:attrNameLst>
                                      </p:cBhvr>
                                      <p:to>
                                        <a:schemeClr val="bg1"/>
                                      </p:to>
                                    </p:animClr>
                                    <p:animClr clrSpc="rgb" dir="cw">
                                      <p:cBhvr>
                                        <p:cTn id="18" dur="250" autoRev="1" fill="remove"/>
                                        <p:tgtEl>
                                          <p:spTgt spid="24"/>
                                        </p:tgtEl>
                                        <p:attrNameLst>
                                          <p:attrName>fillcolor</p:attrName>
                                        </p:attrNameLst>
                                      </p:cBhvr>
                                      <p:to>
                                        <a:schemeClr val="bg1"/>
                                      </p:to>
                                    </p:animClr>
                                    <p:set>
                                      <p:cBhvr>
                                        <p:cTn id="19" dur="250" autoRev="1" fill="remove"/>
                                        <p:tgtEl>
                                          <p:spTgt spid="24"/>
                                        </p:tgtEl>
                                        <p:attrNameLst>
                                          <p:attrName>fill.type</p:attrName>
                                        </p:attrNameLst>
                                      </p:cBhvr>
                                      <p:to>
                                        <p:strVal val="solid"/>
                                      </p:to>
                                    </p:set>
                                    <p:set>
                                      <p:cBhvr>
                                        <p:cTn id="20" dur="25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34CDE-B049-BBCE-2219-776998529C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274D05-388A-98A3-1033-EB4C92B8F83C}"/>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5" name="Rectangle 4">
            <a:extLst>
              <a:ext uri="{FF2B5EF4-FFF2-40B4-BE49-F238E27FC236}">
                <a16:creationId xmlns:a16="http://schemas.microsoft.com/office/drawing/2014/main" id="{57F262D5-7FEF-902C-97F7-A8C65E3A8359}"/>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FACE5A8-E77D-C688-EA24-EB2FD73F4BF1}"/>
              </a:ext>
            </a:extLst>
          </p:cNvPr>
          <p:cNvSpPr/>
          <p:nvPr/>
        </p:nvSpPr>
        <p:spPr>
          <a:xfrm>
            <a:off x="-8007" y="-1"/>
            <a:ext cx="2470019" cy="631189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Matching your skills to a job</a:t>
            </a:r>
          </a:p>
        </p:txBody>
      </p:sp>
      <p:sp>
        <p:nvSpPr>
          <p:cNvPr id="41" name="Rectangle 1">
            <a:extLst>
              <a:ext uri="{FF2B5EF4-FFF2-40B4-BE49-F238E27FC236}">
                <a16:creationId xmlns:a16="http://schemas.microsoft.com/office/drawing/2014/main" id="{12A4B678-0C1A-16EF-154D-689A00F57B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Freeform 13">
            <a:extLst>
              <a:ext uri="{FF2B5EF4-FFF2-40B4-BE49-F238E27FC236}">
                <a16:creationId xmlns:a16="http://schemas.microsoft.com/office/drawing/2014/main" id="{8B356D65-6B2E-5ECA-B88F-333764E7593E}"/>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pic>
        <p:nvPicPr>
          <p:cNvPr id="25" name="Picture 24">
            <a:extLst>
              <a:ext uri="{FF2B5EF4-FFF2-40B4-BE49-F238E27FC236}">
                <a16:creationId xmlns:a16="http://schemas.microsoft.com/office/drawing/2014/main" id="{337E2F3D-9A2B-06A4-61C4-9480D7F62FFD}"/>
              </a:ext>
            </a:extLst>
          </p:cNvPr>
          <p:cNvPicPr>
            <a:picLocks noChangeAspect="1"/>
          </p:cNvPicPr>
          <p:nvPr/>
        </p:nvPicPr>
        <p:blipFill>
          <a:blip r:embed="rId4"/>
          <a:stretch>
            <a:fillRect/>
          </a:stretch>
        </p:blipFill>
        <p:spPr>
          <a:xfrm>
            <a:off x="3425860" y="364487"/>
            <a:ext cx="4178466" cy="5681467"/>
          </a:xfrm>
          <a:prstGeom prst="rect">
            <a:avLst/>
          </a:prstGeom>
          <a:ln>
            <a:noFill/>
          </a:ln>
          <a:effectLst>
            <a:outerShdw blurRad="190500" algn="tl" rotWithShape="0">
              <a:srgbClr val="000000">
                <a:alpha val="70000"/>
              </a:srgbClr>
            </a:outerShdw>
          </a:effectLst>
        </p:spPr>
      </p:pic>
      <p:pic>
        <p:nvPicPr>
          <p:cNvPr id="29" name="Picture 28" descr="Loop">
            <a:extLst>
              <a:ext uri="{FF2B5EF4-FFF2-40B4-BE49-F238E27FC236}">
                <a16:creationId xmlns:a16="http://schemas.microsoft.com/office/drawing/2014/main" id="{2EC8689A-2911-A439-8568-24B279F8D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905" y="5551785"/>
            <a:ext cx="2111104" cy="60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2FF90DA3-A4C5-21CC-CECA-182B92B5E304}"/>
              </a:ext>
            </a:extLst>
          </p:cNvPr>
          <p:cNvPicPr>
            <a:picLocks noChangeAspect="1"/>
          </p:cNvPicPr>
          <p:nvPr/>
        </p:nvPicPr>
        <p:blipFill>
          <a:blip r:embed="rId6"/>
          <a:stretch>
            <a:fillRect/>
          </a:stretch>
        </p:blipFill>
        <p:spPr>
          <a:xfrm>
            <a:off x="2573459" y="263129"/>
            <a:ext cx="9303894" cy="5830349"/>
          </a:xfrm>
          <a:prstGeom prst="rect">
            <a:avLst/>
          </a:prstGeom>
        </p:spPr>
      </p:pic>
      <p:sp>
        <p:nvSpPr>
          <p:cNvPr id="20" name="Rectangle 19">
            <a:extLst>
              <a:ext uri="{FF2B5EF4-FFF2-40B4-BE49-F238E27FC236}">
                <a16:creationId xmlns:a16="http://schemas.microsoft.com/office/drawing/2014/main" id="{D01A730F-2342-396C-2CBD-F3381A02B51E}"/>
              </a:ext>
            </a:extLst>
          </p:cNvPr>
          <p:cNvSpPr/>
          <p:nvPr/>
        </p:nvSpPr>
        <p:spPr>
          <a:xfrm>
            <a:off x="2631881" y="2786260"/>
            <a:ext cx="2908114" cy="29583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7A928BA-3EA2-E631-DDC0-2C4ECDE668F0}"/>
              </a:ext>
            </a:extLst>
          </p:cNvPr>
          <p:cNvSpPr/>
          <p:nvPr/>
        </p:nvSpPr>
        <p:spPr>
          <a:xfrm>
            <a:off x="7499234" y="3178303"/>
            <a:ext cx="4178466" cy="29583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E58474E-5D18-4868-A249-2524077A452C}"/>
              </a:ext>
            </a:extLst>
          </p:cNvPr>
          <p:cNvSpPr/>
          <p:nvPr/>
        </p:nvSpPr>
        <p:spPr>
          <a:xfrm>
            <a:off x="2631881" y="3133164"/>
            <a:ext cx="2908114" cy="29583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4" name="Rectangle 33">
            <a:extLst>
              <a:ext uri="{FF2B5EF4-FFF2-40B4-BE49-F238E27FC236}">
                <a16:creationId xmlns:a16="http://schemas.microsoft.com/office/drawing/2014/main" id="{590D73D9-1D90-95C9-919D-0F2E1D3E2A18}"/>
              </a:ext>
            </a:extLst>
          </p:cNvPr>
          <p:cNvSpPr/>
          <p:nvPr/>
        </p:nvSpPr>
        <p:spPr>
          <a:xfrm>
            <a:off x="7469104" y="4340054"/>
            <a:ext cx="4178466" cy="295836"/>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5" name="Rectangle 34">
            <a:extLst>
              <a:ext uri="{FF2B5EF4-FFF2-40B4-BE49-F238E27FC236}">
                <a16:creationId xmlns:a16="http://schemas.microsoft.com/office/drawing/2014/main" id="{BF28F192-3FC8-EFB3-6241-0015A53D6988}"/>
              </a:ext>
            </a:extLst>
          </p:cNvPr>
          <p:cNvSpPr/>
          <p:nvPr/>
        </p:nvSpPr>
        <p:spPr>
          <a:xfrm>
            <a:off x="2604591" y="4482351"/>
            <a:ext cx="4387879" cy="600835"/>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6" name="Rectangle 35">
            <a:extLst>
              <a:ext uri="{FF2B5EF4-FFF2-40B4-BE49-F238E27FC236}">
                <a16:creationId xmlns:a16="http://schemas.microsoft.com/office/drawing/2014/main" id="{B861B788-BD55-9D5A-B4E3-73B05642C4C0}"/>
              </a:ext>
            </a:extLst>
          </p:cNvPr>
          <p:cNvSpPr/>
          <p:nvPr/>
        </p:nvSpPr>
        <p:spPr>
          <a:xfrm>
            <a:off x="7469104" y="4650710"/>
            <a:ext cx="4178466" cy="295836"/>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7" name="Rectangle 36">
            <a:extLst>
              <a:ext uri="{FF2B5EF4-FFF2-40B4-BE49-F238E27FC236}">
                <a16:creationId xmlns:a16="http://schemas.microsoft.com/office/drawing/2014/main" id="{198F9214-A2A4-A91B-724C-DD9CDCFE9C98}"/>
              </a:ext>
            </a:extLst>
          </p:cNvPr>
          <p:cNvSpPr/>
          <p:nvPr/>
        </p:nvSpPr>
        <p:spPr>
          <a:xfrm>
            <a:off x="2606979" y="3807757"/>
            <a:ext cx="2908114" cy="29583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sp>
        <p:nvSpPr>
          <p:cNvPr id="38" name="Rectangle 37">
            <a:extLst>
              <a:ext uri="{FF2B5EF4-FFF2-40B4-BE49-F238E27FC236}">
                <a16:creationId xmlns:a16="http://schemas.microsoft.com/office/drawing/2014/main" id="{2EE93EA6-8690-5107-A405-282AAEBBBEFC}"/>
              </a:ext>
            </a:extLst>
          </p:cNvPr>
          <p:cNvSpPr/>
          <p:nvPr/>
        </p:nvSpPr>
        <p:spPr>
          <a:xfrm>
            <a:off x="7491896" y="2597428"/>
            <a:ext cx="4155674" cy="29583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6600"/>
                </a:solidFill>
              </a:ln>
            </a:endParaRPr>
          </a:p>
        </p:txBody>
      </p:sp>
      <p:pic>
        <p:nvPicPr>
          <p:cNvPr id="4" name="Picture 3" descr="A blue text on a black background&#10;&#10;AI-generated content may be incorrect.">
            <a:extLst>
              <a:ext uri="{FF2B5EF4-FFF2-40B4-BE49-F238E27FC236}">
                <a16:creationId xmlns:a16="http://schemas.microsoft.com/office/drawing/2014/main" id="{0554CB4C-C601-FE01-9179-C3B89CBC11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pic>
        <p:nvPicPr>
          <p:cNvPr id="3" name="Graphic 2">
            <a:extLst>
              <a:ext uri="{FF2B5EF4-FFF2-40B4-BE49-F238E27FC236}">
                <a16:creationId xmlns:a16="http://schemas.microsoft.com/office/drawing/2014/main" id="{947F0645-4367-7A20-A03C-BB0671103A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691" y="86926"/>
            <a:ext cx="646331" cy="646331"/>
          </a:xfrm>
          <a:prstGeom prst="rect">
            <a:avLst/>
          </a:prstGeom>
        </p:spPr>
      </p:pic>
    </p:spTree>
    <p:extLst>
      <p:ext uri="{BB962C8B-B14F-4D97-AF65-F5344CB8AC3E}">
        <p14:creationId xmlns:p14="http://schemas.microsoft.com/office/powerpoint/2010/main" val="32891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8D453-93FC-9F13-537D-EB51966D58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C9E09C-040F-9273-383E-AD1249FA70A8}"/>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63E2702A-BD5E-D611-06D7-4C2E5708509D}"/>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3FA1EAFB-E380-B371-029E-B7B5D418F774}"/>
              </a:ext>
            </a:extLst>
          </p:cNvPr>
          <p:cNvSpPr/>
          <p:nvPr/>
        </p:nvSpPr>
        <p:spPr>
          <a:xfrm>
            <a:off x="161862"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A06FD9C-671A-5456-D1A4-C5468C18B49D}"/>
              </a:ext>
            </a:extLst>
          </p:cNvPr>
          <p:cNvSpPr/>
          <p:nvPr/>
        </p:nvSpPr>
        <p:spPr>
          <a:xfrm>
            <a:off x="-20536" y="-28963"/>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Find three skills the job needs that you have examples of</a:t>
            </a:r>
          </a:p>
        </p:txBody>
      </p:sp>
      <p:sp>
        <p:nvSpPr>
          <p:cNvPr id="41" name="Rectangle 1">
            <a:extLst>
              <a:ext uri="{FF2B5EF4-FFF2-40B4-BE49-F238E27FC236}">
                <a16:creationId xmlns:a16="http://schemas.microsoft.com/office/drawing/2014/main" id="{93ED03A6-9767-8CDE-2246-AA8430FA59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Graphic 7" descr="Badge 3 with solid fill">
            <a:extLst>
              <a:ext uri="{FF2B5EF4-FFF2-40B4-BE49-F238E27FC236}">
                <a16:creationId xmlns:a16="http://schemas.microsoft.com/office/drawing/2014/main" id="{9E5D8467-3834-DF42-DD0E-1AD7D80125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2413" y="17403"/>
            <a:ext cx="646331" cy="646331"/>
          </a:xfrm>
          <a:prstGeom prst="rect">
            <a:avLst/>
          </a:prstGeom>
        </p:spPr>
      </p:pic>
      <p:pic>
        <p:nvPicPr>
          <p:cNvPr id="27" name="Picture 26">
            <a:extLst>
              <a:ext uri="{FF2B5EF4-FFF2-40B4-BE49-F238E27FC236}">
                <a16:creationId xmlns:a16="http://schemas.microsoft.com/office/drawing/2014/main" id="{76459C3E-1C46-AA67-EFBF-97BC4F8BE8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220" y="800846"/>
            <a:ext cx="5453387" cy="3401396"/>
          </a:xfrm>
          <a:prstGeom prst="rect">
            <a:avLst/>
          </a:prstGeom>
        </p:spPr>
      </p:pic>
      <p:pic>
        <p:nvPicPr>
          <p:cNvPr id="35" name="Picture 34">
            <a:extLst>
              <a:ext uri="{FF2B5EF4-FFF2-40B4-BE49-F238E27FC236}">
                <a16:creationId xmlns:a16="http://schemas.microsoft.com/office/drawing/2014/main" id="{A223DDE5-44E1-6D09-6253-497C88B57A0D}"/>
              </a:ext>
            </a:extLst>
          </p:cNvPr>
          <p:cNvPicPr>
            <a:picLocks noChangeAspect="1"/>
          </p:cNvPicPr>
          <p:nvPr/>
        </p:nvPicPr>
        <p:blipFill>
          <a:blip r:embed="rId7"/>
          <a:stretch>
            <a:fillRect/>
          </a:stretch>
        </p:blipFill>
        <p:spPr>
          <a:xfrm>
            <a:off x="5414221" y="4400822"/>
            <a:ext cx="5453386" cy="1695753"/>
          </a:xfrm>
          <a:prstGeom prst="rect">
            <a:avLst/>
          </a:prstGeom>
        </p:spPr>
      </p:pic>
      <p:sp>
        <p:nvSpPr>
          <p:cNvPr id="38" name="Oval 37">
            <a:extLst>
              <a:ext uri="{FF2B5EF4-FFF2-40B4-BE49-F238E27FC236}">
                <a16:creationId xmlns:a16="http://schemas.microsoft.com/office/drawing/2014/main" id="{911A557F-E668-7D13-4EEA-D4B73EB7DE4F}"/>
              </a:ext>
            </a:extLst>
          </p:cNvPr>
          <p:cNvSpPr/>
          <p:nvPr/>
        </p:nvSpPr>
        <p:spPr>
          <a:xfrm>
            <a:off x="4180580" y="3997449"/>
            <a:ext cx="933450" cy="95250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pic>
        <p:nvPicPr>
          <p:cNvPr id="40" name="Picture 39">
            <a:extLst>
              <a:ext uri="{FF2B5EF4-FFF2-40B4-BE49-F238E27FC236}">
                <a16:creationId xmlns:a16="http://schemas.microsoft.com/office/drawing/2014/main" id="{2C2D5219-BCFD-4722-B3C4-60E58C95CCD7}"/>
              </a:ext>
            </a:extLst>
          </p:cNvPr>
          <p:cNvPicPr>
            <a:picLocks noChangeAspect="1"/>
          </p:cNvPicPr>
          <p:nvPr/>
        </p:nvPicPr>
        <p:blipFill>
          <a:blip r:embed="rId8"/>
          <a:stretch>
            <a:fillRect/>
          </a:stretch>
        </p:blipFill>
        <p:spPr>
          <a:xfrm>
            <a:off x="268227" y="949090"/>
            <a:ext cx="4864498" cy="5162042"/>
          </a:xfrm>
          <a:prstGeom prst="rect">
            <a:avLst/>
          </a:prstGeom>
        </p:spPr>
      </p:pic>
      <p:sp>
        <p:nvSpPr>
          <p:cNvPr id="19" name="Star: 32 Points 18">
            <a:extLst>
              <a:ext uri="{FF2B5EF4-FFF2-40B4-BE49-F238E27FC236}">
                <a16:creationId xmlns:a16="http://schemas.microsoft.com/office/drawing/2014/main" id="{2704C563-EA39-A818-5432-378AF7F755AB}"/>
              </a:ext>
            </a:extLst>
          </p:cNvPr>
          <p:cNvSpPr/>
          <p:nvPr/>
        </p:nvSpPr>
        <p:spPr>
          <a:xfrm>
            <a:off x="10221938" y="3106237"/>
            <a:ext cx="1808200" cy="1324066"/>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10 mins</a:t>
            </a:r>
          </a:p>
        </p:txBody>
      </p:sp>
      <p:sp>
        <p:nvSpPr>
          <p:cNvPr id="36" name="Oval 35">
            <a:extLst>
              <a:ext uri="{FF2B5EF4-FFF2-40B4-BE49-F238E27FC236}">
                <a16:creationId xmlns:a16="http://schemas.microsoft.com/office/drawing/2014/main" id="{123A022C-C98A-0424-FA0C-1B868F671837}"/>
              </a:ext>
            </a:extLst>
          </p:cNvPr>
          <p:cNvSpPr/>
          <p:nvPr/>
        </p:nvSpPr>
        <p:spPr>
          <a:xfrm>
            <a:off x="80711" y="4366822"/>
            <a:ext cx="933450" cy="95250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37" name="Oval 36">
            <a:extLst>
              <a:ext uri="{FF2B5EF4-FFF2-40B4-BE49-F238E27FC236}">
                <a16:creationId xmlns:a16="http://schemas.microsoft.com/office/drawing/2014/main" id="{B6C1EDE7-09DA-4242-3F50-28CF3E4B9EFF}"/>
              </a:ext>
            </a:extLst>
          </p:cNvPr>
          <p:cNvSpPr/>
          <p:nvPr/>
        </p:nvSpPr>
        <p:spPr>
          <a:xfrm>
            <a:off x="4258125" y="768660"/>
            <a:ext cx="855905"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42" name="Oval 41">
            <a:extLst>
              <a:ext uri="{FF2B5EF4-FFF2-40B4-BE49-F238E27FC236}">
                <a16:creationId xmlns:a16="http://schemas.microsoft.com/office/drawing/2014/main" id="{0AB93F41-9230-1399-705F-0B26A416DD82}"/>
              </a:ext>
            </a:extLst>
          </p:cNvPr>
          <p:cNvSpPr/>
          <p:nvPr/>
        </p:nvSpPr>
        <p:spPr>
          <a:xfrm>
            <a:off x="4841552" y="4259839"/>
            <a:ext cx="855905" cy="791830"/>
          </a:xfrm>
          <a:prstGeom prst="ellipse">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pic>
        <p:nvPicPr>
          <p:cNvPr id="43" name="Picture 42">
            <a:extLst>
              <a:ext uri="{FF2B5EF4-FFF2-40B4-BE49-F238E27FC236}">
                <a16:creationId xmlns:a16="http://schemas.microsoft.com/office/drawing/2014/main" id="{7E789B23-65D8-89A7-73CA-CB9D87382A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91310" y="4795810"/>
            <a:ext cx="1079086" cy="1164437"/>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E6C1F034-2C46-489F-CBFF-397ACA9E67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297673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1" nodeType="clickEffect">
                                  <p:stCondLst>
                                    <p:cond delay="0"/>
                                  </p:stCondLst>
                                  <p:childTnLst>
                                    <p:animClr clrSpc="rgb" dir="cw">
                                      <p:cBhvr override="childStyle">
                                        <p:cTn id="35" dur="250" autoRev="1" fill="remove"/>
                                        <p:tgtEl>
                                          <p:spTgt spid="19"/>
                                        </p:tgtEl>
                                        <p:attrNameLst>
                                          <p:attrName>style.color</p:attrName>
                                        </p:attrNameLst>
                                      </p:cBhvr>
                                      <p:to>
                                        <a:schemeClr val="bg1"/>
                                      </p:to>
                                    </p:animClr>
                                    <p:animClr clrSpc="rgb" dir="cw">
                                      <p:cBhvr>
                                        <p:cTn id="36" dur="250" autoRev="1" fill="remove"/>
                                        <p:tgtEl>
                                          <p:spTgt spid="19"/>
                                        </p:tgtEl>
                                        <p:attrNameLst>
                                          <p:attrName>fillcolor</p:attrName>
                                        </p:attrNameLst>
                                      </p:cBhvr>
                                      <p:to>
                                        <a:schemeClr val="bg1"/>
                                      </p:to>
                                    </p:animClr>
                                    <p:set>
                                      <p:cBhvr>
                                        <p:cTn id="37" dur="250" autoRev="1" fill="remove"/>
                                        <p:tgtEl>
                                          <p:spTgt spid="19"/>
                                        </p:tgtEl>
                                        <p:attrNameLst>
                                          <p:attrName>fill.type</p:attrName>
                                        </p:attrNameLst>
                                      </p:cBhvr>
                                      <p:to>
                                        <p:strVal val="solid"/>
                                      </p:to>
                                    </p:set>
                                    <p:set>
                                      <p:cBhvr>
                                        <p:cTn id="38" dur="25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37"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3B96D-28E1-7AE1-8B6C-2CFCDD2EE0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EE335B-189A-B946-0BD9-9FCCA2899B04}"/>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385D44E-E195-93D5-AB5B-E23FC9FB45FC}"/>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30D3B261-5BFE-4333-A085-562FF911E93E}"/>
              </a:ext>
            </a:extLst>
          </p:cNvPr>
          <p:cNvSpPr/>
          <p:nvPr/>
        </p:nvSpPr>
        <p:spPr>
          <a:xfrm>
            <a:off x="161862" y="186224"/>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BED46CC-9FA8-C35B-43D9-1313A6D104B3}"/>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Wrap-up</a:t>
            </a:r>
          </a:p>
        </p:txBody>
      </p:sp>
      <p:sp>
        <p:nvSpPr>
          <p:cNvPr id="41" name="Rectangle 1">
            <a:extLst>
              <a:ext uri="{FF2B5EF4-FFF2-40B4-BE49-F238E27FC236}">
                <a16:creationId xmlns:a16="http://schemas.microsoft.com/office/drawing/2014/main" id="{E65E3894-FF6F-8A01-6707-1C82755AB8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5" name="Graphic 24">
            <a:extLst>
              <a:ext uri="{FF2B5EF4-FFF2-40B4-BE49-F238E27FC236}">
                <a16:creationId xmlns:a16="http://schemas.microsoft.com/office/drawing/2014/main" id="{847106F0-337C-3F89-28A7-398249AC91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91" y="86926"/>
            <a:ext cx="646331" cy="646331"/>
          </a:xfrm>
          <a:prstGeom prst="rect">
            <a:avLst/>
          </a:prstGeom>
        </p:spPr>
      </p:pic>
      <p:sp>
        <p:nvSpPr>
          <p:cNvPr id="13" name="Rectangle: Rounded Corners 12">
            <a:extLst>
              <a:ext uri="{FF2B5EF4-FFF2-40B4-BE49-F238E27FC236}">
                <a16:creationId xmlns:a16="http://schemas.microsoft.com/office/drawing/2014/main" id="{5491704A-2331-7158-240E-6F0F220ADFF6}"/>
              </a:ext>
            </a:extLst>
          </p:cNvPr>
          <p:cNvSpPr/>
          <p:nvPr/>
        </p:nvSpPr>
        <p:spPr>
          <a:xfrm>
            <a:off x="471055" y="878755"/>
            <a:ext cx="5015345" cy="5172551"/>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What company did you find?</a:t>
            </a:r>
          </a:p>
          <a:p>
            <a:pPr algn="ctr"/>
            <a:endParaRPr lang="en-GB" sz="3600" dirty="0"/>
          </a:p>
          <a:p>
            <a:pPr algn="ctr"/>
            <a:endParaRPr lang="en-GB" sz="3600" dirty="0"/>
          </a:p>
          <a:p>
            <a:pPr algn="ctr"/>
            <a:endParaRPr lang="en-GB" sz="3600" dirty="0"/>
          </a:p>
          <a:p>
            <a:pPr algn="ctr"/>
            <a:endParaRPr lang="en-GB" sz="3600" dirty="0"/>
          </a:p>
          <a:p>
            <a:pPr algn="ctr"/>
            <a:endParaRPr lang="en-GB" sz="3600" dirty="0"/>
          </a:p>
        </p:txBody>
      </p:sp>
      <p:pic>
        <p:nvPicPr>
          <p:cNvPr id="19" name="Picture 18">
            <a:extLst>
              <a:ext uri="{FF2B5EF4-FFF2-40B4-BE49-F238E27FC236}">
                <a16:creationId xmlns:a16="http://schemas.microsoft.com/office/drawing/2014/main" id="{ED8BF325-95F0-D3D3-4DA3-256835151E81}"/>
              </a:ext>
            </a:extLst>
          </p:cNvPr>
          <p:cNvPicPr>
            <a:picLocks noChangeAspect="1"/>
          </p:cNvPicPr>
          <p:nvPr/>
        </p:nvPicPr>
        <p:blipFill>
          <a:blip r:embed="rId6"/>
          <a:stretch>
            <a:fillRect/>
          </a:stretch>
        </p:blipFill>
        <p:spPr>
          <a:xfrm>
            <a:off x="1487618" y="2776168"/>
            <a:ext cx="2951812" cy="3019514"/>
          </a:xfrm>
          <a:prstGeom prst="rect">
            <a:avLst/>
          </a:prstGeom>
        </p:spPr>
      </p:pic>
      <p:grpSp>
        <p:nvGrpSpPr>
          <p:cNvPr id="28" name="Group 27">
            <a:extLst>
              <a:ext uri="{FF2B5EF4-FFF2-40B4-BE49-F238E27FC236}">
                <a16:creationId xmlns:a16="http://schemas.microsoft.com/office/drawing/2014/main" id="{C4D8F08C-6ED4-2372-EEA8-12BA44558032}"/>
              </a:ext>
            </a:extLst>
          </p:cNvPr>
          <p:cNvGrpSpPr/>
          <p:nvPr/>
        </p:nvGrpSpPr>
        <p:grpSpPr>
          <a:xfrm>
            <a:off x="5755341" y="866672"/>
            <a:ext cx="6091518" cy="5172551"/>
            <a:chOff x="5755341" y="866672"/>
            <a:chExt cx="6091518" cy="5172551"/>
          </a:xfrm>
        </p:grpSpPr>
        <p:sp>
          <p:nvSpPr>
            <p:cNvPr id="26" name="Rectangle 25">
              <a:extLst>
                <a:ext uri="{FF2B5EF4-FFF2-40B4-BE49-F238E27FC236}">
                  <a16:creationId xmlns:a16="http://schemas.microsoft.com/office/drawing/2014/main" id="{7B229EC6-556E-3D43-93E1-05906869C795}"/>
                </a:ext>
              </a:extLst>
            </p:cNvPr>
            <p:cNvSpPr/>
            <p:nvPr/>
          </p:nvSpPr>
          <p:spPr>
            <a:xfrm>
              <a:off x="5755341" y="866672"/>
              <a:ext cx="6091518" cy="5172551"/>
            </a:xfrm>
            <a:prstGeom prst="rect">
              <a:avLst/>
            </a:prstGeom>
            <a:solidFill>
              <a:srgbClr val="E6E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3035C082-74C7-B493-CEB8-EAD373E608D5}"/>
                </a:ext>
              </a:extLst>
            </p:cNvPr>
            <p:cNvPicPr>
              <a:picLocks noChangeAspect="1"/>
            </p:cNvPicPr>
            <p:nvPr/>
          </p:nvPicPr>
          <p:blipFill>
            <a:blip r:embed="rId7"/>
            <a:srcRect r="919"/>
            <a:stretch>
              <a:fillRect/>
            </a:stretch>
          </p:blipFill>
          <p:spPr>
            <a:xfrm>
              <a:off x="8399671" y="922851"/>
              <a:ext cx="3322360" cy="5068477"/>
            </a:xfrm>
            <a:prstGeom prst="rect">
              <a:avLst/>
            </a:prstGeom>
          </p:spPr>
        </p:pic>
        <p:sp>
          <p:nvSpPr>
            <p:cNvPr id="27" name="TextBox 26">
              <a:extLst>
                <a:ext uri="{FF2B5EF4-FFF2-40B4-BE49-F238E27FC236}">
                  <a16:creationId xmlns:a16="http://schemas.microsoft.com/office/drawing/2014/main" id="{33390D16-6CDB-DDC5-D52C-97110AC5E91F}"/>
                </a:ext>
              </a:extLst>
            </p:cNvPr>
            <p:cNvSpPr txBox="1"/>
            <p:nvPr/>
          </p:nvSpPr>
          <p:spPr>
            <a:xfrm>
              <a:off x="6075331" y="1264024"/>
              <a:ext cx="2055399" cy="2554545"/>
            </a:xfrm>
            <a:prstGeom prst="rect">
              <a:avLst/>
            </a:prstGeom>
            <a:noFill/>
          </p:spPr>
          <p:txBody>
            <a:bodyPr wrap="square" rtlCol="0">
              <a:spAutoFit/>
            </a:bodyPr>
            <a:lstStyle/>
            <a:p>
              <a:r>
                <a:rPr lang="en-GB" sz="4000" dirty="0"/>
                <a:t>Which were your top skills?</a:t>
              </a:r>
            </a:p>
          </p:txBody>
        </p:sp>
      </p:grpSp>
      <p:pic>
        <p:nvPicPr>
          <p:cNvPr id="7" name="Picture 6" descr="A blue text on a black background&#10;&#10;AI-generated content may be incorrect.">
            <a:extLst>
              <a:ext uri="{FF2B5EF4-FFF2-40B4-BE49-F238E27FC236}">
                <a16:creationId xmlns:a16="http://schemas.microsoft.com/office/drawing/2014/main" id="{8BC672FA-788E-3BAD-416B-169DAEC41D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7779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77585A-D4F1-C700-2AE3-D322F3506F76}"/>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D782C8BD-6350-0AD5-1DEE-CDD54FE24D59}"/>
              </a:ext>
            </a:extLst>
          </p:cNvPr>
          <p:cNvSpPr/>
          <p:nvPr/>
        </p:nvSpPr>
        <p:spPr>
          <a:xfrm>
            <a:off x="182531" y="6460690"/>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E9AB809E-4020-9CC6-3101-6EC3BA0162E2}"/>
              </a:ext>
            </a:extLst>
          </p:cNvPr>
          <p:cNvSpPr/>
          <p:nvPr/>
        </p:nvSpPr>
        <p:spPr>
          <a:xfrm>
            <a:off x="182531" y="138663"/>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2F25E31-5B6E-9C90-22EC-72923D8F63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87" y="885632"/>
            <a:ext cx="1157975" cy="1157975"/>
          </a:xfrm>
          <a:prstGeom prst="rect">
            <a:avLst/>
          </a:prstGeom>
          <a:ln w="28575">
            <a:solidFill>
              <a:srgbClr val="57DDDD"/>
            </a:solidFill>
          </a:ln>
        </p:spPr>
      </p:pic>
      <p:pic>
        <p:nvPicPr>
          <p:cNvPr id="27" name="Picture 26">
            <a:extLst>
              <a:ext uri="{FF2B5EF4-FFF2-40B4-BE49-F238E27FC236}">
                <a16:creationId xmlns:a16="http://schemas.microsoft.com/office/drawing/2014/main" id="{C7BCB450-02DD-6EE2-82D3-DE8DB20E21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839" y="1360796"/>
            <a:ext cx="1479362" cy="4237022"/>
          </a:xfrm>
          <a:prstGeom prst="rect">
            <a:avLst/>
          </a:prstGeom>
        </p:spPr>
      </p:pic>
      <p:grpSp>
        <p:nvGrpSpPr>
          <p:cNvPr id="26" name="Group 25">
            <a:extLst>
              <a:ext uri="{FF2B5EF4-FFF2-40B4-BE49-F238E27FC236}">
                <a16:creationId xmlns:a16="http://schemas.microsoft.com/office/drawing/2014/main" id="{2EBB01D2-115C-747D-E0AC-7FEFA4565756}"/>
              </a:ext>
            </a:extLst>
          </p:cNvPr>
          <p:cNvGrpSpPr/>
          <p:nvPr/>
        </p:nvGrpSpPr>
        <p:grpSpPr>
          <a:xfrm>
            <a:off x="3103538" y="1378090"/>
            <a:ext cx="7645625" cy="1335539"/>
            <a:chOff x="3088650" y="1679074"/>
            <a:chExt cx="7645625" cy="1335539"/>
          </a:xfrm>
        </p:grpSpPr>
        <p:sp>
          <p:nvSpPr>
            <p:cNvPr id="6" name="Rectangle: Rounded Corners 5">
              <a:extLst>
                <a:ext uri="{FF2B5EF4-FFF2-40B4-BE49-F238E27FC236}">
                  <a16:creationId xmlns:a16="http://schemas.microsoft.com/office/drawing/2014/main" id="{1259DF09-F712-8968-344A-D0E95D66CEAB}"/>
                </a:ext>
              </a:extLst>
            </p:cNvPr>
            <p:cNvSpPr/>
            <p:nvPr/>
          </p:nvSpPr>
          <p:spPr>
            <a:xfrm>
              <a:off x="3088650" y="1679074"/>
              <a:ext cx="2247900" cy="1328317"/>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E87B9CC4-73A0-0499-4DC1-EC973FFA7B3D}"/>
                </a:ext>
              </a:extLst>
            </p:cNvPr>
            <p:cNvGrpSpPr/>
            <p:nvPr/>
          </p:nvGrpSpPr>
          <p:grpSpPr>
            <a:xfrm>
              <a:off x="4585289" y="1679074"/>
              <a:ext cx="6148986" cy="1335539"/>
              <a:chOff x="3992927" y="1968436"/>
              <a:chExt cx="6971559" cy="1335539"/>
            </a:xfrm>
          </p:grpSpPr>
          <p:sp>
            <p:nvSpPr>
              <p:cNvPr id="31" name="Rectangle: Rounded Corners 30">
                <a:extLst>
                  <a:ext uri="{FF2B5EF4-FFF2-40B4-BE49-F238E27FC236}">
                    <a16:creationId xmlns:a16="http://schemas.microsoft.com/office/drawing/2014/main" id="{025A44AB-47AA-E1B6-B6E2-2B42356F3FA8}"/>
                  </a:ext>
                </a:extLst>
              </p:cNvPr>
              <p:cNvSpPr/>
              <p:nvPr/>
            </p:nvSpPr>
            <p:spPr>
              <a:xfrm>
                <a:off x="3992927" y="1968436"/>
                <a:ext cx="6971559" cy="1335539"/>
              </a:xfrm>
              <a:prstGeom prst="round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3E3F5D7F-D81A-1595-5FD9-7BBDE20715E7}"/>
                  </a:ext>
                </a:extLst>
              </p:cNvPr>
              <p:cNvGrpSpPr/>
              <p:nvPr/>
            </p:nvGrpSpPr>
            <p:grpSpPr>
              <a:xfrm>
                <a:off x="4177193" y="2150558"/>
                <a:ext cx="949907" cy="1005391"/>
                <a:chOff x="9721850" y="7099300"/>
                <a:chExt cx="1460180" cy="1531369"/>
              </a:xfrm>
            </p:grpSpPr>
            <p:sp>
              <p:nvSpPr>
                <p:cNvPr id="16" name="Oval 15">
                  <a:extLst>
                    <a:ext uri="{FF2B5EF4-FFF2-40B4-BE49-F238E27FC236}">
                      <a16:creationId xmlns:a16="http://schemas.microsoft.com/office/drawing/2014/main" id="{2DF53EC8-2A6D-26BC-42BB-1FB19F82C928}"/>
                    </a:ext>
                  </a:extLst>
                </p:cNvPr>
                <p:cNvSpPr/>
                <p:nvPr/>
              </p:nvSpPr>
              <p:spPr>
                <a:xfrm>
                  <a:off x="9721850" y="7099300"/>
                  <a:ext cx="1460180" cy="1531369"/>
                </a:xfrm>
                <a:prstGeom prst="ellipse">
                  <a:avLst/>
                </a:prstGeom>
                <a:gradFill flip="none" rotWithShape="1">
                  <a:gsLst>
                    <a:gs pos="0">
                      <a:srgbClr val="FD6454">
                        <a:tint val="66000"/>
                        <a:satMod val="160000"/>
                      </a:srgbClr>
                    </a:gs>
                    <a:gs pos="50000">
                      <a:srgbClr val="FD6454">
                        <a:tint val="44500"/>
                        <a:satMod val="160000"/>
                      </a:srgbClr>
                    </a:gs>
                    <a:gs pos="100000">
                      <a:srgbClr val="FD6454">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17" name="Freeform 47">
                  <a:extLst>
                    <a:ext uri="{FF2B5EF4-FFF2-40B4-BE49-F238E27FC236}">
                      <a16:creationId xmlns:a16="http://schemas.microsoft.com/office/drawing/2014/main" id="{9F17C3FC-8AFD-C4E8-6EA1-A0698CE3F74B}"/>
                    </a:ext>
                  </a:extLst>
                </p:cNvPr>
                <p:cNvSpPr/>
                <p:nvPr/>
              </p:nvSpPr>
              <p:spPr>
                <a:xfrm>
                  <a:off x="9997098" y="7377142"/>
                  <a:ext cx="909684" cy="931379"/>
                </a:xfrm>
                <a:custGeom>
                  <a:avLst/>
                  <a:gdLst/>
                  <a:ahLst/>
                  <a:cxnLst/>
                  <a:rect l="l" t="t" r="r" b="b"/>
                  <a:pathLst>
                    <a:path w="8553600" h="9902865">
                      <a:moveTo>
                        <a:pt x="0" y="0"/>
                      </a:moveTo>
                      <a:lnTo>
                        <a:pt x="8553600" y="0"/>
                      </a:lnTo>
                      <a:lnTo>
                        <a:pt x="8553600" y="9902866"/>
                      </a:lnTo>
                      <a:lnTo>
                        <a:pt x="0" y="990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154" dirty="0"/>
                </a:p>
              </p:txBody>
            </p:sp>
          </p:grpSp>
          <p:sp>
            <p:nvSpPr>
              <p:cNvPr id="32" name="TextBox 31">
                <a:extLst>
                  <a:ext uri="{FF2B5EF4-FFF2-40B4-BE49-F238E27FC236}">
                    <a16:creationId xmlns:a16="http://schemas.microsoft.com/office/drawing/2014/main" id="{2E331047-1623-AFD1-9B61-B46E64A11FAE}"/>
                  </a:ext>
                </a:extLst>
              </p:cNvPr>
              <p:cNvSpPr txBox="1"/>
              <p:nvPr/>
            </p:nvSpPr>
            <p:spPr>
              <a:xfrm>
                <a:off x="5272478" y="2150558"/>
                <a:ext cx="5612589" cy="954107"/>
              </a:xfrm>
              <a:prstGeom prst="rect">
                <a:avLst/>
              </a:prstGeom>
              <a:noFill/>
            </p:spPr>
            <p:txBody>
              <a:bodyPr wrap="square" rtlCol="0">
                <a:spAutoFit/>
              </a:bodyPr>
              <a:lstStyle/>
              <a:p>
                <a:r>
                  <a:rPr lang="en-GB" sz="2800" dirty="0"/>
                  <a:t>What do YOU want from life and future work? </a:t>
                </a:r>
              </a:p>
            </p:txBody>
          </p:sp>
        </p:grpSp>
        <p:sp>
          <p:nvSpPr>
            <p:cNvPr id="7" name="TextBox 6">
              <a:extLst>
                <a:ext uri="{FF2B5EF4-FFF2-40B4-BE49-F238E27FC236}">
                  <a16:creationId xmlns:a16="http://schemas.microsoft.com/office/drawing/2014/main" id="{AB627A5C-8C30-40B2-9DA6-F63621893612}"/>
                </a:ext>
              </a:extLst>
            </p:cNvPr>
            <p:cNvSpPr txBox="1"/>
            <p:nvPr/>
          </p:nvSpPr>
          <p:spPr>
            <a:xfrm>
              <a:off x="3190875" y="2012409"/>
              <a:ext cx="1333936" cy="646331"/>
            </a:xfrm>
            <a:prstGeom prst="rect">
              <a:avLst/>
            </a:prstGeom>
            <a:noFill/>
          </p:spPr>
          <p:txBody>
            <a:bodyPr wrap="square" rtlCol="0">
              <a:spAutoFit/>
            </a:bodyPr>
            <a:lstStyle/>
            <a:p>
              <a:pPr algn="ctr"/>
              <a:r>
                <a:rPr lang="en-GB" dirty="0"/>
                <a:t>Introduce and Inspire</a:t>
              </a:r>
            </a:p>
          </p:txBody>
        </p:sp>
      </p:grpSp>
      <p:grpSp>
        <p:nvGrpSpPr>
          <p:cNvPr id="28" name="Group 27">
            <a:extLst>
              <a:ext uri="{FF2B5EF4-FFF2-40B4-BE49-F238E27FC236}">
                <a16:creationId xmlns:a16="http://schemas.microsoft.com/office/drawing/2014/main" id="{627AEC26-45B6-9B31-95F1-C42FE38ECA8A}"/>
              </a:ext>
            </a:extLst>
          </p:cNvPr>
          <p:cNvGrpSpPr/>
          <p:nvPr/>
        </p:nvGrpSpPr>
        <p:grpSpPr>
          <a:xfrm>
            <a:off x="3084723" y="2833106"/>
            <a:ext cx="7656836" cy="1342935"/>
            <a:chOff x="3069835" y="3134090"/>
            <a:chExt cx="7656836" cy="1342935"/>
          </a:xfrm>
        </p:grpSpPr>
        <p:sp>
          <p:nvSpPr>
            <p:cNvPr id="10" name="Rectangle: Rounded Corners 9">
              <a:extLst>
                <a:ext uri="{FF2B5EF4-FFF2-40B4-BE49-F238E27FC236}">
                  <a16:creationId xmlns:a16="http://schemas.microsoft.com/office/drawing/2014/main" id="{7F804004-77FA-4575-99AD-4E4497051AB5}"/>
                </a:ext>
              </a:extLst>
            </p:cNvPr>
            <p:cNvSpPr/>
            <p:nvPr/>
          </p:nvSpPr>
          <p:spPr>
            <a:xfrm>
              <a:off x="3069835" y="3138220"/>
              <a:ext cx="2247900" cy="132831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9335BA8-8ADF-8D0C-8763-6CCE407F337A}"/>
                </a:ext>
              </a:extLst>
            </p:cNvPr>
            <p:cNvSpPr txBox="1"/>
            <p:nvPr/>
          </p:nvSpPr>
          <p:spPr>
            <a:xfrm>
              <a:off x="3139479" y="3443227"/>
              <a:ext cx="1333936" cy="646331"/>
            </a:xfrm>
            <a:prstGeom prst="rect">
              <a:avLst/>
            </a:prstGeom>
            <a:noFill/>
          </p:spPr>
          <p:txBody>
            <a:bodyPr wrap="square" rtlCol="0">
              <a:spAutoFit/>
            </a:bodyPr>
            <a:lstStyle/>
            <a:p>
              <a:pPr algn="ctr"/>
              <a:r>
                <a:rPr lang="en-GB" dirty="0"/>
                <a:t>Investigate and Explore</a:t>
              </a:r>
            </a:p>
          </p:txBody>
        </p:sp>
        <p:grpSp>
          <p:nvGrpSpPr>
            <p:cNvPr id="39" name="Group 38">
              <a:extLst>
                <a:ext uri="{FF2B5EF4-FFF2-40B4-BE49-F238E27FC236}">
                  <a16:creationId xmlns:a16="http://schemas.microsoft.com/office/drawing/2014/main" id="{95321B3C-6647-00F0-0BB1-240DE61026CC}"/>
                </a:ext>
              </a:extLst>
            </p:cNvPr>
            <p:cNvGrpSpPr/>
            <p:nvPr/>
          </p:nvGrpSpPr>
          <p:grpSpPr>
            <a:xfrm>
              <a:off x="4585289" y="3134090"/>
              <a:ext cx="6141382" cy="1342935"/>
              <a:chOff x="3515748" y="3220037"/>
              <a:chExt cx="6962938" cy="1332866"/>
            </a:xfrm>
          </p:grpSpPr>
          <p:sp>
            <p:nvSpPr>
              <p:cNvPr id="34" name="Rectangle: Rounded Corners 33">
                <a:extLst>
                  <a:ext uri="{FF2B5EF4-FFF2-40B4-BE49-F238E27FC236}">
                    <a16:creationId xmlns:a16="http://schemas.microsoft.com/office/drawing/2014/main" id="{E72E5075-081D-E229-441B-E8C035F8C0AB}"/>
                  </a:ext>
                </a:extLst>
              </p:cNvPr>
              <p:cNvSpPr/>
              <p:nvPr/>
            </p:nvSpPr>
            <p:spPr>
              <a:xfrm>
                <a:off x="3515748" y="3220037"/>
                <a:ext cx="6962938" cy="1332866"/>
              </a:xfrm>
              <a:prstGeom prst="roundRect">
                <a:avLst/>
              </a:prstGeom>
              <a:solidFill>
                <a:srgbClr val="2D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73C588E2-A7FC-C0B3-10E5-80DD77D9408A}"/>
                  </a:ext>
                </a:extLst>
              </p:cNvPr>
              <p:cNvGrpSpPr/>
              <p:nvPr/>
            </p:nvGrpSpPr>
            <p:grpSpPr>
              <a:xfrm>
                <a:off x="3726586" y="3370490"/>
                <a:ext cx="970214" cy="999126"/>
                <a:chOff x="274537" y="5932920"/>
                <a:chExt cx="1243963" cy="1237893"/>
              </a:xfrm>
            </p:grpSpPr>
            <p:sp>
              <p:nvSpPr>
                <p:cNvPr id="19" name="Oval 18">
                  <a:extLst>
                    <a:ext uri="{FF2B5EF4-FFF2-40B4-BE49-F238E27FC236}">
                      <a16:creationId xmlns:a16="http://schemas.microsoft.com/office/drawing/2014/main" id="{601A8011-18EA-37AF-AAF5-8AD4C6D5758D}"/>
                    </a:ext>
                  </a:extLst>
                </p:cNvPr>
                <p:cNvSpPr/>
                <p:nvPr/>
              </p:nvSpPr>
              <p:spPr>
                <a:xfrm>
                  <a:off x="274537" y="5932920"/>
                  <a:ext cx="1243963" cy="1237893"/>
                </a:xfrm>
                <a:prstGeom prst="ellipse">
                  <a:avLst/>
                </a:prstGeom>
                <a:gradFill flip="none" rotWithShape="1">
                  <a:gsLst>
                    <a:gs pos="0">
                      <a:srgbClr val="086E94">
                        <a:tint val="66000"/>
                        <a:satMod val="160000"/>
                      </a:srgbClr>
                    </a:gs>
                    <a:gs pos="50000">
                      <a:srgbClr val="086E94">
                        <a:tint val="44500"/>
                        <a:satMod val="160000"/>
                      </a:srgbClr>
                    </a:gs>
                    <a:gs pos="100000">
                      <a:srgbClr val="086E94">
                        <a:tint val="23500"/>
                        <a:satMod val="160000"/>
                      </a:srgbClr>
                    </a:gs>
                  </a:gsLst>
                  <a:lin ang="81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20" name="Freeform 48">
                  <a:extLst>
                    <a:ext uri="{FF2B5EF4-FFF2-40B4-BE49-F238E27FC236}">
                      <a16:creationId xmlns:a16="http://schemas.microsoft.com/office/drawing/2014/main" id="{8C045246-BF72-AF1A-FBC9-565944513D49}"/>
                    </a:ext>
                  </a:extLst>
                </p:cNvPr>
                <p:cNvSpPr/>
                <p:nvPr/>
              </p:nvSpPr>
              <p:spPr>
                <a:xfrm>
                  <a:off x="509187" y="6207919"/>
                  <a:ext cx="802029" cy="833682"/>
                </a:xfrm>
                <a:custGeom>
                  <a:avLst/>
                  <a:gdLst/>
                  <a:ahLst/>
                  <a:cxnLst/>
                  <a:rect l="l" t="t" r="r" b="b"/>
                  <a:pathLst>
                    <a:path w="8553600" h="8683858">
                      <a:moveTo>
                        <a:pt x="0" y="0"/>
                      </a:moveTo>
                      <a:lnTo>
                        <a:pt x="8553600" y="0"/>
                      </a:lnTo>
                      <a:lnTo>
                        <a:pt x="8553600" y="8683858"/>
                      </a:lnTo>
                      <a:lnTo>
                        <a:pt x="0" y="8683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154" dirty="0"/>
                </a:p>
              </p:txBody>
            </p:sp>
          </p:grpSp>
          <p:sp>
            <p:nvSpPr>
              <p:cNvPr id="36" name="TextBox 35">
                <a:extLst>
                  <a:ext uri="{FF2B5EF4-FFF2-40B4-BE49-F238E27FC236}">
                    <a16:creationId xmlns:a16="http://schemas.microsoft.com/office/drawing/2014/main" id="{CB0B6542-E10C-0871-B00F-A2AAA1F5633B}"/>
                  </a:ext>
                </a:extLst>
              </p:cNvPr>
              <p:cNvSpPr txBox="1"/>
              <p:nvPr/>
            </p:nvSpPr>
            <p:spPr>
              <a:xfrm>
                <a:off x="4857243" y="3409416"/>
                <a:ext cx="5461000" cy="954107"/>
              </a:xfrm>
              <a:prstGeom prst="rect">
                <a:avLst/>
              </a:prstGeom>
              <a:noFill/>
            </p:spPr>
            <p:txBody>
              <a:bodyPr wrap="square" rtlCol="0">
                <a:spAutoFit/>
              </a:bodyPr>
              <a:lstStyle/>
              <a:p>
                <a:r>
                  <a:rPr lang="en-GB" sz="2800" dirty="0"/>
                  <a:t>Exploring work experience opportunities and YOUR skills.</a:t>
                </a:r>
              </a:p>
            </p:txBody>
          </p:sp>
        </p:grpSp>
      </p:grpSp>
      <p:grpSp>
        <p:nvGrpSpPr>
          <p:cNvPr id="29" name="Group 28">
            <a:extLst>
              <a:ext uri="{FF2B5EF4-FFF2-40B4-BE49-F238E27FC236}">
                <a16:creationId xmlns:a16="http://schemas.microsoft.com/office/drawing/2014/main" id="{678BE961-E825-6200-BC44-C840B227BB15}"/>
              </a:ext>
            </a:extLst>
          </p:cNvPr>
          <p:cNvGrpSpPr/>
          <p:nvPr/>
        </p:nvGrpSpPr>
        <p:grpSpPr>
          <a:xfrm>
            <a:off x="3126953" y="4295516"/>
            <a:ext cx="7622210" cy="1405935"/>
            <a:chOff x="3112065" y="4596500"/>
            <a:chExt cx="7622210" cy="1405935"/>
          </a:xfrm>
        </p:grpSpPr>
        <p:sp>
          <p:nvSpPr>
            <p:cNvPr id="13" name="Rectangle: Rounded Corners 12">
              <a:extLst>
                <a:ext uri="{FF2B5EF4-FFF2-40B4-BE49-F238E27FC236}">
                  <a16:creationId xmlns:a16="http://schemas.microsoft.com/office/drawing/2014/main" id="{BF9A3D8A-C669-E3F9-5734-ED5CF295CF5B}"/>
                </a:ext>
              </a:extLst>
            </p:cNvPr>
            <p:cNvSpPr/>
            <p:nvPr/>
          </p:nvSpPr>
          <p:spPr>
            <a:xfrm>
              <a:off x="3112065" y="4601050"/>
              <a:ext cx="2247900" cy="1328317"/>
            </a:xfrm>
            <a:prstGeom prst="roundRect">
              <a:avLst/>
            </a:prstGeom>
            <a:solidFill>
              <a:srgbClr val="FFFD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13F5441-31F7-0796-82DF-6B1C35B6D967}"/>
                </a:ext>
              </a:extLst>
            </p:cNvPr>
            <p:cNvSpPr txBox="1"/>
            <p:nvPr/>
          </p:nvSpPr>
          <p:spPr>
            <a:xfrm>
              <a:off x="3112065" y="4783975"/>
              <a:ext cx="1473224" cy="923330"/>
            </a:xfrm>
            <a:prstGeom prst="rect">
              <a:avLst/>
            </a:prstGeom>
            <a:noFill/>
          </p:spPr>
          <p:txBody>
            <a:bodyPr wrap="square" rtlCol="0">
              <a:spAutoFit/>
            </a:bodyPr>
            <a:lstStyle/>
            <a:p>
              <a:pPr algn="ctr"/>
              <a:r>
                <a:rPr lang="en-GB" dirty="0"/>
                <a:t>Apply </a:t>
              </a:r>
            </a:p>
            <a:p>
              <a:pPr algn="ctr"/>
              <a:r>
                <a:rPr lang="en-GB" dirty="0"/>
                <a:t>and Demonstrate</a:t>
              </a:r>
            </a:p>
          </p:txBody>
        </p:sp>
        <p:grpSp>
          <p:nvGrpSpPr>
            <p:cNvPr id="40" name="Group 39">
              <a:extLst>
                <a:ext uri="{FF2B5EF4-FFF2-40B4-BE49-F238E27FC236}">
                  <a16:creationId xmlns:a16="http://schemas.microsoft.com/office/drawing/2014/main" id="{56773FDE-CD7A-4487-8A7F-5AD106523C64}"/>
                </a:ext>
              </a:extLst>
            </p:cNvPr>
            <p:cNvGrpSpPr/>
            <p:nvPr/>
          </p:nvGrpSpPr>
          <p:grpSpPr>
            <a:xfrm>
              <a:off x="4592893" y="4596500"/>
              <a:ext cx="6141382" cy="1405935"/>
              <a:chOff x="3515748" y="4703356"/>
              <a:chExt cx="6962938" cy="1395394"/>
            </a:xfrm>
          </p:grpSpPr>
          <p:sp>
            <p:nvSpPr>
              <p:cNvPr id="35" name="Rectangle: Rounded Corners 34">
                <a:extLst>
                  <a:ext uri="{FF2B5EF4-FFF2-40B4-BE49-F238E27FC236}">
                    <a16:creationId xmlns:a16="http://schemas.microsoft.com/office/drawing/2014/main" id="{D2A6B609-36FB-4E55-9780-EE0EBD916ABA}"/>
                  </a:ext>
                </a:extLst>
              </p:cNvPr>
              <p:cNvSpPr/>
              <p:nvPr/>
            </p:nvSpPr>
            <p:spPr>
              <a:xfrm>
                <a:off x="3515748" y="4703356"/>
                <a:ext cx="6962938" cy="1332866"/>
              </a:xfrm>
              <a:prstGeom prst="roundRect">
                <a:avLst/>
              </a:prstGeom>
              <a:solidFill>
                <a:srgbClr val="FBC7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C08266B7-DA98-325E-06D8-CBA562842B55}"/>
                  </a:ext>
                </a:extLst>
              </p:cNvPr>
              <p:cNvGrpSpPr/>
              <p:nvPr/>
            </p:nvGrpSpPr>
            <p:grpSpPr>
              <a:xfrm>
                <a:off x="3725079" y="4861163"/>
                <a:ext cx="946876" cy="978000"/>
                <a:chOff x="300786" y="7691061"/>
                <a:chExt cx="1243963" cy="1237893"/>
              </a:xfrm>
            </p:grpSpPr>
            <p:grpSp>
              <p:nvGrpSpPr>
                <p:cNvPr id="22" name="Group 21">
                  <a:extLst>
                    <a:ext uri="{FF2B5EF4-FFF2-40B4-BE49-F238E27FC236}">
                      <a16:creationId xmlns:a16="http://schemas.microsoft.com/office/drawing/2014/main" id="{5936CE21-2C4C-E636-4B24-1D7C4B73DE69}"/>
                    </a:ext>
                  </a:extLst>
                </p:cNvPr>
                <p:cNvGrpSpPr/>
                <p:nvPr/>
              </p:nvGrpSpPr>
              <p:grpSpPr>
                <a:xfrm>
                  <a:off x="300786" y="7691061"/>
                  <a:ext cx="1243963" cy="1237893"/>
                  <a:chOff x="9721850" y="7099300"/>
                  <a:chExt cx="1460180" cy="1531369"/>
                </a:xfrm>
                <a:gradFill flip="none" rotWithShape="1">
                  <a:gsLst>
                    <a:gs pos="0">
                      <a:srgbClr val="003300">
                        <a:tint val="66000"/>
                        <a:satMod val="160000"/>
                      </a:srgbClr>
                    </a:gs>
                    <a:gs pos="50000">
                      <a:srgbClr val="003300">
                        <a:tint val="44500"/>
                        <a:satMod val="160000"/>
                      </a:srgbClr>
                    </a:gs>
                    <a:gs pos="100000">
                      <a:srgbClr val="003300">
                        <a:tint val="23500"/>
                        <a:satMod val="160000"/>
                      </a:srgbClr>
                    </a:gs>
                  </a:gsLst>
                  <a:lin ang="8100000" scaled="1"/>
                  <a:tileRect/>
                </a:gradFill>
              </p:grpSpPr>
              <p:sp>
                <p:nvSpPr>
                  <p:cNvPr id="24" name="Oval 23">
                    <a:extLst>
                      <a:ext uri="{FF2B5EF4-FFF2-40B4-BE49-F238E27FC236}">
                        <a16:creationId xmlns:a16="http://schemas.microsoft.com/office/drawing/2014/main" id="{C93B1662-41CF-0A9D-4D72-7869D0F4E8C0}"/>
                      </a:ext>
                    </a:extLst>
                  </p:cNvPr>
                  <p:cNvSpPr/>
                  <p:nvPr/>
                </p:nvSpPr>
                <p:spPr>
                  <a:xfrm>
                    <a:off x="9721850" y="7099300"/>
                    <a:ext cx="1460180" cy="1531369"/>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25" name="Freeform 47">
                    <a:extLst>
                      <a:ext uri="{FF2B5EF4-FFF2-40B4-BE49-F238E27FC236}">
                        <a16:creationId xmlns:a16="http://schemas.microsoft.com/office/drawing/2014/main" id="{19D9FE03-8323-306D-19EE-4570659CB122}"/>
                      </a:ext>
                    </a:extLst>
                  </p:cNvPr>
                  <p:cNvSpPr/>
                  <p:nvPr/>
                </p:nvSpPr>
                <p:spPr>
                  <a:xfrm>
                    <a:off x="10086733" y="7343176"/>
                    <a:ext cx="730414" cy="931379"/>
                  </a:xfrm>
                  <a:custGeom>
                    <a:avLst/>
                    <a:gdLst/>
                    <a:ahLst/>
                    <a:cxnLst/>
                    <a:rect l="l" t="t" r="r" b="b"/>
                    <a:pathLst>
                      <a:path w="8553600" h="9902865">
                        <a:moveTo>
                          <a:pt x="0" y="0"/>
                        </a:moveTo>
                        <a:lnTo>
                          <a:pt x="8553600" y="0"/>
                        </a:lnTo>
                        <a:lnTo>
                          <a:pt x="8553600" y="9902866"/>
                        </a:lnTo>
                        <a:lnTo>
                          <a:pt x="0" y="9902866"/>
                        </a:lnTo>
                        <a:lnTo>
                          <a:pt x="0" y="0"/>
                        </a:lnTo>
                        <a:close/>
                      </a:path>
                    </a:pathLst>
                  </a:custGeom>
                  <a:grpFill/>
                </p:spPr>
                <p:txBody>
                  <a:bodyPr/>
                  <a:lstStyle/>
                  <a:p>
                    <a:endParaRPr lang="en-GB" sz="1154" dirty="0"/>
                  </a:p>
                </p:txBody>
              </p:sp>
            </p:grpSp>
            <p:sp>
              <p:nvSpPr>
                <p:cNvPr id="23" name="Freeform 50">
                  <a:extLst>
                    <a:ext uri="{FF2B5EF4-FFF2-40B4-BE49-F238E27FC236}">
                      <a16:creationId xmlns:a16="http://schemas.microsoft.com/office/drawing/2014/main" id="{1B5FA026-AB70-CF0D-2AE1-F076E52E9990}"/>
                    </a:ext>
                  </a:extLst>
                </p:cNvPr>
                <p:cNvSpPr/>
                <p:nvPr/>
              </p:nvSpPr>
              <p:spPr>
                <a:xfrm>
                  <a:off x="508255" y="7812693"/>
                  <a:ext cx="701909" cy="962297"/>
                </a:xfrm>
                <a:custGeom>
                  <a:avLst/>
                  <a:gdLst/>
                  <a:ahLst/>
                  <a:cxnLst/>
                  <a:rect l="l" t="t" r="r" b="b"/>
                  <a:pathLst>
                    <a:path w="8553600" h="11162936">
                      <a:moveTo>
                        <a:pt x="0" y="0"/>
                      </a:moveTo>
                      <a:lnTo>
                        <a:pt x="8553600" y="0"/>
                      </a:lnTo>
                      <a:lnTo>
                        <a:pt x="8553600" y="11162937"/>
                      </a:lnTo>
                      <a:lnTo>
                        <a:pt x="0" y="111629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154" dirty="0"/>
                </a:p>
              </p:txBody>
            </p:sp>
          </p:grpSp>
          <p:sp>
            <p:nvSpPr>
              <p:cNvPr id="37" name="TextBox 36">
                <a:extLst>
                  <a:ext uri="{FF2B5EF4-FFF2-40B4-BE49-F238E27FC236}">
                    <a16:creationId xmlns:a16="http://schemas.microsoft.com/office/drawing/2014/main" id="{3AC9CAC8-6E99-982F-724C-0886F1E2E7A8}"/>
                  </a:ext>
                </a:extLst>
              </p:cNvPr>
              <p:cNvSpPr txBox="1"/>
              <p:nvPr/>
            </p:nvSpPr>
            <p:spPr>
              <a:xfrm>
                <a:off x="5010010" y="4724139"/>
                <a:ext cx="5389258" cy="1374611"/>
              </a:xfrm>
              <a:prstGeom prst="rect">
                <a:avLst/>
              </a:prstGeom>
              <a:noFill/>
            </p:spPr>
            <p:txBody>
              <a:bodyPr wrap="square" rtlCol="0">
                <a:spAutoFit/>
              </a:bodyPr>
              <a:lstStyle/>
              <a:p>
                <a:r>
                  <a:rPr lang="en-GB" sz="2800" dirty="0"/>
                  <a:t>Having what YOU need to apply for and have a great work experience</a:t>
                </a:r>
              </a:p>
            </p:txBody>
          </p:sp>
        </p:grpSp>
      </p:grpSp>
      <p:pic>
        <p:nvPicPr>
          <p:cNvPr id="30" name="Picture 29" descr="A blue text on a black background&#10;&#10;AI-generated content may be incorrect.">
            <a:extLst>
              <a:ext uri="{FF2B5EF4-FFF2-40B4-BE49-F238E27FC236}">
                <a16:creationId xmlns:a16="http://schemas.microsoft.com/office/drawing/2014/main" id="{1495E671-ABC9-BC12-A359-240F623BD0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Arrow: Left 2">
            <a:extLst>
              <a:ext uri="{FF2B5EF4-FFF2-40B4-BE49-F238E27FC236}">
                <a16:creationId xmlns:a16="http://schemas.microsoft.com/office/drawing/2014/main" id="{E686A9D8-F8C9-C522-2CFC-BAB46653A4F2}"/>
              </a:ext>
            </a:extLst>
          </p:cNvPr>
          <p:cNvSpPr/>
          <p:nvPr/>
        </p:nvSpPr>
        <p:spPr>
          <a:xfrm>
            <a:off x="10552599" y="2652981"/>
            <a:ext cx="1479362" cy="1779814"/>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4CBE7F8-A1B7-1A5C-12AC-ADF0C9172074}"/>
              </a:ext>
            </a:extLst>
          </p:cNvPr>
          <p:cNvSpPr/>
          <p:nvPr/>
        </p:nvSpPr>
        <p:spPr>
          <a:xfrm>
            <a:off x="-6845" y="-6893"/>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Session Two: Welcome back</a:t>
            </a:r>
          </a:p>
        </p:txBody>
      </p:sp>
      <p:sp>
        <p:nvSpPr>
          <p:cNvPr id="43" name="Rectangle 1">
            <a:extLst>
              <a:ext uri="{FF2B5EF4-FFF2-40B4-BE49-F238E27FC236}">
                <a16:creationId xmlns:a16="http://schemas.microsoft.com/office/drawing/2014/main" id="{81BC75AE-DB28-B35C-6980-9BE175441B01}"/>
              </a:ext>
            </a:extLst>
          </p:cNvPr>
          <p:cNvSpPr>
            <a:spLocks noChangeArrowheads="1"/>
          </p:cNvSpPr>
          <p:nvPr/>
        </p:nvSpPr>
        <p:spPr bwMode="auto">
          <a:xfrm>
            <a:off x="0" y="0"/>
            <a:ext cx="12192000" cy="0"/>
          </a:xfrm>
          <a:prstGeom prst="rect">
            <a:avLst/>
          </a:prstGeom>
          <a:solidFill>
            <a:srgbClr val="F0616C"/>
          </a:solidFill>
          <a:ln>
            <a:noFill/>
          </a:ln>
          <a:effectLst/>
        </p:spPr>
        <p:txBody>
          <a:bodyPr vert="horz" wrap="none" lIns="91440" tIns="45720" rIns="91440" bIns="45720" numCol="1" anchor="ctr" anchorCtr="0" compatLnSpc="1">
            <a:prstTxWarp prst="textNoShape">
              <a:avLst/>
            </a:prstTxWarp>
            <a:spAutoFit/>
          </a:bodyPr>
          <a:lstStyle/>
          <a:p>
            <a:endParaRPr lang="en-GB"/>
          </a:p>
        </p:txBody>
      </p:sp>
      <p:pic>
        <p:nvPicPr>
          <p:cNvPr id="44" name="Graphic 43" descr="Badge 3 with solid fill">
            <a:extLst>
              <a:ext uri="{FF2B5EF4-FFF2-40B4-BE49-F238E27FC236}">
                <a16:creationId xmlns:a16="http://schemas.microsoft.com/office/drawing/2014/main" id="{A413BC85-970B-AD58-C1BD-947BE0641A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55300" y="28814"/>
            <a:ext cx="646331" cy="646331"/>
          </a:xfrm>
          <a:prstGeom prst="rect">
            <a:avLst/>
          </a:prstGeom>
        </p:spPr>
      </p:pic>
      <p:pic>
        <p:nvPicPr>
          <p:cNvPr id="12" name="Graphic 11">
            <a:extLst>
              <a:ext uri="{FF2B5EF4-FFF2-40B4-BE49-F238E27FC236}">
                <a16:creationId xmlns:a16="http://schemas.microsoft.com/office/drawing/2014/main" id="{CD375628-3E22-8418-D6A2-A49795897F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43" y="26647"/>
            <a:ext cx="646331" cy="646331"/>
          </a:xfrm>
          <a:prstGeom prst="rect">
            <a:avLst/>
          </a:prstGeom>
        </p:spPr>
      </p:pic>
    </p:spTree>
    <p:extLst>
      <p:ext uri="{BB962C8B-B14F-4D97-AF65-F5344CB8AC3E}">
        <p14:creationId xmlns:p14="http://schemas.microsoft.com/office/powerpoint/2010/main" val="9510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5219-772E-F6F6-323D-93773BB62C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57D2B2-64AA-D7FE-4DC1-1E00C8ACC489}"/>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278A1C60-C89A-121B-5BA0-804A3B3874DD}"/>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4D89CD98-EC69-BCE4-7155-A3C02B8FBF91}"/>
              </a:ext>
            </a:extLst>
          </p:cNvPr>
          <p:cNvSpPr/>
          <p:nvPr/>
        </p:nvSpPr>
        <p:spPr>
          <a:xfrm>
            <a:off x="161862" y="184220"/>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1">
            <a:extLst>
              <a:ext uri="{FF2B5EF4-FFF2-40B4-BE49-F238E27FC236}">
                <a16:creationId xmlns:a16="http://schemas.microsoft.com/office/drawing/2014/main" id="{91013D2C-5EDA-A10A-0C03-EA333AAB7F3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63957DD8-0C42-E95A-653E-36220DFF350E}"/>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pic>
        <p:nvPicPr>
          <p:cNvPr id="10" name="Graphic 9" descr="Badge 3 with solid fill">
            <a:extLst>
              <a:ext uri="{FF2B5EF4-FFF2-40B4-BE49-F238E27FC236}">
                <a16:creationId xmlns:a16="http://schemas.microsoft.com/office/drawing/2014/main" id="{1E358D60-B30B-4AFD-BC9E-25E0D5FCA3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85" y="10894"/>
            <a:ext cx="646331" cy="646331"/>
          </a:xfrm>
          <a:prstGeom prst="rect">
            <a:avLst/>
          </a:prstGeom>
        </p:spPr>
      </p:pic>
      <p:sp>
        <p:nvSpPr>
          <p:cNvPr id="30" name="Rectangle 29">
            <a:extLst>
              <a:ext uri="{FF2B5EF4-FFF2-40B4-BE49-F238E27FC236}">
                <a16:creationId xmlns:a16="http://schemas.microsoft.com/office/drawing/2014/main" id="{579DB85B-34CF-76D8-AC13-8F2D91FC12F3}"/>
              </a:ext>
            </a:extLst>
          </p:cNvPr>
          <p:cNvSpPr/>
          <p:nvPr/>
        </p:nvSpPr>
        <p:spPr>
          <a:xfrm>
            <a:off x="-27449" y="-10595"/>
            <a:ext cx="12205690" cy="70219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In this session you completed:</a:t>
            </a:r>
          </a:p>
        </p:txBody>
      </p:sp>
      <p:sp>
        <p:nvSpPr>
          <p:cNvPr id="31" name="Rectangle 1">
            <a:extLst>
              <a:ext uri="{FF2B5EF4-FFF2-40B4-BE49-F238E27FC236}">
                <a16:creationId xmlns:a16="http://schemas.microsoft.com/office/drawing/2014/main" id="{E4C1A2F7-4FF2-BCF3-1C1E-9E4C1B3D3A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Graphic 5">
            <a:extLst>
              <a:ext uri="{FF2B5EF4-FFF2-40B4-BE49-F238E27FC236}">
                <a16:creationId xmlns:a16="http://schemas.microsoft.com/office/drawing/2014/main" id="{0BC2C599-4BC7-45B7-014B-AB21E6B2EB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43" y="26647"/>
            <a:ext cx="646331" cy="646331"/>
          </a:xfrm>
          <a:prstGeom prst="rect">
            <a:avLst/>
          </a:prstGeom>
        </p:spPr>
      </p:pic>
      <p:grpSp>
        <p:nvGrpSpPr>
          <p:cNvPr id="13" name="Group 12">
            <a:extLst>
              <a:ext uri="{FF2B5EF4-FFF2-40B4-BE49-F238E27FC236}">
                <a16:creationId xmlns:a16="http://schemas.microsoft.com/office/drawing/2014/main" id="{99BB2D12-4E53-F9C6-D5D0-C13175B0AB5B}"/>
              </a:ext>
            </a:extLst>
          </p:cNvPr>
          <p:cNvGrpSpPr/>
          <p:nvPr/>
        </p:nvGrpSpPr>
        <p:grpSpPr>
          <a:xfrm>
            <a:off x="337100" y="770623"/>
            <a:ext cx="11490418" cy="1892478"/>
            <a:chOff x="330122" y="786376"/>
            <a:chExt cx="11490418" cy="1892478"/>
          </a:xfrm>
        </p:grpSpPr>
        <p:grpSp>
          <p:nvGrpSpPr>
            <p:cNvPr id="29" name="Group 28">
              <a:extLst>
                <a:ext uri="{FF2B5EF4-FFF2-40B4-BE49-F238E27FC236}">
                  <a16:creationId xmlns:a16="http://schemas.microsoft.com/office/drawing/2014/main" id="{660BF1B8-92DD-89D2-2320-01D3D91F9CEB}"/>
                </a:ext>
              </a:extLst>
            </p:cNvPr>
            <p:cNvGrpSpPr/>
            <p:nvPr/>
          </p:nvGrpSpPr>
          <p:grpSpPr>
            <a:xfrm>
              <a:off x="330122" y="786376"/>
              <a:ext cx="11490418" cy="1892478"/>
              <a:chOff x="323717" y="825726"/>
              <a:chExt cx="11490418" cy="1892478"/>
            </a:xfrm>
          </p:grpSpPr>
          <p:grpSp>
            <p:nvGrpSpPr>
              <p:cNvPr id="25" name="Group 24">
                <a:extLst>
                  <a:ext uri="{FF2B5EF4-FFF2-40B4-BE49-F238E27FC236}">
                    <a16:creationId xmlns:a16="http://schemas.microsoft.com/office/drawing/2014/main" id="{3F476333-AE28-11AD-EC86-3D5459452673}"/>
                  </a:ext>
                </a:extLst>
              </p:cNvPr>
              <p:cNvGrpSpPr/>
              <p:nvPr/>
            </p:nvGrpSpPr>
            <p:grpSpPr>
              <a:xfrm>
                <a:off x="405491" y="949409"/>
                <a:ext cx="11246547" cy="1350492"/>
                <a:chOff x="405491" y="949409"/>
                <a:chExt cx="11246547" cy="1350492"/>
              </a:xfrm>
            </p:grpSpPr>
            <p:sp>
              <p:nvSpPr>
                <p:cNvPr id="12" name="Oval 11">
                  <a:extLst>
                    <a:ext uri="{FF2B5EF4-FFF2-40B4-BE49-F238E27FC236}">
                      <a16:creationId xmlns:a16="http://schemas.microsoft.com/office/drawing/2014/main" id="{97CB96DF-980D-95BB-8321-27B715C457FC}"/>
                    </a:ext>
                  </a:extLst>
                </p:cNvPr>
                <p:cNvSpPr/>
                <p:nvPr/>
              </p:nvSpPr>
              <p:spPr>
                <a:xfrm>
                  <a:off x="405491" y="949409"/>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14" name="Rectangle: Rounded Corners 13">
                  <a:extLst>
                    <a:ext uri="{FF2B5EF4-FFF2-40B4-BE49-F238E27FC236}">
                      <a16:creationId xmlns:a16="http://schemas.microsoft.com/office/drawing/2014/main" id="{B85EC997-F4CB-C940-D867-C768F0BF39A8}"/>
                    </a:ext>
                  </a:extLst>
                </p:cNvPr>
                <p:cNvSpPr/>
                <p:nvPr/>
              </p:nvSpPr>
              <p:spPr>
                <a:xfrm>
                  <a:off x="4677812" y="1071642"/>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800" dirty="0"/>
                    <a:t>Be able to identify a range of job roles in a specific working situation.</a:t>
                  </a:r>
                </a:p>
              </p:txBody>
            </p:sp>
          </p:grpSp>
          <p:sp>
            <p:nvSpPr>
              <p:cNvPr id="28" name="Rectangle 27">
                <a:extLst>
                  <a:ext uri="{FF2B5EF4-FFF2-40B4-BE49-F238E27FC236}">
                    <a16:creationId xmlns:a16="http://schemas.microsoft.com/office/drawing/2014/main" id="{EE0364DB-48C1-8D5C-E454-EB07D8ECF4E6}"/>
                  </a:ext>
                </a:extLst>
              </p:cNvPr>
              <p:cNvSpPr/>
              <p:nvPr/>
            </p:nvSpPr>
            <p:spPr>
              <a:xfrm>
                <a:off x="323717" y="825726"/>
                <a:ext cx="11490418" cy="189247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673FCB9A-237D-A50F-925F-90762E784354}"/>
                </a:ext>
              </a:extLst>
            </p:cNvPr>
            <p:cNvPicPr>
              <a:picLocks noChangeAspect="1"/>
            </p:cNvPicPr>
            <p:nvPr/>
          </p:nvPicPr>
          <p:blipFill>
            <a:blip r:embed="rId9"/>
            <a:stretch>
              <a:fillRect/>
            </a:stretch>
          </p:blipFill>
          <p:spPr>
            <a:xfrm>
              <a:off x="1792400" y="891574"/>
              <a:ext cx="2025880" cy="1639197"/>
            </a:xfrm>
            <a:prstGeom prst="rect">
              <a:avLst/>
            </a:prstGeom>
          </p:spPr>
        </p:pic>
      </p:grpSp>
      <p:grpSp>
        <p:nvGrpSpPr>
          <p:cNvPr id="16" name="Group 15">
            <a:extLst>
              <a:ext uri="{FF2B5EF4-FFF2-40B4-BE49-F238E27FC236}">
                <a16:creationId xmlns:a16="http://schemas.microsoft.com/office/drawing/2014/main" id="{28B1B211-217C-5B07-7E2F-89996D8485D3}"/>
              </a:ext>
            </a:extLst>
          </p:cNvPr>
          <p:cNvGrpSpPr/>
          <p:nvPr/>
        </p:nvGrpSpPr>
        <p:grpSpPr>
          <a:xfrm>
            <a:off x="337100" y="2813533"/>
            <a:ext cx="11490418" cy="1539000"/>
            <a:chOff x="337100" y="2813533"/>
            <a:chExt cx="11490418" cy="1539000"/>
          </a:xfrm>
        </p:grpSpPr>
        <p:grpSp>
          <p:nvGrpSpPr>
            <p:cNvPr id="35" name="Group 34">
              <a:extLst>
                <a:ext uri="{FF2B5EF4-FFF2-40B4-BE49-F238E27FC236}">
                  <a16:creationId xmlns:a16="http://schemas.microsoft.com/office/drawing/2014/main" id="{2FB4C14F-5E8B-70EF-089A-5E861685611C}"/>
                </a:ext>
              </a:extLst>
            </p:cNvPr>
            <p:cNvGrpSpPr/>
            <p:nvPr/>
          </p:nvGrpSpPr>
          <p:grpSpPr>
            <a:xfrm>
              <a:off x="337100" y="2813533"/>
              <a:ext cx="11490418" cy="1539000"/>
              <a:chOff x="350791" y="2748594"/>
              <a:chExt cx="11490418" cy="1539000"/>
            </a:xfrm>
          </p:grpSpPr>
          <p:grpSp>
            <p:nvGrpSpPr>
              <p:cNvPr id="26" name="Group 25">
                <a:extLst>
                  <a:ext uri="{FF2B5EF4-FFF2-40B4-BE49-F238E27FC236}">
                    <a16:creationId xmlns:a16="http://schemas.microsoft.com/office/drawing/2014/main" id="{E4FC3CBE-2FD2-E109-4F24-D3C9F560ECEA}"/>
                  </a:ext>
                </a:extLst>
              </p:cNvPr>
              <p:cNvGrpSpPr/>
              <p:nvPr/>
            </p:nvGrpSpPr>
            <p:grpSpPr>
              <a:xfrm>
                <a:off x="443962" y="2864647"/>
                <a:ext cx="11265907" cy="1228259"/>
                <a:chOff x="367322" y="2830404"/>
                <a:chExt cx="11265907" cy="1228259"/>
              </a:xfrm>
            </p:grpSpPr>
            <p:sp>
              <p:nvSpPr>
                <p:cNvPr id="15" name="Oval 14">
                  <a:extLst>
                    <a:ext uri="{FF2B5EF4-FFF2-40B4-BE49-F238E27FC236}">
                      <a16:creationId xmlns:a16="http://schemas.microsoft.com/office/drawing/2014/main" id="{FEB6B4C3-88C4-2859-ADB0-5EFA08256124}"/>
                    </a:ext>
                  </a:extLst>
                </p:cNvPr>
                <p:cNvSpPr/>
                <p:nvPr/>
              </p:nvSpPr>
              <p:spPr>
                <a:xfrm>
                  <a:off x="367322" y="2845644"/>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20" name="Rectangle: Rounded Corners 19">
                  <a:extLst>
                    <a:ext uri="{FF2B5EF4-FFF2-40B4-BE49-F238E27FC236}">
                      <a16:creationId xmlns:a16="http://schemas.microsoft.com/office/drawing/2014/main" id="{E2B0800B-F563-D641-806E-4BFEB64E2E35}"/>
                    </a:ext>
                  </a:extLst>
                </p:cNvPr>
                <p:cNvSpPr/>
                <p:nvPr/>
              </p:nvSpPr>
              <p:spPr>
                <a:xfrm>
                  <a:off x="4659003" y="2830404"/>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Explore local companies that might offer work experience placement opportunities</a:t>
                  </a:r>
                </a:p>
              </p:txBody>
            </p:sp>
          </p:grpSp>
          <p:sp>
            <p:nvSpPr>
              <p:cNvPr id="33" name="Rectangle 32">
                <a:extLst>
                  <a:ext uri="{FF2B5EF4-FFF2-40B4-BE49-F238E27FC236}">
                    <a16:creationId xmlns:a16="http://schemas.microsoft.com/office/drawing/2014/main" id="{CDB6B246-172D-3AB4-9C23-16EF69539D5A}"/>
                  </a:ext>
                </a:extLst>
              </p:cNvPr>
              <p:cNvSpPr/>
              <p:nvPr/>
            </p:nvSpPr>
            <p:spPr>
              <a:xfrm>
                <a:off x="350791" y="2748594"/>
                <a:ext cx="11490418" cy="15390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a:extLst>
                <a:ext uri="{FF2B5EF4-FFF2-40B4-BE49-F238E27FC236}">
                  <a16:creationId xmlns:a16="http://schemas.microsoft.com/office/drawing/2014/main" id="{FF08AA2C-35A8-F345-0D00-F48E65D9DAD4}"/>
                </a:ext>
              </a:extLst>
            </p:cNvPr>
            <p:cNvPicPr>
              <a:picLocks noChangeAspect="1"/>
            </p:cNvPicPr>
            <p:nvPr/>
          </p:nvPicPr>
          <p:blipFill>
            <a:blip r:embed="rId10"/>
            <a:stretch>
              <a:fillRect/>
            </a:stretch>
          </p:blipFill>
          <p:spPr>
            <a:xfrm>
              <a:off x="1701389" y="2944826"/>
              <a:ext cx="2221860" cy="1228259"/>
            </a:xfrm>
            <a:prstGeom prst="rect">
              <a:avLst/>
            </a:prstGeom>
          </p:spPr>
        </p:pic>
      </p:grpSp>
      <p:pic>
        <p:nvPicPr>
          <p:cNvPr id="19" name="Picture 18" descr="A blue text on a black background&#10;&#10;AI-generated content may be incorrect.">
            <a:extLst>
              <a:ext uri="{FF2B5EF4-FFF2-40B4-BE49-F238E27FC236}">
                <a16:creationId xmlns:a16="http://schemas.microsoft.com/office/drawing/2014/main" id="{7EB63031-A02B-6F16-CFF0-917F7FB336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grpSp>
        <p:nvGrpSpPr>
          <p:cNvPr id="32" name="Group 31">
            <a:extLst>
              <a:ext uri="{FF2B5EF4-FFF2-40B4-BE49-F238E27FC236}">
                <a16:creationId xmlns:a16="http://schemas.microsoft.com/office/drawing/2014/main" id="{B4F1A690-77A5-67B7-CAF3-54D37C82EE50}"/>
              </a:ext>
            </a:extLst>
          </p:cNvPr>
          <p:cNvGrpSpPr/>
          <p:nvPr/>
        </p:nvGrpSpPr>
        <p:grpSpPr>
          <a:xfrm>
            <a:off x="337100" y="4461802"/>
            <a:ext cx="11490418" cy="1557193"/>
            <a:chOff x="337100" y="4461802"/>
            <a:chExt cx="11490418" cy="1557193"/>
          </a:xfrm>
        </p:grpSpPr>
        <p:grpSp>
          <p:nvGrpSpPr>
            <p:cNvPr id="17" name="Group 16">
              <a:extLst>
                <a:ext uri="{FF2B5EF4-FFF2-40B4-BE49-F238E27FC236}">
                  <a16:creationId xmlns:a16="http://schemas.microsoft.com/office/drawing/2014/main" id="{FDFEDDB2-82EC-2141-25E0-E80ADA322CE9}"/>
                </a:ext>
              </a:extLst>
            </p:cNvPr>
            <p:cNvGrpSpPr/>
            <p:nvPr/>
          </p:nvGrpSpPr>
          <p:grpSpPr>
            <a:xfrm>
              <a:off x="337100" y="4461802"/>
              <a:ext cx="11490418" cy="1557193"/>
              <a:chOff x="337100" y="4441647"/>
              <a:chExt cx="11490418" cy="1557193"/>
            </a:xfrm>
          </p:grpSpPr>
          <p:grpSp>
            <p:nvGrpSpPr>
              <p:cNvPr id="36" name="Group 35">
                <a:extLst>
                  <a:ext uri="{FF2B5EF4-FFF2-40B4-BE49-F238E27FC236}">
                    <a16:creationId xmlns:a16="http://schemas.microsoft.com/office/drawing/2014/main" id="{7894C258-C3DD-E638-A6F3-798288781419}"/>
                  </a:ext>
                </a:extLst>
              </p:cNvPr>
              <p:cNvGrpSpPr/>
              <p:nvPr/>
            </p:nvGrpSpPr>
            <p:grpSpPr>
              <a:xfrm>
                <a:off x="337100" y="4441647"/>
                <a:ext cx="11490418" cy="1557193"/>
                <a:chOff x="350791" y="4376708"/>
                <a:chExt cx="11490418" cy="1557193"/>
              </a:xfrm>
            </p:grpSpPr>
            <p:grpSp>
              <p:nvGrpSpPr>
                <p:cNvPr id="27" name="Group 26">
                  <a:extLst>
                    <a:ext uri="{FF2B5EF4-FFF2-40B4-BE49-F238E27FC236}">
                      <a16:creationId xmlns:a16="http://schemas.microsoft.com/office/drawing/2014/main" id="{1FC46D28-A470-D6B1-7C00-4FBDF85C2F0C}"/>
                    </a:ext>
                  </a:extLst>
                </p:cNvPr>
                <p:cNvGrpSpPr/>
                <p:nvPr/>
              </p:nvGrpSpPr>
              <p:grpSpPr>
                <a:xfrm>
                  <a:off x="443962" y="4495522"/>
                  <a:ext cx="11265907" cy="1313378"/>
                  <a:chOff x="430579" y="4501181"/>
                  <a:chExt cx="11265907" cy="1313378"/>
                </a:xfrm>
              </p:grpSpPr>
              <p:sp>
                <p:nvSpPr>
                  <p:cNvPr id="21" name="Oval 20">
                    <a:extLst>
                      <a:ext uri="{FF2B5EF4-FFF2-40B4-BE49-F238E27FC236}">
                        <a16:creationId xmlns:a16="http://schemas.microsoft.com/office/drawing/2014/main" id="{EF4C2C33-FA04-685E-3776-69D10C9DEEBE}"/>
                      </a:ext>
                    </a:extLst>
                  </p:cNvPr>
                  <p:cNvSpPr/>
                  <p:nvPr/>
                </p:nvSpPr>
                <p:spPr>
                  <a:xfrm>
                    <a:off x="430579" y="4501181"/>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24" name="Rectangle: Rounded Corners 23">
                    <a:extLst>
                      <a:ext uri="{FF2B5EF4-FFF2-40B4-BE49-F238E27FC236}">
                        <a16:creationId xmlns:a16="http://schemas.microsoft.com/office/drawing/2014/main" id="{CB6C6777-56F8-6B71-34D7-60C26035F5C2}"/>
                      </a:ext>
                    </a:extLst>
                  </p:cNvPr>
                  <p:cNvSpPr/>
                  <p:nvPr/>
                </p:nvSpPr>
                <p:spPr>
                  <a:xfrm>
                    <a:off x="4722260" y="4586300"/>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800" dirty="0"/>
                      <a:t>Recognise the essential workplace skills you have and match to a job role</a:t>
                    </a:r>
                  </a:p>
                </p:txBody>
              </p:sp>
            </p:grpSp>
            <p:sp>
              <p:nvSpPr>
                <p:cNvPr id="34" name="Rectangle 33">
                  <a:extLst>
                    <a:ext uri="{FF2B5EF4-FFF2-40B4-BE49-F238E27FC236}">
                      <a16:creationId xmlns:a16="http://schemas.microsoft.com/office/drawing/2014/main" id="{FC1D9FF2-5391-BC91-0FD1-D104F3A7FE2C}"/>
                    </a:ext>
                  </a:extLst>
                </p:cNvPr>
                <p:cNvSpPr/>
                <p:nvPr/>
              </p:nvSpPr>
              <p:spPr>
                <a:xfrm>
                  <a:off x="350791" y="4376708"/>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6C5588BB-F7A4-ACEA-E270-AF9E98260146}"/>
                  </a:ext>
                </a:extLst>
              </p:cNvPr>
              <p:cNvPicPr>
                <a:picLocks noChangeAspect="1"/>
              </p:cNvPicPr>
              <p:nvPr/>
            </p:nvPicPr>
            <p:blipFill>
              <a:blip r:embed="rId12"/>
              <a:stretch>
                <a:fillRect/>
              </a:stretch>
            </p:blipFill>
            <p:spPr>
              <a:xfrm>
                <a:off x="1323015" y="4460452"/>
                <a:ext cx="1467381" cy="1482267"/>
              </a:xfrm>
              <a:prstGeom prst="rect">
                <a:avLst/>
              </a:prstGeom>
            </p:spPr>
          </p:pic>
        </p:grpSp>
        <p:pic>
          <p:nvPicPr>
            <p:cNvPr id="23" name="Picture 22" descr="A screenshot of a computer&#10;&#10;AI-generated content may be incorrect.">
              <a:extLst>
                <a:ext uri="{FF2B5EF4-FFF2-40B4-BE49-F238E27FC236}">
                  <a16:creationId xmlns:a16="http://schemas.microsoft.com/office/drawing/2014/main" id="{2DECC8E6-0970-6116-8875-6539E24136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20372" y="4632498"/>
              <a:ext cx="1959988" cy="1228259"/>
            </a:xfrm>
            <a:prstGeom prst="rect">
              <a:avLst/>
            </a:prstGeom>
          </p:spPr>
        </p:pic>
      </p:grpSp>
    </p:spTree>
    <p:extLst>
      <p:ext uri="{BB962C8B-B14F-4D97-AF65-F5344CB8AC3E}">
        <p14:creationId xmlns:p14="http://schemas.microsoft.com/office/powerpoint/2010/main" val="13956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2F91-503E-F0EC-83DA-B1C3C74499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5E9CDD0-5556-48BE-6F14-CB276F4334BF}"/>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3DE66980-A74D-D3F0-C9C1-075B6E9CB518}"/>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9D8BA6E5-85ED-C781-47FD-B9F30A4B1408}"/>
              </a:ext>
            </a:extLst>
          </p:cNvPr>
          <p:cNvSpPr/>
          <p:nvPr/>
        </p:nvSpPr>
        <p:spPr>
          <a:xfrm>
            <a:off x="161862" y="160522"/>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D61E277-20D5-46CE-573A-50CE5DAD542B}"/>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now?</a:t>
            </a:r>
          </a:p>
        </p:txBody>
      </p:sp>
      <p:sp>
        <p:nvSpPr>
          <p:cNvPr id="41" name="Rectangle 1">
            <a:extLst>
              <a:ext uri="{FF2B5EF4-FFF2-40B4-BE49-F238E27FC236}">
                <a16:creationId xmlns:a16="http://schemas.microsoft.com/office/drawing/2014/main" id="{FDF34F25-DC59-0FDB-7EC8-C022926444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70BB32F4-5A2B-B144-59DD-0143E6AB4235}"/>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sp>
        <p:nvSpPr>
          <p:cNvPr id="20" name="Freeform 3">
            <a:extLst>
              <a:ext uri="{FF2B5EF4-FFF2-40B4-BE49-F238E27FC236}">
                <a16:creationId xmlns:a16="http://schemas.microsoft.com/office/drawing/2014/main" id="{C42E414F-F1C6-DBCD-2641-0C9464D9CF42}"/>
              </a:ext>
            </a:extLst>
          </p:cNvPr>
          <p:cNvSpPr/>
          <p:nvPr/>
        </p:nvSpPr>
        <p:spPr>
          <a:xfrm>
            <a:off x="808193" y="139856"/>
            <a:ext cx="1467322" cy="812489"/>
          </a:xfrm>
          <a:custGeom>
            <a:avLst/>
            <a:gdLst/>
            <a:ahLst/>
            <a:cxnLst/>
            <a:rect l="l" t="t" r="r" b="b"/>
            <a:pathLst>
              <a:path w="3024000" h="1973847">
                <a:moveTo>
                  <a:pt x="0" y="0"/>
                </a:moveTo>
                <a:lnTo>
                  <a:pt x="3024000" y="0"/>
                </a:lnTo>
                <a:lnTo>
                  <a:pt x="3024000" y="1973847"/>
                </a:lnTo>
                <a:lnTo>
                  <a:pt x="0" y="19738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8" name="Graphic 7">
            <a:extLst>
              <a:ext uri="{FF2B5EF4-FFF2-40B4-BE49-F238E27FC236}">
                <a16:creationId xmlns:a16="http://schemas.microsoft.com/office/drawing/2014/main" id="{BBD85692-7D14-97EF-915A-990E833C5C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691" y="86926"/>
            <a:ext cx="646331" cy="646331"/>
          </a:xfrm>
          <a:prstGeom prst="rect">
            <a:avLst/>
          </a:prstGeom>
        </p:spPr>
      </p:pic>
      <p:pic>
        <p:nvPicPr>
          <p:cNvPr id="7" name="Picture 6" descr="A blue text on a black background&#10;&#10;AI-generated content may be incorrect.">
            <a:extLst>
              <a:ext uri="{FF2B5EF4-FFF2-40B4-BE49-F238E27FC236}">
                <a16:creationId xmlns:a16="http://schemas.microsoft.com/office/drawing/2014/main" id="{F53BA683-9DE3-B8A7-9523-E0086D5D8A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pic>
        <p:nvPicPr>
          <p:cNvPr id="9" name="Picture 8">
            <a:extLst>
              <a:ext uri="{FF2B5EF4-FFF2-40B4-BE49-F238E27FC236}">
                <a16:creationId xmlns:a16="http://schemas.microsoft.com/office/drawing/2014/main" id="{C7AF1EA3-7E0A-1B09-491D-3BDBFC227C7E}"/>
              </a:ext>
            </a:extLst>
          </p:cNvPr>
          <p:cNvPicPr>
            <a:picLocks noChangeAspect="1"/>
          </p:cNvPicPr>
          <p:nvPr/>
        </p:nvPicPr>
        <p:blipFill>
          <a:blip r:embed="rId10"/>
          <a:stretch>
            <a:fillRect/>
          </a:stretch>
        </p:blipFill>
        <p:spPr>
          <a:xfrm>
            <a:off x="8904852" y="1112866"/>
            <a:ext cx="2862684" cy="3811810"/>
          </a:xfrm>
          <a:prstGeom prst="rect">
            <a:avLst/>
          </a:prstGeom>
          <a:ln>
            <a:solidFill>
              <a:srgbClr val="29629C"/>
            </a:solidFill>
          </a:ln>
        </p:spPr>
      </p:pic>
      <p:pic>
        <p:nvPicPr>
          <p:cNvPr id="16" name="Picture 15">
            <a:extLst>
              <a:ext uri="{FF2B5EF4-FFF2-40B4-BE49-F238E27FC236}">
                <a16:creationId xmlns:a16="http://schemas.microsoft.com/office/drawing/2014/main" id="{D40E0493-932B-13AF-6006-A48FE24EA535}"/>
              </a:ext>
            </a:extLst>
          </p:cNvPr>
          <p:cNvPicPr>
            <a:picLocks noChangeAspect="1"/>
          </p:cNvPicPr>
          <p:nvPr/>
        </p:nvPicPr>
        <p:blipFill>
          <a:blip r:embed="rId10"/>
          <a:srcRect t="48264" b="9241"/>
          <a:stretch>
            <a:fillRect/>
          </a:stretch>
        </p:blipFill>
        <p:spPr>
          <a:xfrm>
            <a:off x="265361" y="1112866"/>
            <a:ext cx="8418227" cy="4763437"/>
          </a:xfrm>
          <a:prstGeom prst="rect">
            <a:avLst/>
          </a:prstGeom>
          <a:ln>
            <a:solidFill>
              <a:srgbClr val="29629C"/>
            </a:solidFill>
          </a:ln>
        </p:spPr>
      </p:pic>
    </p:spTree>
    <p:extLst>
      <p:ext uri="{BB962C8B-B14F-4D97-AF65-F5344CB8AC3E}">
        <p14:creationId xmlns:p14="http://schemas.microsoft.com/office/powerpoint/2010/main" val="86423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F7E8-75E9-090C-938B-03EE36934E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0564D4-1FAA-805E-5B63-D180620DCF0C}"/>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549ADA32-1445-8C06-41AA-30CFC8C97311}"/>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4"/>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0D773F32-2E5C-4BA1-92D0-7C04354EFAE9}"/>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D711CE8-31F4-E0E9-4821-D8826E0339F7}"/>
              </a:ext>
            </a:extLst>
          </p:cNvPr>
          <p:cNvSpPr/>
          <p:nvPr/>
        </p:nvSpPr>
        <p:spPr>
          <a:xfrm>
            <a:off x="-13690" y="-1"/>
            <a:ext cx="2774819" cy="6308235"/>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Some tips..</a:t>
            </a:r>
          </a:p>
        </p:txBody>
      </p:sp>
      <p:sp>
        <p:nvSpPr>
          <p:cNvPr id="41" name="Rectangle 1">
            <a:extLst>
              <a:ext uri="{FF2B5EF4-FFF2-40B4-BE49-F238E27FC236}">
                <a16:creationId xmlns:a16="http://schemas.microsoft.com/office/drawing/2014/main" id="{E95F09E5-9CD4-156F-7520-D1335798D72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Online Media 15" title="How to Prepare for Work Experience">
            <a:hlinkClick r:id="" action="ppaction://media"/>
            <a:extLst>
              <a:ext uri="{FF2B5EF4-FFF2-40B4-BE49-F238E27FC236}">
                <a16:creationId xmlns:a16="http://schemas.microsoft.com/office/drawing/2014/main" id="{8841E262-529C-0E19-9216-6FE013B4F7DA}"/>
              </a:ext>
            </a:extLst>
          </p:cNvPr>
          <p:cNvPicPr>
            <a:picLocks noRot="1" noChangeAspect="1"/>
          </p:cNvPicPr>
          <p:nvPr>
            <a:videoFile r:link="rId1"/>
          </p:nvPr>
        </p:nvPicPr>
        <p:blipFill>
          <a:blip r:embed="rId5"/>
          <a:stretch>
            <a:fillRect/>
          </a:stretch>
        </p:blipFill>
        <p:spPr>
          <a:xfrm>
            <a:off x="3313198" y="86927"/>
            <a:ext cx="8278166" cy="6208625"/>
          </a:xfrm>
          <a:prstGeom prst="rect">
            <a:avLst/>
          </a:prstGeom>
        </p:spPr>
      </p:pic>
      <p:sp>
        <p:nvSpPr>
          <p:cNvPr id="11" name="TextBox 10">
            <a:extLst>
              <a:ext uri="{FF2B5EF4-FFF2-40B4-BE49-F238E27FC236}">
                <a16:creationId xmlns:a16="http://schemas.microsoft.com/office/drawing/2014/main" id="{60197679-58A2-C1AD-B2CA-5521FBE57B39}"/>
              </a:ext>
            </a:extLst>
          </p:cNvPr>
          <p:cNvSpPr txBox="1"/>
          <p:nvPr/>
        </p:nvSpPr>
        <p:spPr>
          <a:xfrm>
            <a:off x="-39941" y="5271510"/>
            <a:ext cx="2663004" cy="923330"/>
          </a:xfrm>
          <a:prstGeom prst="rect">
            <a:avLst/>
          </a:prstGeom>
          <a:noFill/>
        </p:spPr>
        <p:txBody>
          <a:bodyPr wrap="square" rtlCol="0">
            <a:spAutoFit/>
          </a:bodyPr>
          <a:lstStyle/>
          <a:p>
            <a:r>
              <a:rPr lang="en-GB" dirty="0">
                <a:hlinkClick r:id="rId6"/>
              </a:rPr>
              <a:t>https://www.youtube.com/watch?v=hmk_-bOceC0&amp;t=17s</a:t>
            </a:r>
            <a:endParaRPr lang="en-GB" dirty="0"/>
          </a:p>
        </p:txBody>
      </p:sp>
      <p:sp>
        <p:nvSpPr>
          <p:cNvPr id="7" name="TextBox 6">
            <a:extLst>
              <a:ext uri="{FF2B5EF4-FFF2-40B4-BE49-F238E27FC236}">
                <a16:creationId xmlns:a16="http://schemas.microsoft.com/office/drawing/2014/main" id="{71F43008-ED95-89B5-90D1-0D21BF36BC5C}"/>
              </a:ext>
            </a:extLst>
          </p:cNvPr>
          <p:cNvSpPr txBox="1"/>
          <p:nvPr/>
        </p:nvSpPr>
        <p:spPr>
          <a:xfrm>
            <a:off x="0" y="4012651"/>
            <a:ext cx="2461201" cy="1200329"/>
          </a:xfrm>
          <a:prstGeom prst="rect">
            <a:avLst/>
          </a:prstGeom>
          <a:noFill/>
        </p:spPr>
        <p:txBody>
          <a:bodyPr wrap="square" rtlCol="0">
            <a:spAutoFit/>
          </a:bodyPr>
          <a:lstStyle/>
          <a:p>
            <a:r>
              <a:rPr lang="en-GB" dirty="0">
                <a:hlinkClick r:id="rId7"/>
              </a:rPr>
              <a:t>https://careerpilot.org.uk/stories/how-to-prepare-for-work-experience</a:t>
            </a:r>
            <a:endParaRPr lang="en-GB" dirty="0"/>
          </a:p>
        </p:txBody>
      </p:sp>
      <p:pic>
        <p:nvPicPr>
          <p:cNvPr id="8" name="Picture 7" descr="A blue text on a black background&#10;&#10;AI-generated content may be incorrect.">
            <a:extLst>
              <a:ext uri="{FF2B5EF4-FFF2-40B4-BE49-F238E27FC236}">
                <a16:creationId xmlns:a16="http://schemas.microsoft.com/office/drawing/2014/main" id="{793FB68D-3AA2-8013-F30A-48A7456371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2215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1EC3-F6CD-C0E4-A1C6-5F5CD2FD76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125538-3FB3-98BE-579A-DFEA66D62BFD}"/>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EE13534-D61A-7569-4B94-285EB615D834}"/>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DE999FBA-C557-F439-A372-54BED49E7AD5}"/>
              </a:ext>
            </a:extLst>
          </p:cNvPr>
          <p:cNvSpPr/>
          <p:nvPr/>
        </p:nvSpPr>
        <p:spPr>
          <a:xfrm>
            <a:off x="161862" y="184220"/>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1">
            <a:extLst>
              <a:ext uri="{FF2B5EF4-FFF2-40B4-BE49-F238E27FC236}">
                <a16:creationId xmlns:a16="http://schemas.microsoft.com/office/drawing/2014/main" id="{C60A1C82-66D3-9B66-FD4F-FB00DC6CDA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a:extLst>
              <a:ext uri="{FF2B5EF4-FFF2-40B4-BE49-F238E27FC236}">
                <a16:creationId xmlns:a16="http://schemas.microsoft.com/office/drawing/2014/main" id="{65F9116A-BC79-3E32-99D1-31408691C264}"/>
              </a:ext>
            </a:extLst>
          </p:cNvPr>
          <p:cNvSpPr txBox="1"/>
          <p:nvPr/>
        </p:nvSpPr>
        <p:spPr>
          <a:xfrm>
            <a:off x="4634568" y="6311899"/>
            <a:ext cx="2449690" cy="461665"/>
          </a:xfrm>
          <a:prstGeom prst="rect">
            <a:avLst/>
          </a:prstGeom>
          <a:noFill/>
        </p:spPr>
        <p:txBody>
          <a:bodyPr wrap="square" rtlCol="0">
            <a:spAutoFit/>
          </a:bodyPr>
          <a:lstStyle/>
          <a:p>
            <a:pPr algn="ctr"/>
            <a:r>
              <a:rPr lang="en-GB" sz="2400" b="1" dirty="0">
                <a:solidFill>
                  <a:srgbClr val="FF6600"/>
                </a:solidFill>
                <a:hlinkClick r:id="rId4">
                  <a:extLst>
                    <a:ext uri="{A12FA001-AC4F-418D-AE19-62706E023703}">
                      <ahyp:hlinkClr xmlns:ahyp="http://schemas.microsoft.com/office/drawing/2018/hyperlinkcolor" val="tx"/>
                    </a:ext>
                  </a:extLst>
                </a:hlinkClick>
              </a:rPr>
              <a:t>careerpilot.org.uk</a:t>
            </a:r>
            <a:endParaRPr lang="en-GB" sz="2400" b="1" dirty="0">
              <a:solidFill>
                <a:srgbClr val="FF6600"/>
              </a:solidFill>
            </a:endParaRPr>
          </a:p>
        </p:txBody>
      </p:sp>
      <p:pic>
        <p:nvPicPr>
          <p:cNvPr id="10" name="Graphic 9" descr="Badge 3 with solid fill">
            <a:extLst>
              <a:ext uri="{FF2B5EF4-FFF2-40B4-BE49-F238E27FC236}">
                <a16:creationId xmlns:a16="http://schemas.microsoft.com/office/drawing/2014/main" id="{BE797F1F-92F5-7B34-4E8D-DFC6566D0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2885" y="10894"/>
            <a:ext cx="646331" cy="646331"/>
          </a:xfrm>
          <a:prstGeom prst="rect">
            <a:avLst/>
          </a:prstGeom>
        </p:spPr>
      </p:pic>
      <p:sp>
        <p:nvSpPr>
          <p:cNvPr id="30" name="Rectangle 29">
            <a:extLst>
              <a:ext uri="{FF2B5EF4-FFF2-40B4-BE49-F238E27FC236}">
                <a16:creationId xmlns:a16="http://schemas.microsoft.com/office/drawing/2014/main" id="{57EDDDBE-10E7-B846-A6FA-6323A126D61C}"/>
              </a:ext>
            </a:extLst>
          </p:cNvPr>
          <p:cNvSpPr/>
          <p:nvPr/>
        </p:nvSpPr>
        <p:spPr>
          <a:xfrm>
            <a:off x="-27449" y="-10595"/>
            <a:ext cx="12205690" cy="702197"/>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In this session you will:</a:t>
            </a:r>
          </a:p>
        </p:txBody>
      </p:sp>
      <p:sp>
        <p:nvSpPr>
          <p:cNvPr id="31" name="Rectangle 1">
            <a:extLst>
              <a:ext uri="{FF2B5EF4-FFF2-40B4-BE49-F238E27FC236}">
                <a16:creationId xmlns:a16="http://schemas.microsoft.com/office/drawing/2014/main" id="{A7BE5449-9DB4-1C77-2083-3ABE0278B0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Graphic 5">
            <a:extLst>
              <a:ext uri="{FF2B5EF4-FFF2-40B4-BE49-F238E27FC236}">
                <a16:creationId xmlns:a16="http://schemas.microsoft.com/office/drawing/2014/main" id="{144760A7-287C-C64E-54AB-FC54851EA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43" y="26647"/>
            <a:ext cx="646331" cy="646331"/>
          </a:xfrm>
          <a:prstGeom prst="rect">
            <a:avLst/>
          </a:prstGeom>
        </p:spPr>
      </p:pic>
      <p:grpSp>
        <p:nvGrpSpPr>
          <p:cNvPr id="13" name="Group 12">
            <a:extLst>
              <a:ext uri="{FF2B5EF4-FFF2-40B4-BE49-F238E27FC236}">
                <a16:creationId xmlns:a16="http://schemas.microsoft.com/office/drawing/2014/main" id="{F7EB671F-5AAC-8972-4887-BA343C34F4F4}"/>
              </a:ext>
            </a:extLst>
          </p:cNvPr>
          <p:cNvGrpSpPr/>
          <p:nvPr/>
        </p:nvGrpSpPr>
        <p:grpSpPr>
          <a:xfrm>
            <a:off x="337100" y="770623"/>
            <a:ext cx="11490418" cy="1892478"/>
            <a:chOff x="330122" y="786376"/>
            <a:chExt cx="11490418" cy="1892478"/>
          </a:xfrm>
        </p:grpSpPr>
        <p:grpSp>
          <p:nvGrpSpPr>
            <p:cNvPr id="29" name="Group 28">
              <a:extLst>
                <a:ext uri="{FF2B5EF4-FFF2-40B4-BE49-F238E27FC236}">
                  <a16:creationId xmlns:a16="http://schemas.microsoft.com/office/drawing/2014/main" id="{9B44A24E-DC9E-1E85-BEB9-FFC850E40F6D}"/>
                </a:ext>
              </a:extLst>
            </p:cNvPr>
            <p:cNvGrpSpPr/>
            <p:nvPr/>
          </p:nvGrpSpPr>
          <p:grpSpPr>
            <a:xfrm>
              <a:off x="330122" y="786376"/>
              <a:ext cx="11490418" cy="1892478"/>
              <a:chOff x="323717" y="825726"/>
              <a:chExt cx="11490418" cy="1892478"/>
            </a:xfrm>
          </p:grpSpPr>
          <p:grpSp>
            <p:nvGrpSpPr>
              <p:cNvPr id="25" name="Group 24">
                <a:extLst>
                  <a:ext uri="{FF2B5EF4-FFF2-40B4-BE49-F238E27FC236}">
                    <a16:creationId xmlns:a16="http://schemas.microsoft.com/office/drawing/2014/main" id="{92826EEB-CE70-F6F9-EDF2-526F29A37329}"/>
                  </a:ext>
                </a:extLst>
              </p:cNvPr>
              <p:cNvGrpSpPr/>
              <p:nvPr/>
            </p:nvGrpSpPr>
            <p:grpSpPr>
              <a:xfrm>
                <a:off x="405491" y="949409"/>
                <a:ext cx="11246547" cy="1350492"/>
                <a:chOff x="405491" y="949409"/>
                <a:chExt cx="11246547" cy="1350492"/>
              </a:xfrm>
            </p:grpSpPr>
            <p:sp>
              <p:nvSpPr>
                <p:cNvPr id="12" name="Oval 11">
                  <a:extLst>
                    <a:ext uri="{FF2B5EF4-FFF2-40B4-BE49-F238E27FC236}">
                      <a16:creationId xmlns:a16="http://schemas.microsoft.com/office/drawing/2014/main" id="{62194936-5135-FA43-8801-BE63CCCDDAAA}"/>
                    </a:ext>
                  </a:extLst>
                </p:cNvPr>
                <p:cNvSpPr/>
                <p:nvPr/>
              </p:nvSpPr>
              <p:spPr>
                <a:xfrm>
                  <a:off x="405491" y="949409"/>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14" name="Rectangle: Rounded Corners 13">
                  <a:extLst>
                    <a:ext uri="{FF2B5EF4-FFF2-40B4-BE49-F238E27FC236}">
                      <a16:creationId xmlns:a16="http://schemas.microsoft.com/office/drawing/2014/main" id="{1C7A2A8D-44EC-D1C1-5404-317648C3C8A2}"/>
                    </a:ext>
                  </a:extLst>
                </p:cNvPr>
                <p:cNvSpPr/>
                <p:nvPr/>
              </p:nvSpPr>
              <p:spPr>
                <a:xfrm>
                  <a:off x="4677812" y="1071642"/>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800" dirty="0"/>
                    <a:t>Be able to identify a range of job roles in a specific working situation.</a:t>
                  </a:r>
                </a:p>
              </p:txBody>
            </p:sp>
          </p:grpSp>
          <p:sp>
            <p:nvSpPr>
              <p:cNvPr id="28" name="Rectangle 27">
                <a:extLst>
                  <a:ext uri="{FF2B5EF4-FFF2-40B4-BE49-F238E27FC236}">
                    <a16:creationId xmlns:a16="http://schemas.microsoft.com/office/drawing/2014/main" id="{4D4F59C6-7767-EF3D-F084-672BFCC8655E}"/>
                  </a:ext>
                </a:extLst>
              </p:cNvPr>
              <p:cNvSpPr/>
              <p:nvPr/>
            </p:nvSpPr>
            <p:spPr>
              <a:xfrm>
                <a:off x="323717" y="825726"/>
                <a:ext cx="11490418" cy="189247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6641235C-B25D-6431-7B1E-1CF8C9EB6B33}"/>
                </a:ext>
              </a:extLst>
            </p:cNvPr>
            <p:cNvPicPr>
              <a:picLocks noChangeAspect="1"/>
            </p:cNvPicPr>
            <p:nvPr/>
          </p:nvPicPr>
          <p:blipFill>
            <a:blip r:embed="rId9"/>
            <a:stretch>
              <a:fillRect/>
            </a:stretch>
          </p:blipFill>
          <p:spPr>
            <a:xfrm>
              <a:off x="1792400" y="891574"/>
              <a:ext cx="2025880" cy="1639197"/>
            </a:xfrm>
            <a:prstGeom prst="rect">
              <a:avLst/>
            </a:prstGeom>
          </p:spPr>
        </p:pic>
      </p:grpSp>
      <p:grpSp>
        <p:nvGrpSpPr>
          <p:cNvPr id="16" name="Group 15">
            <a:extLst>
              <a:ext uri="{FF2B5EF4-FFF2-40B4-BE49-F238E27FC236}">
                <a16:creationId xmlns:a16="http://schemas.microsoft.com/office/drawing/2014/main" id="{681D6C3E-AA3B-ED03-D253-9FAB82CF016F}"/>
              </a:ext>
            </a:extLst>
          </p:cNvPr>
          <p:cNvGrpSpPr/>
          <p:nvPr/>
        </p:nvGrpSpPr>
        <p:grpSpPr>
          <a:xfrm>
            <a:off x="337100" y="2813533"/>
            <a:ext cx="11490418" cy="1539000"/>
            <a:chOff x="337100" y="2813533"/>
            <a:chExt cx="11490418" cy="1539000"/>
          </a:xfrm>
        </p:grpSpPr>
        <p:grpSp>
          <p:nvGrpSpPr>
            <p:cNvPr id="35" name="Group 34">
              <a:extLst>
                <a:ext uri="{FF2B5EF4-FFF2-40B4-BE49-F238E27FC236}">
                  <a16:creationId xmlns:a16="http://schemas.microsoft.com/office/drawing/2014/main" id="{81C8A1C4-0289-F9ED-0A2A-21F43CA747DE}"/>
                </a:ext>
              </a:extLst>
            </p:cNvPr>
            <p:cNvGrpSpPr/>
            <p:nvPr/>
          </p:nvGrpSpPr>
          <p:grpSpPr>
            <a:xfrm>
              <a:off x="337100" y="2813533"/>
              <a:ext cx="11490418" cy="1539000"/>
              <a:chOff x="350791" y="2748594"/>
              <a:chExt cx="11490418" cy="1539000"/>
            </a:xfrm>
          </p:grpSpPr>
          <p:grpSp>
            <p:nvGrpSpPr>
              <p:cNvPr id="26" name="Group 25">
                <a:extLst>
                  <a:ext uri="{FF2B5EF4-FFF2-40B4-BE49-F238E27FC236}">
                    <a16:creationId xmlns:a16="http://schemas.microsoft.com/office/drawing/2014/main" id="{CCD0E939-1642-A1BF-CFA5-0EA8C646F5A8}"/>
                  </a:ext>
                </a:extLst>
              </p:cNvPr>
              <p:cNvGrpSpPr/>
              <p:nvPr/>
            </p:nvGrpSpPr>
            <p:grpSpPr>
              <a:xfrm>
                <a:off x="443962" y="2864647"/>
                <a:ext cx="11265907" cy="1228259"/>
                <a:chOff x="367322" y="2830404"/>
                <a:chExt cx="11265907" cy="1228259"/>
              </a:xfrm>
            </p:grpSpPr>
            <p:sp>
              <p:nvSpPr>
                <p:cNvPr id="15" name="Oval 14">
                  <a:extLst>
                    <a:ext uri="{FF2B5EF4-FFF2-40B4-BE49-F238E27FC236}">
                      <a16:creationId xmlns:a16="http://schemas.microsoft.com/office/drawing/2014/main" id="{289A0CB0-64E8-680D-EA08-80012FF63FF2}"/>
                    </a:ext>
                  </a:extLst>
                </p:cNvPr>
                <p:cNvSpPr/>
                <p:nvPr/>
              </p:nvSpPr>
              <p:spPr>
                <a:xfrm>
                  <a:off x="367322" y="2845644"/>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20" name="Rectangle: Rounded Corners 19">
                  <a:extLst>
                    <a:ext uri="{FF2B5EF4-FFF2-40B4-BE49-F238E27FC236}">
                      <a16:creationId xmlns:a16="http://schemas.microsoft.com/office/drawing/2014/main" id="{FF9128AD-EA32-81C1-B6A8-4404C7FBAA03}"/>
                    </a:ext>
                  </a:extLst>
                </p:cNvPr>
                <p:cNvSpPr/>
                <p:nvPr/>
              </p:nvSpPr>
              <p:spPr>
                <a:xfrm>
                  <a:off x="4659003" y="2830404"/>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Explore local companies that might offer work experience placement opportunities</a:t>
                  </a:r>
                </a:p>
              </p:txBody>
            </p:sp>
          </p:grpSp>
          <p:sp>
            <p:nvSpPr>
              <p:cNvPr id="33" name="Rectangle 32">
                <a:extLst>
                  <a:ext uri="{FF2B5EF4-FFF2-40B4-BE49-F238E27FC236}">
                    <a16:creationId xmlns:a16="http://schemas.microsoft.com/office/drawing/2014/main" id="{CED53E6B-5D60-98E4-5D52-E1BAAD59510B}"/>
                  </a:ext>
                </a:extLst>
              </p:cNvPr>
              <p:cNvSpPr/>
              <p:nvPr/>
            </p:nvSpPr>
            <p:spPr>
              <a:xfrm>
                <a:off x="350791" y="2748594"/>
                <a:ext cx="11490418" cy="1539000"/>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a:extLst>
                <a:ext uri="{FF2B5EF4-FFF2-40B4-BE49-F238E27FC236}">
                  <a16:creationId xmlns:a16="http://schemas.microsoft.com/office/drawing/2014/main" id="{5AE3D8A2-DC89-CD38-505A-16D884043F61}"/>
                </a:ext>
              </a:extLst>
            </p:cNvPr>
            <p:cNvPicPr>
              <a:picLocks noChangeAspect="1"/>
            </p:cNvPicPr>
            <p:nvPr/>
          </p:nvPicPr>
          <p:blipFill>
            <a:blip r:embed="rId10"/>
            <a:stretch>
              <a:fillRect/>
            </a:stretch>
          </p:blipFill>
          <p:spPr>
            <a:xfrm>
              <a:off x="1701389" y="2944826"/>
              <a:ext cx="2221860" cy="1228259"/>
            </a:xfrm>
            <a:prstGeom prst="rect">
              <a:avLst/>
            </a:prstGeom>
          </p:spPr>
        </p:pic>
      </p:grpSp>
      <p:pic>
        <p:nvPicPr>
          <p:cNvPr id="7" name="Picture 6">
            <a:extLst>
              <a:ext uri="{FF2B5EF4-FFF2-40B4-BE49-F238E27FC236}">
                <a16:creationId xmlns:a16="http://schemas.microsoft.com/office/drawing/2014/main" id="{E01021B7-92FB-791F-DDCF-8C9209C6E616}"/>
              </a:ext>
            </a:extLst>
          </p:cNvPr>
          <p:cNvPicPr>
            <a:picLocks noChangeAspect="1"/>
          </p:cNvPicPr>
          <p:nvPr/>
        </p:nvPicPr>
        <p:blipFill>
          <a:blip r:embed="rId11"/>
          <a:stretch>
            <a:fillRect/>
          </a:stretch>
        </p:blipFill>
        <p:spPr>
          <a:xfrm>
            <a:off x="-7820960" y="812407"/>
            <a:ext cx="7399031" cy="5722170"/>
          </a:xfrm>
          <a:prstGeom prst="rect">
            <a:avLst/>
          </a:prstGeom>
        </p:spPr>
      </p:pic>
      <p:pic>
        <p:nvPicPr>
          <p:cNvPr id="19" name="Picture 18" descr="A blue text on a black background&#10;&#10;AI-generated content may be incorrect.">
            <a:extLst>
              <a:ext uri="{FF2B5EF4-FFF2-40B4-BE49-F238E27FC236}">
                <a16:creationId xmlns:a16="http://schemas.microsoft.com/office/drawing/2014/main" id="{396C654D-76EA-A878-3739-D6BF7A4FC7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grpSp>
        <p:nvGrpSpPr>
          <p:cNvPr id="32" name="Group 31">
            <a:extLst>
              <a:ext uri="{FF2B5EF4-FFF2-40B4-BE49-F238E27FC236}">
                <a16:creationId xmlns:a16="http://schemas.microsoft.com/office/drawing/2014/main" id="{76BE18F2-8147-FA28-3DD4-324E5E28D329}"/>
              </a:ext>
            </a:extLst>
          </p:cNvPr>
          <p:cNvGrpSpPr/>
          <p:nvPr/>
        </p:nvGrpSpPr>
        <p:grpSpPr>
          <a:xfrm>
            <a:off x="337100" y="4461802"/>
            <a:ext cx="11490418" cy="1557193"/>
            <a:chOff x="337100" y="4461802"/>
            <a:chExt cx="11490418" cy="1557193"/>
          </a:xfrm>
        </p:grpSpPr>
        <p:grpSp>
          <p:nvGrpSpPr>
            <p:cNvPr id="17" name="Group 16">
              <a:extLst>
                <a:ext uri="{FF2B5EF4-FFF2-40B4-BE49-F238E27FC236}">
                  <a16:creationId xmlns:a16="http://schemas.microsoft.com/office/drawing/2014/main" id="{78803B1E-32EF-755F-56A5-FB37B4B09B60}"/>
                </a:ext>
              </a:extLst>
            </p:cNvPr>
            <p:cNvGrpSpPr/>
            <p:nvPr/>
          </p:nvGrpSpPr>
          <p:grpSpPr>
            <a:xfrm>
              <a:off x="337100" y="4461802"/>
              <a:ext cx="11490418" cy="1557193"/>
              <a:chOff x="337100" y="4441647"/>
              <a:chExt cx="11490418" cy="1557193"/>
            </a:xfrm>
          </p:grpSpPr>
          <p:grpSp>
            <p:nvGrpSpPr>
              <p:cNvPr id="36" name="Group 35">
                <a:extLst>
                  <a:ext uri="{FF2B5EF4-FFF2-40B4-BE49-F238E27FC236}">
                    <a16:creationId xmlns:a16="http://schemas.microsoft.com/office/drawing/2014/main" id="{D5A419F4-3E69-BB36-399F-DF3C5134E6B5}"/>
                  </a:ext>
                </a:extLst>
              </p:cNvPr>
              <p:cNvGrpSpPr/>
              <p:nvPr/>
            </p:nvGrpSpPr>
            <p:grpSpPr>
              <a:xfrm>
                <a:off x="337100" y="4441647"/>
                <a:ext cx="11490418" cy="1557193"/>
                <a:chOff x="350791" y="4376708"/>
                <a:chExt cx="11490418" cy="1557193"/>
              </a:xfrm>
            </p:grpSpPr>
            <p:grpSp>
              <p:nvGrpSpPr>
                <p:cNvPr id="27" name="Group 26">
                  <a:extLst>
                    <a:ext uri="{FF2B5EF4-FFF2-40B4-BE49-F238E27FC236}">
                      <a16:creationId xmlns:a16="http://schemas.microsoft.com/office/drawing/2014/main" id="{6CBFB71E-896F-D471-3D6A-7F395DC5E05E}"/>
                    </a:ext>
                  </a:extLst>
                </p:cNvPr>
                <p:cNvGrpSpPr/>
                <p:nvPr/>
              </p:nvGrpSpPr>
              <p:grpSpPr>
                <a:xfrm>
                  <a:off x="443962" y="4495522"/>
                  <a:ext cx="11265907" cy="1313378"/>
                  <a:chOff x="430579" y="4501181"/>
                  <a:chExt cx="11265907" cy="1313378"/>
                </a:xfrm>
              </p:grpSpPr>
              <p:sp>
                <p:nvSpPr>
                  <p:cNvPr id="21" name="Oval 20">
                    <a:extLst>
                      <a:ext uri="{FF2B5EF4-FFF2-40B4-BE49-F238E27FC236}">
                        <a16:creationId xmlns:a16="http://schemas.microsoft.com/office/drawing/2014/main" id="{AEF483A9-3BA5-7316-76DD-D8D8F4BA10B8}"/>
                      </a:ext>
                    </a:extLst>
                  </p:cNvPr>
                  <p:cNvSpPr/>
                  <p:nvPr/>
                </p:nvSpPr>
                <p:spPr>
                  <a:xfrm>
                    <a:off x="430579" y="4501181"/>
                    <a:ext cx="803767" cy="791830"/>
                  </a:xfrm>
                  <a:prstGeom prst="ellipse">
                    <a:avLst/>
                  </a:prstGeom>
                  <a:solidFill>
                    <a:srgbClr val="2C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24" name="Rectangle: Rounded Corners 23">
                    <a:extLst>
                      <a:ext uri="{FF2B5EF4-FFF2-40B4-BE49-F238E27FC236}">
                        <a16:creationId xmlns:a16="http://schemas.microsoft.com/office/drawing/2014/main" id="{0003161D-7F87-CD36-A997-F0CAAC57ECCF}"/>
                      </a:ext>
                    </a:extLst>
                  </p:cNvPr>
                  <p:cNvSpPr/>
                  <p:nvPr/>
                </p:nvSpPr>
                <p:spPr>
                  <a:xfrm>
                    <a:off x="4722260" y="4586300"/>
                    <a:ext cx="6974226" cy="1228259"/>
                  </a:xfrm>
                  <a:prstGeom prst="roundRect">
                    <a:avLst/>
                  </a:prstGeom>
                  <a:solidFill>
                    <a:srgbClr val="2962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800" dirty="0"/>
                      <a:t>Recognise the essential workplace skills you have and match to a job role</a:t>
                    </a:r>
                  </a:p>
                </p:txBody>
              </p:sp>
            </p:grpSp>
            <p:sp>
              <p:nvSpPr>
                <p:cNvPr id="34" name="Rectangle 33">
                  <a:extLst>
                    <a:ext uri="{FF2B5EF4-FFF2-40B4-BE49-F238E27FC236}">
                      <a16:creationId xmlns:a16="http://schemas.microsoft.com/office/drawing/2014/main" id="{F5A50944-9562-639B-656F-B9A8C60345FE}"/>
                    </a:ext>
                  </a:extLst>
                </p:cNvPr>
                <p:cNvSpPr/>
                <p:nvPr/>
              </p:nvSpPr>
              <p:spPr>
                <a:xfrm>
                  <a:off x="350791" y="4376708"/>
                  <a:ext cx="11490418" cy="155719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1" name="Picture 10">
                <a:extLst>
                  <a:ext uri="{FF2B5EF4-FFF2-40B4-BE49-F238E27FC236}">
                    <a16:creationId xmlns:a16="http://schemas.microsoft.com/office/drawing/2014/main" id="{DA0150B9-00DB-4D14-114F-027DF0850B38}"/>
                  </a:ext>
                </a:extLst>
              </p:cNvPr>
              <p:cNvPicPr>
                <a:picLocks noChangeAspect="1"/>
              </p:cNvPicPr>
              <p:nvPr/>
            </p:nvPicPr>
            <p:blipFill>
              <a:blip r:embed="rId13"/>
              <a:stretch>
                <a:fillRect/>
              </a:stretch>
            </p:blipFill>
            <p:spPr>
              <a:xfrm>
                <a:off x="1323015" y="4460452"/>
                <a:ext cx="1467381" cy="1482267"/>
              </a:xfrm>
              <a:prstGeom prst="rect">
                <a:avLst/>
              </a:prstGeom>
            </p:spPr>
          </p:pic>
        </p:grpSp>
        <p:pic>
          <p:nvPicPr>
            <p:cNvPr id="23" name="Picture 22" descr="A screenshot of a computer&#10;&#10;AI-generated content may be incorrect.">
              <a:extLst>
                <a:ext uri="{FF2B5EF4-FFF2-40B4-BE49-F238E27FC236}">
                  <a16:creationId xmlns:a16="http://schemas.microsoft.com/office/drawing/2014/main" id="{CBE17783-419F-4873-808A-2E00714BB7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20372" y="4632498"/>
              <a:ext cx="1959988" cy="1228259"/>
            </a:xfrm>
            <a:prstGeom prst="rect">
              <a:avLst/>
            </a:prstGeom>
          </p:spPr>
        </p:pic>
      </p:grpSp>
    </p:spTree>
    <p:extLst>
      <p:ext uri="{BB962C8B-B14F-4D97-AF65-F5344CB8AC3E}">
        <p14:creationId xmlns:p14="http://schemas.microsoft.com/office/powerpoint/2010/main" val="19341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2E555-5E29-C113-8E74-80D0A364AD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CC46ACB-99D0-24FB-9D0E-8FBFA8437F03}"/>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B7B2491F-DF79-D45B-CFB0-33CA00B18E31}"/>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7065DDC0-DBEB-4AD6-C5F6-C29B51C24B54}"/>
              </a:ext>
            </a:extLst>
          </p:cNvPr>
          <p:cNvSpPr/>
          <p:nvPr/>
        </p:nvSpPr>
        <p:spPr>
          <a:xfrm>
            <a:off x="161862" y="321047"/>
            <a:ext cx="11826938" cy="58652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7F3373B-0CD4-39AC-8140-4EF6E9AB9B80}"/>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Sign in and review of session 1</a:t>
            </a:r>
          </a:p>
        </p:txBody>
      </p:sp>
      <p:sp>
        <p:nvSpPr>
          <p:cNvPr id="41" name="Rectangle 1">
            <a:extLst>
              <a:ext uri="{FF2B5EF4-FFF2-40B4-BE49-F238E27FC236}">
                <a16:creationId xmlns:a16="http://schemas.microsoft.com/office/drawing/2014/main" id="{B5DA93CF-CB27-EACF-5F5D-C2E3F78312C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a:extLst>
              <a:ext uri="{FF2B5EF4-FFF2-40B4-BE49-F238E27FC236}">
                <a16:creationId xmlns:a16="http://schemas.microsoft.com/office/drawing/2014/main" id="{88E05F35-0F80-7570-F99F-7718862E7617}"/>
              </a:ext>
            </a:extLst>
          </p:cNvPr>
          <p:cNvPicPr>
            <a:picLocks noChangeAspect="1"/>
          </p:cNvPicPr>
          <p:nvPr/>
        </p:nvPicPr>
        <p:blipFill>
          <a:blip r:embed="rId4"/>
          <a:stretch>
            <a:fillRect/>
          </a:stretch>
        </p:blipFill>
        <p:spPr>
          <a:xfrm>
            <a:off x="248351" y="1102886"/>
            <a:ext cx="5235120" cy="4780897"/>
          </a:xfrm>
          <a:prstGeom prst="rect">
            <a:avLst/>
          </a:prstGeom>
        </p:spPr>
      </p:pic>
      <p:pic>
        <p:nvPicPr>
          <p:cNvPr id="15" name="Picture 14">
            <a:extLst>
              <a:ext uri="{FF2B5EF4-FFF2-40B4-BE49-F238E27FC236}">
                <a16:creationId xmlns:a16="http://schemas.microsoft.com/office/drawing/2014/main" id="{2E3F0B15-26EB-D3E1-3608-C2ECC995C858}"/>
              </a:ext>
            </a:extLst>
          </p:cNvPr>
          <p:cNvPicPr>
            <a:picLocks noChangeAspect="1"/>
          </p:cNvPicPr>
          <p:nvPr/>
        </p:nvPicPr>
        <p:blipFill rotWithShape="1">
          <a:blip r:embed="rId5">
            <a:extLst>
              <a:ext uri="{28A0092B-C50C-407E-A947-70E740481C1C}">
                <a14:useLocalDpi xmlns:a14="http://schemas.microsoft.com/office/drawing/2010/main" val="0"/>
              </a:ext>
            </a:extLst>
          </a:blip>
          <a:srcRect b="32395"/>
          <a:stretch/>
        </p:blipFill>
        <p:spPr>
          <a:xfrm>
            <a:off x="5740120" y="900733"/>
            <a:ext cx="3475610" cy="5254290"/>
          </a:xfrm>
          <a:prstGeom prst="rect">
            <a:avLst/>
          </a:prstGeom>
          <a:effectLst>
            <a:outerShdw blurRad="63500" sx="102000" sy="102000" algn="ctr" rotWithShape="0">
              <a:prstClr val="black">
                <a:alpha val="40000"/>
              </a:prstClr>
            </a:outerShdw>
          </a:effectLst>
        </p:spPr>
      </p:pic>
      <p:pic>
        <p:nvPicPr>
          <p:cNvPr id="16" name="Picture 10" descr="Loop">
            <a:extLst>
              <a:ext uri="{FF2B5EF4-FFF2-40B4-BE49-F238E27FC236}">
                <a16:creationId xmlns:a16="http://schemas.microsoft.com/office/drawing/2014/main" id="{24AB9730-5A7F-7F1D-8EC8-5FCC5AD8CD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673" y="867845"/>
            <a:ext cx="1961537" cy="51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Loop">
            <a:extLst>
              <a:ext uri="{FF2B5EF4-FFF2-40B4-BE49-F238E27FC236}">
                <a16:creationId xmlns:a16="http://schemas.microsoft.com/office/drawing/2014/main" id="{D77FD954-C2B0-A73B-FF8C-FB953C0DAA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231" y="5245604"/>
            <a:ext cx="2405631" cy="91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a:extLst>
              <a:ext uri="{FF2B5EF4-FFF2-40B4-BE49-F238E27FC236}">
                <a16:creationId xmlns:a16="http://schemas.microsoft.com/office/drawing/2014/main" id="{58AC4DEF-EAF3-9FEA-05DE-104035A00A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691" y="86926"/>
            <a:ext cx="646331" cy="646331"/>
          </a:xfrm>
          <a:prstGeom prst="rect">
            <a:avLst/>
          </a:prstGeom>
        </p:spPr>
      </p:pic>
      <p:pic>
        <p:nvPicPr>
          <p:cNvPr id="9" name="Picture 8">
            <a:extLst>
              <a:ext uri="{FF2B5EF4-FFF2-40B4-BE49-F238E27FC236}">
                <a16:creationId xmlns:a16="http://schemas.microsoft.com/office/drawing/2014/main" id="{8B2AB93D-F128-95A1-5297-5B5CD58A96ED}"/>
              </a:ext>
            </a:extLst>
          </p:cNvPr>
          <p:cNvPicPr>
            <a:picLocks noChangeAspect="1"/>
          </p:cNvPicPr>
          <p:nvPr/>
        </p:nvPicPr>
        <p:blipFill>
          <a:blip r:embed="rId9"/>
          <a:stretch>
            <a:fillRect/>
          </a:stretch>
        </p:blipFill>
        <p:spPr>
          <a:xfrm>
            <a:off x="9405238" y="892061"/>
            <a:ext cx="2400300" cy="3429000"/>
          </a:xfrm>
          <a:prstGeom prst="rect">
            <a:avLst/>
          </a:prstGeom>
          <a:effectLst>
            <a:outerShdw blurRad="63500" sx="102000" sy="102000" algn="ctr" rotWithShape="0">
              <a:prstClr val="black">
                <a:alpha val="40000"/>
              </a:prstClr>
            </a:outerShdw>
          </a:effectLst>
        </p:spPr>
      </p:pic>
      <p:cxnSp>
        <p:nvCxnSpPr>
          <p:cNvPr id="11" name="Straight Arrow Connector 10">
            <a:extLst>
              <a:ext uri="{FF2B5EF4-FFF2-40B4-BE49-F238E27FC236}">
                <a16:creationId xmlns:a16="http://schemas.microsoft.com/office/drawing/2014/main" id="{2DDA47FF-098D-BF39-772D-06A128B8799F}"/>
              </a:ext>
            </a:extLst>
          </p:cNvPr>
          <p:cNvCxnSpPr/>
          <p:nvPr/>
        </p:nvCxnSpPr>
        <p:spPr>
          <a:xfrm flipH="1">
            <a:off x="4276165" y="2761129"/>
            <a:ext cx="5325035" cy="17660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0" descr="Loop">
            <a:extLst>
              <a:ext uri="{FF2B5EF4-FFF2-40B4-BE49-F238E27FC236}">
                <a16:creationId xmlns:a16="http://schemas.microsoft.com/office/drawing/2014/main" id="{B4D163C0-F5F8-2DE2-23E2-F28D3A4B10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642" y="2450073"/>
            <a:ext cx="1961537" cy="51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ue text on a black background&#10;&#10;AI-generated content may be incorrect.">
            <a:extLst>
              <a:ext uri="{FF2B5EF4-FFF2-40B4-BE49-F238E27FC236}">
                <a16:creationId xmlns:a16="http://schemas.microsoft.com/office/drawing/2014/main" id="{FB7E3558-5AFC-CD59-A9AE-99B034C349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35704" y="6244880"/>
            <a:ext cx="1737360" cy="662533"/>
          </a:xfrm>
          <a:prstGeom prst="rect">
            <a:avLst/>
          </a:prstGeom>
        </p:spPr>
      </p:pic>
    </p:spTree>
    <p:extLst>
      <p:ext uri="{BB962C8B-B14F-4D97-AF65-F5344CB8AC3E}">
        <p14:creationId xmlns:p14="http://schemas.microsoft.com/office/powerpoint/2010/main" val="41637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F8B64-E8FF-FEAB-56B6-550A439A7B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E3E9E8-C0AA-B16F-E3D0-12A382133C84}"/>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92A0BD12-10F9-6E02-F7B9-BF322CA3ABB4}"/>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47CC41D3-E1F6-E607-E76A-889298F8C5CC}"/>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52839C2-6B32-1EDE-277A-C72429C2AE39}"/>
              </a:ext>
            </a:extLst>
          </p:cNvPr>
          <p:cNvSpPr/>
          <p:nvPr/>
        </p:nvSpPr>
        <p:spPr>
          <a:xfrm>
            <a:off x="-13690" y="-1"/>
            <a:ext cx="12205690" cy="700073"/>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What was their first job?</a:t>
            </a:r>
          </a:p>
        </p:txBody>
      </p:sp>
      <p:sp>
        <p:nvSpPr>
          <p:cNvPr id="41" name="Rectangle 1">
            <a:extLst>
              <a:ext uri="{FF2B5EF4-FFF2-40B4-BE49-F238E27FC236}">
                <a16:creationId xmlns:a16="http://schemas.microsoft.com/office/drawing/2014/main" id="{F910968D-FCD5-9AAF-AEB2-4947E57B9E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Rounded Corners 7">
            <a:extLst>
              <a:ext uri="{FF2B5EF4-FFF2-40B4-BE49-F238E27FC236}">
                <a16:creationId xmlns:a16="http://schemas.microsoft.com/office/drawing/2014/main" id="{0D7A2092-54E5-75AD-7D66-E77D82B6E99A}"/>
              </a:ext>
            </a:extLst>
          </p:cNvPr>
          <p:cNvSpPr/>
          <p:nvPr/>
        </p:nvSpPr>
        <p:spPr>
          <a:xfrm>
            <a:off x="1699320" y="5381223"/>
            <a:ext cx="8706478" cy="646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Where you start your working life is not always where you end up!</a:t>
            </a:r>
          </a:p>
        </p:txBody>
      </p:sp>
      <p:pic>
        <p:nvPicPr>
          <p:cNvPr id="10" name="Picture 2" descr="How well does Taylor Swift play the guitar? - Quora">
            <a:extLst>
              <a:ext uri="{FF2B5EF4-FFF2-40B4-BE49-F238E27FC236}">
                <a16:creationId xmlns:a16="http://schemas.microsoft.com/office/drawing/2014/main" id="{43343308-7BC0-E2AA-DE09-13CBCC2DF5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6064"/>
          <a:stretch/>
        </p:blipFill>
        <p:spPr bwMode="auto">
          <a:xfrm>
            <a:off x="641951" y="872651"/>
            <a:ext cx="2480487" cy="2464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D4F93FB-1B2E-5E13-01A6-144DB50F059A}"/>
              </a:ext>
            </a:extLst>
          </p:cNvPr>
          <p:cNvPicPr>
            <a:picLocks noChangeAspect="1"/>
          </p:cNvPicPr>
          <p:nvPr/>
        </p:nvPicPr>
        <p:blipFill>
          <a:blip r:embed="rId5"/>
          <a:srcRect l="18793" t="1128" r="13620" b="28149"/>
          <a:stretch>
            <a:fillRect/>
          </a:stretch>
        </p:blipFill>
        <p:spPr>
          <a:xfrm>
            <a:off x="4621631" y="864599"/>
            <a:ext cx="2480487" cy="2450504"/>
          </a:xfrm>
          <a:prstGeom prst="rect">
            <a:avLst/>
          </a:prstGeom>
        </p:spPr>
      </p:pic>
      <p:sp>
        <p:nvSpPr>
          <p:cNvPr id="12" name="TextBox 11">
            <a:extLst>
              <a:ext uri="{FF2B5EF4-FFF2-40B4-BE49-F238E27FC236}">
                <a16:creationId xmlns:a16="http://schemas.microsoft.com/office/drawing/2014/main" id="{541B7C44-0C9F-BE4D-64CA-81F03F4E5815}"/>
              </a:ext>
            </a:extLst>
          </p:cNvPr>
          <p:cNvSpPr txBox="1"/>
          <p:nvPr/>
        </p:nvSpPr>
        <p:spPr>
          <a:xfrm>
            <a:off x="4621630" y="3132690"/>
            <a:ext cx="2480487" cy="1200329"/>
          </a:xfrm>
          <a:prstGeom prst="rect">
            <a:avLst/>
          </a:prstGeom>
          <a:solidFill>
            <a:srgbClr val="FF6600"/>
          </a:solidFill>
        </p:spPr>
        <p:txBody>
          <a:bodyPr wrap="square" rtlCol="0">
            <a:spAutoFit/>
          </a:bodyPr>
          <a:lstStyle/>
          <a:p>
            <a:pPr algn="ctr"/>
            <a:r>
              <a:rPr lang="en-GB" sz="2400" dirty="0"/>
              <a:t>Beyonce – American singer</a:t>
            </a:r>
          </a:p>
          <a:p>
            <a:pPr algn="ctr"/>
            <a:endParaRPr lang="en-GB" sz="2400" dirty="0"/>
          </a:p>
        </p:txBody>
      </p:sp>
      <p:sp>
        <p:nvSpPr>
          <p:cNvPr id="13" name="Explosion: 14 Points 12">
            <a:extLst>
              <a:ext uri="{FF2B5EF4-FFF2-40B4-BE49-F238E27FC236}">
                <a16:creationId xmlns:a16="http://schemas.microsoft.com/office/drawing/2014/main" id="{AE6B663D-243D-68BB-B502-F0F4D18D0D9B}"/>
              </a:ext>
            </a:extLst>
          </p:cNvPr>
          <p:cNvSpPr/>
          <p:nvPr/>
        </p:nvSpPr>
        <p:spPr>
          <a:xfrm>
            <a:off x="4138782" y="3579915"/>
            <a:ext cx="3581042" cy="1935030"/>
          </a:xfrm>
          <a:prstGeom prst="irregularSeal2">
            <a:avLst/>
          </a:prstGeom>
          <a:solidFill>
            <a:srgbClr val="3B9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Hair salon floor sweeper</a:t>
            </a:r>
          </a:p>
        </p:txBody>
      </p:sp>
      <p:pic>
        <p:nvPicPr>
          <p:cNvPr id="14" name="Picture 13">
            <a:extLst>
              <a:ext uri="{FF2B5EF4-FFF2-40B4-BE49-F238E27FC236}">
                <a16:creationId xmlns:a16="http://schemas.microsoft.com/office/drawing/2014/main" id="{A93FF79A-ED58-BE55-8976-CE6297C6987E}"/>
              </a:ext>
            </a:extLst>
          </p:cNvPr>
          <p:cNvPicPr>
            <a:picLocks noChangeAspect="1"/>
          </p:cNvPicPr>
          <p:nvPr/>
        </p:nvPicPr>
        <p:blipFill>
          <a:blip r:embed="rId6"/>
          <a:srcRect l="-1" t="-5718" r="-5718" b="-1"/>
          <a:stretch>
            <a:fillRect/>
          </a:stretch>
        </p:blipFill>
        <p:spPr>
          <a:xfrm>
            <a:off x="8669191" y="776388"/>
            <a:ext cx="2773950" cy="2560568"/>
          </a:xfrm>
          <a:prstGeom prst="rect">
            <a:avLst/>
          </a:prstGeom>
        </p:spPr>
      </p:pic>
      <p:sp>
        <p:nvSpPr>
          <p:cNvPr id="15" name="TextBox 14">
            <a:extLst>
              <a:ext uri="{FF2B5EF4-FFF2-40B4-BE49-F238E27FC236}">
                <a16:creationId xmlns:a16="http://schemas.microsoft.com/office/drawing/2014/main" id="{752628BC-5441-4196-3402-88872F1D8E5D}"/>
              </a:ext>
            </a:extLst>
          </p:cNvPr>
          <p:cNvSpPr txBox="1"/>
          <p:nvPr/>
        </p:nvSpPr>
        <p:spPr>
          <a:xfrm>
            <a:off x="8655500" y="3126411"/>
            <a:ext cx="2656131" cy="1200329"/>
          </a:xfrm>
          <a:prstGeom prst="rect">
            <a:avLst/>
          </a:prstGeom>
          <a:solidFill>
            <a:srgbClr val="FF6600"/>
          </a:solidFill>
        </p:spPr>
        <p:txBody>
          <a:bodyPr wrap="square" rtlCol="0">
            <a:spAutoFit/>
          </a:bodyPr>
          <a:lstStyle/>
          <a:p>
            <a:pPr algn="ctr"/>
            <a:r>
              <a:rPr lang="en-GB" sz="2400" dirty="0"/>
              <a:t>Harry Styles – Singer</a:t>
            </a:r>
          </a:p>
          <a:p>
            <a:pPr algn="ctr"/>
            <a:endParaRPr lang="en-GB" sz="2400" dirty="0"/>
          </a:p>
        </p:txBody>
      </p:sp>
      <p:sp>
        <p:nvSpPr>
          <p:cNvPr id="16" name="Explosion: 14 Points 15">
            <a:extLst>
              <a:ext uri="{FF2B5EF4-FFF2-40B4-BE49-F238E27FC236}">
                <a16:creationId xmlns:a16="http://schemas.microsoft.com/office/drawing/2014/main" id="{92DD0D77-2713-6038-C691-FA4D2431FBA9}"/>
              </a:ext>
            </a:extLst>
          </p:cNvPr>
          <p:cNvSpPr/>
          <p:nvPr/>
        </p:nvSpPr>
        <p:spPr>
          <a:xfrm>
            <a:off x="8467884" y="3599041"/>
            <a:ext cx="3176563" cy="1949880"/>
          </a:xfrm>
          <a:prstGeom prst="irregularSeal2">
            <a:avLst/>
          </a:prstGeom>
          <a:solidFill>
            <a:srgbClr val="3B9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Worked in a bakery</a:t>
            </a:r>
          </a:p>
        </p:txBody>
      </p:sp>
      <p:sp>
        <p:nvSpPr>
          <p:cNvPr id="17" name="TextBox 16">
            <a:extLst>
              <a:ext uri="{FF2B5EF4-FFF2-40B4-BE49-F238E27FC236}">
                <a16:creationId xmlns:a16="http://schemas.microsoft.com/office/drawing/2014/main" id="{0276DC63-10E4-B25F-3709-D280ADAED7DA}"/>
              </a:ext>
            </a:extLst>
          </p:cNvPr>
          <p:cNvSpPr txBox="1"/>
          <p:nvPr/>
        </p:nvSpPr>
        <p:spPr>
          <a:xfrm>
            <a:off x="657524" y="3099321"/>
            <a:ext cx="2480487" cy="1200329"/>
          </a:xfrm>
          <a:prstGeom prst="rect">
            <a:avLst/>
          </a:prstGeom>
          <a:solidFill>
            <a:srgbClr val="FF6600"/>
          </a:solidFill>
        </p:spPr>
        <p:txBody>
          <a:bodyPr wrap="square" rtlCol="0">
            <a:spAutoFit/>
          </a:bodyPr>
          <a:lstStyle/>
          <a:p>
            <a:pPr algn="ctr"/>
            <a:r>
              <a:rPr lang="en-GB" sz="2400" dirty="0"/>
              <a:t>Taylor Swift: Singer, songwriter, musician</a:t>
            </a:r>
          </a:p>
        </p:txBody>
      </p:sp>
      <p:sp>
        <p:nvSpPr>
          <p:cNvPr id="18" name="Explosion: 14 Points 17">
            <a:extLst>
              <a:ext uri="{FF2B5EF4-FFF2-40B4-BE49-F238E27FC236}">
                <a16:creationId xmlns:a16="http://schemas.microsoft.com/office/drawing/2014/main" id="{94D1C90E-9189-90C5-98AC-54333B92E36D}"/>
              </a:ext>
            </a:extLst>
          </p:cNvPr>
          <p:cNvSpPr/>
          <p:nvPr/>
        </p:nvSpPr>
        <p:spPr>
          <a:xfrm>
            <a:off x="203200" y="3713637"/>
            <a:ext cx="3581043" cy="1935030"/>
          </a:xfrm>
          <a:prstGeom prst="irregularSeal2">
            <a:avLst/>
          </a:prstGeom>
          <a:solidFill>
            <a:srgbClr val="3B9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Christmas Tree Farm</a:t>
            </a:r>
          </a:p>
        </p:txBody>
      </p:sp>
      <p:pic>
        <p:nvPicPr>
          <p:cNvPr id="7" name="Graphic 6">
            <a:extLst>
              <a:ext uri="{FF2B5EF4-FFF2-40B4-BE49-F238E27FC236}">
                <a16:creationId xmlns:a16="http://schemas.microsoft.com/office/drawing/2014/main" id="{4FE8A99C-6AE9-155B-A3EC-CF01CF836B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691" y="16830"/>
            <a:ext cx="646331" cy="646331"/>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50D7D20A-60F7-3461-E1B4-56C05FB06E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8434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C295F-0C4A-6936-432F-14B5DF0D66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53E436-FE3D-903B-2039-927E9E509F2E}"/>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DB2299C-3F1A-738C-10C5-933388D9432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4"/>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FCBC0C6D-919B-D7C3-F03F-4775FC8A8452}"/>
              </a:ext>
            </a:extLst>
          </p:cNvPr>
          <p:cNvSpPr/>
          <p:nvPr/>
        </p:nvSpPr>
        <p:spPr>
          <a:xfrm>
            <a:off x="161862" y="113399"/>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7D6BC0A-175A-7DED-2F38-FFB531462BED}"/>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Why do work experience?</a:t>
            </a:r>
          </a:p>
        </p:txBody>
      </p:sp>
      <p:sp>
        <p:nvSpPr>
          <p:cNvPr id="41" name="Rectangle 1">
            <a:extLst>
              <a:ext uri="{FF2B5EF4-FFF2-40B4-BE49-F238E27FC236}">
                <a16:creationId xmlns:a16="http://schemas.microsoft.com/office/drawing/2014/main" id="{38393CEA-CC9E-3264-9623-15319E8D4B6E}"/>
              </a:ext>
            </a:extLst>
          </p:cNvPr>
          <p:cNvSpPr>
            <a:spLocks noChangeArrowheads="1"/>
          </p:cNvSpPr>
          <p:nvPr/>
        </p:nvSpPr>
        <p:spPr bwMode="auto">
          <a:xfrm>
            <a:off x="0" y="0"/>
            <a:ext cx="12192000" cy="0"/>
          </a:xfrm>
          <a:prstGeom prst="rect">
            <a:avLst/>
          </a:prstGeom>
          <a:solidFill>
            <a:srgbClr val="F0616C"/>
          </a:solidFill>
          <a:ln>
            <a:noFill/>
          </a:ln>
          <a:effec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4F540D4A-C4C5-33E9-CAD3-E25C3F6F2162}"/>
              </a:ext>
            </a:extLst>
          </p:cNvPr>
          <p:cNvSpPr/>
          <p:nvPr/>
        </p:nvSpPr>
        <p:spPr>
          <a:xfrm>
            <a:off x="395335" y="1131848"/>
            <a:ext cx="2743200" cy="1544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To find out about a company</a:t>
            </a:r>
          </a:p>
        </p:txBody>
      </p:sp>
      <p:sp>
        <p:nvSpPr>
          <p:cNvPr id="8" name="Rectangle 7">
            <a:extLst>
              <a:ext uri="{FF2B5EF4-FFF2-40B4-BE49-F238E27FC236}">
                <a16:creationId xmlns:a16="http://schemas.microsoft.com/office/drawing/2014/main" id="{D2E6E5B4-B9B8-EBB3-F89B-25AE3463350C}"/>
              </a:ext>
            </a:extLst>
          </p:cNvPr>
          <p:cNvSpPr/>
          <p:nvPr/>
        </p:nvSpPr>
        <p:spPr>
          <a:xfrm>
            <a:off x="3256166" y="1131847"/>
            <a:ext cx="2743200" cy="154412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tx1"/>
                </a:solidFill>
              </a:rPr>
              <a:t>To learn/practice skills</a:t>
            </a:r>
          </a:p>
        </p:txBody>
      </p:sp>
      <p:sp>
        <p:nvSpPr>
          <p:cNvPr id="10" name="Rectangle 9">
            <a:extLst>
              <a:ext uri="{FF2B5EF4-FFF2-40B4-BE49-F238E27FC236}">
                <a16:creationId xmlns:a16="http://schemas.microsoft.com/office/drawing/2014/main" id="{AFFBFB94-1D1C-8243-94D7-F866111A2AF1}"/>
              </a:ext>
            </a:extLst>
          </p:cNvPr>
          <p:cNvSpPr/>
          <p:nvPr/>
        </p:nvSpPr>
        <p:spPr>
          <a:xfrm>
            <a:off x="6116997" y="1131847"/>
            <a:ext cx="2743200" cy="154412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tx1"/>
                </a:solidFill>
              </a:rPr>
              <a:t>To try out a job role </a:t>
            </a:r>
          </a:p>
        </p:txBody>
      </p:sp>
      <p:sp>
        <p:nvSpPr>
          <p:cNvPr id="11" name="Rectangle 10">
            <a:extLst>
              <a:ext uri="{FF2B5EF4-FFF2-40B4-BE49-F238E27FC236}">
                <a16:creationId xmlns:a16="http://schemas.microsoft.com/office/drawing/2014/main" id="{3697E399-9F8F-283F-72E4-F07B760918D3}"/>
              </a:ext>
            </a:extLst>
          </p:cNvPr>
          <p:cNvSpPr/>
          <p:nvPr/>
        </p:nvSpPr>
        <p:spPr>
          <a:xfrm>
            <a:off x="9035749" y="1131847"/>
            <a:ext cx="2743200" cy="15441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tx1"/>
                </a:solidFill>
              </a:rPr>
              <a:t>To be seen as a future worker</a:t>
            </a:r>
          </a:p>
        </p:txBody>
      </p:sp>
      <p:sp>
        <p:nvSpPr>
          <p:cNvPr id="9" name="Oval 8">
            <a:extLst>
              <a:ext uri="{FF2B5EF4-FFF2-40B4-BE49-F238E27FC236}">
                <a16:creationId xmlns:a16="http://schemas.microsoft.com/office/drawing/2014/main" id="{2F243D6F-1FE8-71CC-A401-08A15723F6D9}"/>
              </a:ext>
            </a:extLst>
          </p:cNvPr>
          <p:cNvSpPr/>
          <p:nvPr/>
        </p:nvSpPr>
        <p:spPr>
          <a:xfrm>
            <a:off x="1804547" y="3276959"/>
            <a:ext cx="2667976" cy="239962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this the sort of job I like?</a:t>
            </a:r>
          </a:p>
        </p:txBody>
      </p:sp>
      <p:sp>
        <p:nvSpPr>
          <p:cNvPr id="12" name="Oval 11">
            <a:extLst>
              <a:ext uri="{FF2B5EF4-FFF2-40B4-BE49-F238E27FC236}">
                <a16:creationId xmlns:a16="http://schemas.microsoft.com/office/drawing/2014/main" id="{22F1E734-1E1F-646A-C709-20BB92E795E0}"/>
              </a:ext>
            </a:extLst>
          </p:cNvPr>
          <p:cNvSpPr/>
          <p:nvPr/>
        </p:nvSpPr>
        <p:spPr>
          <a:xfrm>
            <a:off x="4793993" y="3276958"/>
            <a:ext cx="2667976" cy="2399625"/>
          </a:xfrm>
          <a:prstGeom prst="ellipse">
            <a:avLst/>
          </a:prstGeom>
          <a:solidFill>
            <a:srgbClr val="F6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skills will I need to do it?</a:t>
            </a:r>
          </a:p>
        </p:txBody>
      </p:sp>
      <p:sp>
        <p:nvSpPr>
          <p:cNvPr id="13" name="Oval 12">
            <a:extLst>
              <a:ext uri="{FF2B5EF4-FFF2-40B4-BE49-F238E27FC236}">
                <a16:creationId xmlns:a16="http://schemas.microsoft.com/office/drawing/2014/main" id="{21DDA8BD-337B-BA6C-A351-019DD610F35B}"/>
              </a:ext>
            </a:extLst>
          </p:cNvPr>
          <p:cNvSpPr/>
          <p:nvPr/>
        </p:nvSpPr>
        <p:spPr>
          <a:xfrm>
            <a:off x="7783439" y="3276957"/>
            <a:ext cx="2667976" cy="2399625"/>
          </a:xfrm>
          <a:prstGeom prst="ellipse">
            <a:avLst/>
          </a:prstGeom>
          <a:solidFill>
            <a:srgbClr val="00A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the best way to talk to a boss?</a:t>
            </a:r>
          </a:p>
        </p:txBody>
      </p:sp>
      <p:pic>
        <p:nvPicPr>
          <p:cNvPr id="14" name="Picture 13" descr="A blue text on a black background&#10;&#10;AI-generated content may be incorrect.">
            <a:extLst>
              <a:ext uri="{FF2B5EF4-FFF2-40B4-BE49-F238E27FC236}">
                <a16:creationId xmlns:a16="http://schemas.microsoft.com/office/drawing/2014/main" id="{84609480-E4A8-F329-249E-F0E21125B4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custDataLst>
      <p:tags r:id="rId1"/>
    </p:custDataLst>
    <p:extLst>
      <p:ext uri="{BB962C8B-B14F-4D97-AF65-F5344CB8AC3E}">
        <p14:creationId xmlns:p14="http://schemas.microsoft.com/office/powerpoint/2010/main" val="1886853038"/>
      </p:ext>
    </p:extLst>
  </p:cSld>
  <p:clrMapOvr>
    <a:masterClrMapping/>
  </p:clrMapOvr>
  <mc:AlternateContent xmlns:mc="http://schemas.openxmlformats.org/markup-compatibility/2006" xmlns:p14="http://schemas.microsoft.com/office/powerpoint/2010/main">
    <mc:Choice Requires="p14">
      <p:transition spd="slow" p14:dur="2000" advTm="45912"/>
    </mc:Choice>
    <mc:Fallback xmlns="">
      <p:transition spd="slow" advTm="45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45AFC-EB09-B017-1A77-CD023EA4B7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03DBA0-5028-4A84-E6C1-7A4DBEE7C471}"/>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pic>
        <p:nvPicPr>
          <p:cNvPr id="3" name="Picture 2">
            <a:extLst>
              <a:ext uri="{FF2B5EF4-FFF2-40B4-BE49-F238E27FC236}">
                <a16:creationId xmlns:a16="http://schemas.microsoft.com/office/drawing/2014/main" id="{1C74737A-5B15-03C6-9BC6-A41702D7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7349" y="6152621"/>
            <a:ext cx="1744709" cy="791830"/>
          </a:xfrm>
          <a:prstGeom prst="rect">
            <a:avLst/>
          </a:prstGeom>
        </p:spPr>
      </p:pic>
      <p:sp>
        <p:nvSpPr>
          <p:cNvPr id="4" name="Freeform 13">
            <a:extLst>
              <a:ext uri="{FF2B5EF4-FFF2-40B4-BE49-F238E27FC236}">
                <a16:creationId xmlns:a16="http://schemas.microsoft.com/office/drawing/2014/main" id="{775A686D-B4E4-EA67-375B-478AD9FF3790}"/>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4"/>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BF289B8F-4BE9-A81A-E857-B1983D4B6974}"/>
              </a:ext>
            </a:extLst>
          </p:cNvPr>
          <p:cNvSpPr/>
          <p:nvPr/>
        </p:nvSpPr>
        <p:spPr>
          <a:xfrm>
            <a:off x="161862" y="203988"/>
            <a:ext cx="11847607" cy="594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D3AA016-8766-B221-41D5-3DDB68C45748}"/>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     Which sectors/jobs are you interested in for work experience?</a:t>
            </a:r>
          </a:p>
        </p:txBody>
      </p:sp>
      <p:sp>
        <p:nvSpPr>
          <p:cNvPr id="41" name="Rectangle 1">
            <a:extLst>
              <a:ext uri="{FF2B5EF4-FFF2-40B4-BE49-F238E27FC236}">
                <a16:creationId xmlns:a16="http://schemas.microsoft.com/office/drawing/2014/main" id="{90C6D04E-9F11-57C2-9598-620A279689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6" name="Picture 2">
            <a:extLst>
              <a:ext uri="{FF2B5EF4-FFF2-40B4-BE49-F238E27FC236}">
                <a16:creationId xmlns:a16="http://schemas.microsoft.com/office/drawing/2014/main" id="{5A2AE7D5-E6F5-EA12-5D53-A9D054CBF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917441"/>
            <a:ext cx="4006945" cy="5151786"/>
          </a:xfrm>
          <a:prstGeom prst="rect">
            <a:avLst/>
          </a:prstGeom>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F9EB65DF-ABCA-3BF8-E5F7-907D1C8EE786}"/>
              </a:ext>
            </a:extLst>
          </p:cNvPr>
          <p:cNvGrpSpPr/>
          <p:nvPr/>
        </p:nvGrpSpPr>
        <p:grpSpPr>
          <a:xfrm>
            <a:off x="4651597" y="879289"/>
            <a:ext cx="7126746" cy="5185873"/>
            <a:chOff x="4651597" y="879289"/>
            <a:chExt cx="7126746" cy="5185873"/>
          </a:xfrm>
        </p:grpSpPr>
        <p:sp>
          <p:nvSpPr>
            <p:cNvPr id="23" name="Rectangle: Rounded Corners 22">
              <a:extLst>
                <a:ext uri="{FF2B5EF4-FFF2-40B4-BE49-F238E27FC236}">
                  <a16:creationId xmlns:a16="http://schemas.microsoft.com/office/drawing/2014/main" id="{9F52438F-0D63-BAAA-0A1D-CC73FA603B26}"/>
                </a:ext>
              </a:extLst>
            </p:cNvPr>
            <p:cNvSpPr/>
            <p:nvPr/>
          </p:nvSpPr>
          <p:spPr>
            <a:xfrm>
              <a:off x="4651597" y="879289"/>
              <a:ext cx="7126746" cy="51858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2243BB6-A5FB-D245-4FA8-281BA13650A1}"/>
                </a:ext>
              </a:extLst>
            </p:cNvPr>
            <p:cNvSpPr txBox="1"/>
            <p:nvPr/>
          </p:nvSpPr>
          <p:spPr>
            <a:xfrm>
              <a:off x="5074440" y="995816"/>
              <a:ext cx="6281057" cy="1231106"/>
            </a:xfrm>
            <a:prstGeom prst="rect">
              <a:avLst/>
            </a:prstGeom>
            <a:noFill/>
          </p:spPr>
          <p:txBody>
            <a:bodyPr wrap="square" rtlCol="0">
              <a:spAutoFit/>
            </a:bodyPr>
            <a:lstStyle/>
            <a:p>
              <a:r>
                <a:rPr lang="en-GB" sz="2800" dirty="0"/>
                <a:t>Write down a few things you want to get from YOUR work experience</a:t>
              </a:r>
            </a:p>
            <a:p>
              <a:endParaRPr lang="en-GB" dirty="0"/>
            </a:p>
          </p:txBody>
        </p:sp>
        <p:sp>
          <p:nvSpPr>
            <p:cNvPr id="15" name="TextBox 14">
              <a:extLst>
                <a:ext uri="{FF2B5EF4-FFF2-40B4-BE49-F238E27FC236}">
                  <a16:creationId xmlns:a16="http://schemas.microsoft.com/office/drawing/2014/main" id="{1AA4C379-1C23-EA23-D535-89725AF53D91}"/>
                </a:ext>
              </a:extLst>
            </p:cNvPr>
            <p:cNvSpPr txBox="1"/>
            <p:nvPr/>
          </p:nvSpPr>
          <p:spPr>
            <a:xfrm>
              <a:off x="5074440" y="1815355"/>
              <a:ext cx="6281057" cy="1231106"/>
            </a:xfrm>
            <a:prstGeom prst="rect">
              <a:avLst/>
            </a:prstGeom>
            <a:noFill/>
          </p:spPr>
          <p:txBody>
            <a:bodyPr wrap="square" rtlCol="0">
              <a:spAutoFit/>
            </a:bodyPr>
            <a:lstStyle/>
            <a:p>
              <a:r>
                <a:rPr lang="en-GB" sz="2800" dirty="0"/>
                <a:t>And which job sectors and jobs you are interested in for work experience</a:t>
              </a:r>
            </a:p>
            <a:p>
              <a:endParaRPr lang="en-GB" dirty="0"/>
            </a:p>
          </p:txBody>
        </p:sp>
        <p:pic>
          <p:nvPicPr>
            <p:cNvPr id="17" name="Picture 16">
              <a:extLst>
                <a:ext uri="{FF2B5EF4-FFF2-40B4-BE49-F238E27FC236}">
                  <a16:creationId xmlns:a16="http://schemas.microsoft.com/office/drawing/2014/main" id="{9E6BD5B4-48F4-08FE-4650-A1D76D631C7C}"/>
                </a:ext>
              </a:extLst>
            </p:cNvPr>
            <p:cNvPicPr>
              <a:picLocks noChangeAspect="1"/>
            </p:cNvPicPr>
            <p:nvPr/>
          </p:nvPicPr>
          <p:blipFill>
            <a:blip r:embed="rId6"/>
            <a:stretch>
              <a:fillRect/>
            </a:stretch>
          </p:blipFill>
          <p:spPr>
            <a:xfrm>
              <a:off x="5362287" y="2816368"/>
              <a:ext cx="5705364" cy="2997014"/>
            </a:xfrm>
            <a:prstGeom prst="rect">
              <a:avLst/>
            </a:prstGeom>
          </p:spPr>
        </p:pic>
      </p:grpSp>
      <p:sp>
        <p:nvSpPr>
          <p:cNvPr id="10" name="Star: 32 Points 9">
            <a:extLst>
              <a:ext uri="{FF2B5EF4-FFF2-40B4-BE49-F238E27FC236}">
                <a16:creationId xmlns:a16="http://schemas.microsoft.com/office/drawing/2014/main" id="{C45E4840-F74E-ABD4-D5FE-A212F28FE4C4}"/>
              </a:ext>
            </a:extLst>
          </p:cNvPr>
          <p:cNvSpPr/>
          <p:nvPr/>
        </p:nvSpPr>
        <p:spPr>
          <a:xfrm>
            <a:off x="3486959" y="4491714"/>
            <a:ext cx="1767612" cy="1767965"/>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 mins</a:t>
            </a:r>
          </a:p>
        </p:txBody>
      </p:sp>
      <p:pic>
        <p:nvPicPr>
          <p:cNvPr id="26" name="Graphic 25">
            <a:extLst>
              <a:ext uri="{FF2B5EF4-FFF2-40B4-BE49-F238E27FC236}">
                <a16:creationId xmlns:a16="http://schemas.microsoft.com/office/drawing/2014/main" id="{32509A9D-C572-BA98-A901-4680ABDAC7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7381" y="59049"/>
            <a:ext cx="646331" cy="646331"/>
          </a:xfrm>
          <a:prstGeom prst="rect">
            <a:avLst/>
          </a:prstGeom>
        </p:spPr>
      </p:pic>
      <p:pic>
        <p:nvPicPr>
          <p:cNvPr id="7" name="Picture 6">
            <a:extLst>
              <a:ext uri="{FF2B5EF4-FFF2-40B4-BE49-F238E27FC236}">
                <a16:creationId xmlns:a16="http://schemas.microsoft.com/office/drawing/2014/main" id="{7A84BCEA-7831-8BED-D31C-94F29C88A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0075" y="4814274"/>
            <a:ext cx="1112688" cy="1164437"/>
          </a:xfrm>
          <a:prstGeom prst="rect">
            <a:avLst/>
          </a:prstGeom>
        </p:spPr>
      </p:pic>
    </p:spTree>
    <p:extLst>
      <p:ext uri="{BB962C8B-B14F-4D97-AF65-F5344CB8AC3E}">
        <p14:creationId xmlns:p14="http://schemas.microsoft.com/office/powerpoint/2010/main" val="20086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10"/>
                                        </p:tgtEl>
                                        <p:attrNameLst>
                                          <p:attrName>style.color</p:attrName>
                                        </p:attrNameLst>
                                      </p:cBhvr>
                                      <p:to>
                                        <a:schemeClr val="bg1"/>
                                      </p:to>
                                    </p:animClr>
                                    <p:animClr clrSpc="rgb" dir="cw">
                                      <p:cBhvr>
                                        <p:cTn id="12" dur="250" autoRev="1" fill="remove"/>
                                        <p:tgtEl>
                                          <p:spTgt spid="10"/>
                                        </p:tgtEl>
                                        <p:attrNameLst>
                                          <p:attrName>fillcolor</p:attrName>
                                        </p:attrNameLst>
                                      </p:cBhvr>
                                      <p:to>
                                        <a:schemeClr val="bg1"/>
                                      </p:to>
                                    </p:animClr>
                                    <p:set>
                                      <p:cBhvr>
                                        <p:cTn id="13" dur="250" autoRev="1" fill="remove"/>
                                        <p:tgtEl>
                                          <p:spTgt spid="10"/>
                                        </p:tgtEl>
                                        <p:attrNameLst>
                                          <p:attrName>fill.type</p:attrName>
                                        </p:attrNameLst>
                                      </p:cBhvr>
                                      <p:to>
                                        <p:strVal val="solid"/>
                                      </p:to>
                                    </p:set>
                                    <p:set>
                                      <p:cBhvr>
                                        <p:cTn id="14" dur="250" autoRev="1" fill="remove"/>
                                        <p:tgtEl>
                                          <p:spTgt spid="10"/>
                                        </p:tgtEl>
                                        <p:attrNameLst>
                                          <p:attrName>fill.on</p:attrName>
                                        </p:attrNameLst>
                                      </p:cBhvr>
                                      <p:to>
                                        <p:strVal val="true"/>
                                      </p:to>
                                    </p:se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64C2-F35A-0250-26BD-C9F4C54B3D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16D4B4-D19D-3654-D665-1F92C17D0BCA}"/>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C6A7F5DC-9C0D-8EA1-5FAD-9F1ACF94CE4A}"/>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A78F7F2D-FA1D-EF93-AF79-9F46CD04F8E5}"/>
              </a:ext>
            </a:extLst>
          </p:cNvPr>
          <p:cNvSpPr/>
          <p:nvPr/>
        </p:nvSpPr>
        <p:spPr>
          <a:xfrm>
            <a:off x="161862" y="176910"/>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E7DFFA7-26F1-1FA9-E625-454E0705F84B}"/>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One workplace can have loads of different jobs</a:t>
            </a:r>
          </a:p>
        </p:txBody>
      </p:sp>
      <p:sp>
        <p:nvSpPr>
          <p:cNvPr id="41" name="Rectangle 1">
            <a:extLst>
              <a:ext uri="{FF2B5EF4-FFF2-40B4-BE49-F238E27FC236}">
                <a16:creationId xmlns:a16="http://schemas.microsoft.com/office/drawing/2014/main" id="{65C0B930-ADB8-FE7D-DDA0-A08023A1B0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Freeform 5">
            <a:extLst>
              <a:ext uri="{FF2B5EF4-FFF2-40B4-BE49-F238E27FC236}">
                <a16:creationId xmlns:a16="http://schemas.microsoft.com/office/drawing/2014/main" id="{76A5B9AF-40A4-A2E3-4429-DE09F55B9593}"/>
              </a:ext>
            </a:extLst>
          </p:cNvPr>
          <p:cNvSpPr/>
          <p:nvPr/>
        </p:nvSpPr>
        <p:spPr>
          <a:xfrm>
            <a:off x="4053155" y="1713143"/>
            <a:ext cx="4085689" cy="3057275"/>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a:ln w="38100">
            <a:solidFill>
              <a:srgbClr val="002060"/>
            </a:solidFill>
          </a:ln>
        </p:spPr>
        <p:txBody>
          <a:bodyPr/>
          <a:lstStyle/>
          <a:p>
            <a:endParaRPr lang="en-GB"/>
          </a:p>
        </p:txBody>
      </p:sp>
      <p:sp>
        <p:nvSpPr>
          <p:cNvPr id="8" name="Rectangle 7">
            <a:extLst>
              <a:ext uri="{FF2B5EF4-FFF2-40B4-BE49-F238E27FC236}">
                <a16:creationId xmlns:a16="http://schemas.microsoft.com/office/drawing/2014/main" id="{9CA752FF-043B-23D4-BC53-EDE8B5633BD1}"/>
              </a:ext>
            </a:extLst>
          </p:cNvPr>
          <p:cNvSpPr/>
          <p:nvPr/>
        </p:nvSpPr>
        <p:spPr>
          <a:xfrm>
            <a:off x="4053155" y="4348093"/>
            <a:ext cx="4085689" cy="646332"/>
          </a:xfrm>
          <a:prstGeom prst="rect">
            <a:avLst/>
          </a:prstGeom>
          <a:solidFill>
            <a:srgbClr val="FF9900"/>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Supermarket</a:t>
            </a:r>
          </a:p>
        </p:txBody>
      </p:sp>
      <p:sp>
        <p:nvSpPr>
          <p:cNvPr id="10" name="Star: 32 Points 9">
            <a:extLst>
              <a:ext uri="{FF2B5EF4-FFF2-40B4-BE49-F238E27FC236}">
                <a16:creationId xmlns:a16="http://schemas.microsoft.com/office/drawing/2014/main" id="{6EE7D649-39A6-CAF1-9556-BF5FD0A85BD0}"/>
              </a:ext>
            </a:extLst>
          </p:cNvPr>
          <p:cNvSpPr/>
          <p:nvPr/>
        </p:nvSpPr>
        <p:spPr>
          <a:xfrm>
            <a:off x="5417353" y="5439089"/>
            <a:ext cx="1315955" cy="1141169"/>
          </a:xfrm>
          <a:prstGeom prst="star32">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5 mins</a:t>
            </a:r>
          </a:p>
        </p:txBody>
      </p:sp>
      <p:pic>
        <p:nvPicPr>
          <p:cNvPr id="11" name="Graphic 10">
            <a:extLst>
              <a:ext uri="{FF2B5EF4-FFF2-40B4-BE49-F238E27FC236}">
                <a16:creationId xmlns:a16="http://schemas.microsoft.com/office/drawing/2014/main" id="{29135081-FC12-ED7F-8451-263DEB61AD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691" y="86926"/>
            <a:ext cx="646331" cy="646331"/>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33C40F28-9B91-A3F9-F9EC-96C93FCB86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
        <p:nvSpPr>
          <p:cNvPr id="3" name="TextBox 2">
            <a:extLst>
              <a:ext uri="{FF2B5EF4-FFF2-40B4-BE49-F238E27FC236}">
                <a16:creationId xmlns:a16="http://schemas.microsoft.com/office/drawing/2014/main" id="{1C2797C2-52F4-FC1B-E872-681562C47AB6}"/>
              </a:ext>
            </a:extLst>
          </p:cNvPr>
          <p:cNvSpPr txBox="1"/>
          <p:nvPr/>
        </p:nvSpPr>
        <p:spPr>
          <a:xfrm>
            <a:off x="336856" y="933456"/>
            <a:ext cx="3211414" cy="2308324"/>
          </a:xfrm>
          <a:prstGeom prst="rect">
            <a:avLst/>
          </a:prstGeom>
          <a:solidFill>
            <a:srgbClr val="C8E9F0"/>
          </a:solidFill>
        </p:spPr>
        <p:txBody>
          <a:bodyPr wrap="square" rtlCol="0">
            <a:spAutoFit/>
          </a:bodyPr>
          <a:lstStyle/>
          <a:p>
            <a:r>
              <a:rPr lang="en-GB" sz="2400" dirty="0"/>
              <a:t>CEO</a:t>
            </a:r>
          </a:p>
          <a:p>
            <a:r>
              <a:rPr lang="en-GB" sz="2400" dirty="0"/>
              <a:t>Manager</a:t>
            </a:r>
          </a:p>
          <a:p>
            <a:r>
              <a:rPr lang="en-GB" sz="2400" dirty="0"/>
              <a:t>Human resources</a:t>
            </a:r>
          </a:p>
          <a:p>
            <a:r>
              <a:rPr lang="en-GB" sz="2400" dirty="0"/>
              <a:t>Marketing</a:t>
            </a:r>
          </a:p>
          <a:p>
            <a:r>
              <a:rPr lang="en-GB" sz="2400" dirty="0"/>
              <a:t>Admin</a:t>
            </a:r>
          </a:p>
          <a:p>
            <a:r>
              <a:rPr lang="en-GB" sz="2400" dirty="0"/>
              <a:t>Stock control</a:t>
            </a:r>
          </a:p>
        </p:txBody>
      </p:sp>
      <p:sp>
        <p:nvSpPr>
          <p:cNvPr id="12" name="TextBox 11">
            <a:extLst>
              <a:ext uri="{FF2B5EF4-FFF2-40B4-BE49-F238E27FC236}">
                <a16:creationId xmlns:a16="http://schemas.microsoft.com/office/drawing/2014/main" id="{8F1B0D97-6D1B-0991-68CD-25CA6FE8C0E3}"/>
              </a:ext>
            </a:extLst>
          </p:cNvPr>
          <p:cNvSpPr txBox="1"/>
          <p:nvPr/>
        </p:nvSpPr>
        <p:spPr>
          <a:xfrm>
            <a:off x="336856" y="3418689"/>
            <a:ext cx="3211414" cy="2308324"/>
          </a:xfrm>
          <a:prstGeom prst="rect">
            <a:avLst/>
          </a:prstGeom>
          <a:solidFill>
            <a:srgbClr val="FBC7B8"/>
          </a:solidFill>
        </p:spPr>
        <p:txBody>
          <a:bodyPr wrap="square" rtlCol="0">
            <a:spAutoFit/>
          </a:bodyPr>
          <a:lstStyle/>
          <a:p>
            <a:r>
              <a:rPr lang="en-GB" sz="2400" dirty="0"/>
              <a:t>Cashier</a:t>
            </a:r>
          </a:p>
          <a:p>
            <a:r>
              <a:rPr lang="en-GB" sz="2400" dirty="0"/>
              <a:t>Shelf stackers</a:t>
            </a:r>
          </a:p>
          <a:p>
            <a:r>
              <a:rPr lang="en-GB" sz="2400" dirty="0"/>
              <a:t>Security</a:t>
            </a:r>
          </a:p>
          <a:p>
            <a:r>
              <a:rPr lang="en-GB" sz="2400" dirty="0"/>
              <a:t>Butcher</a:t>
            </a:r>
          </a:p>
          <a:p>
            <a:r>
              <a:rPr lang="en-GB" sz="2400" dirty="0"/>
              <a:t>Baker</a:t>
            </a:r>
          </a:p>
          <a:p>
            <a:r>
              <a:rPr lang="en-GB" sz="2400" dirty="0"/>
              <a:t>Fishmonger</a:t>
            </a:r>
          </a:p>
        </p:txBody>
      </p:sp>
      <p:sp>
        <p:nvSpPr>
          <p:cNvPr id="13" name="TextBox 12">
            <a:extLst>
              <a:ext uri="{FF2B5EF4-FFF2-40B4-BE49-F238E27FC236}">
                <a16:creationId xmlns:a16="http://schemas.microsoft.com/office/drawing/2014/main" id="{5944F2C3-AEFC-8403-D080-337637F6A82B}"/>
              </a:ext>
            </a:extLst>
          </p:cNvPr>
          <p:cNvSpPr txBox="1"/>
          <p:nvPr/>
        </p:nvSpPr>
        <p:spPr>
          <a:xfrm>
            <a:off x="8458115" y="966273"/>
            <a:ext cx="3211414" cy="3416320"/>
          </a:xfrm>
          <a:prstGeom prst="rect">
            <a:avLst/>
          </a:prstGeom>
          <a:solidFill>
            <a:srgbClr val="92D3D9"/>
          </a:solidFill>
        </p:spPr>
        <p:txBody>
          <a:bodyPr wrap="square" rtlCol="0">
            <a:spAutoFit/>
          </a:bodyPr>
          <a:lstStyle/>
          <a:p>
            <a:r>
              <a:rPr lang="en-GB" sz="2400" dirty="0"/>
              <a:t>Home shoppers</a:t>
            </a:r>
          </a:p>
          <a:p>
            <a:r>
              <a:rPr lang="en-GB" sz="2400" dirty="0"/>
              <a:t>Drivers</a:t>
            </a:r>
          </a:p>
          <a:p>
            <a:r>
              <a:rPr lang="en-GB" sz="2400" dirty="0"/>
              <a:t>Loaders</a:t>
            </a:r>
          </a:p>
          <a:p>
            <a:r>
              <a:rPr lang="en-GB" sz="2400" dirty="0"/>
              <a:t>Trolley staff</a:t>
            </a:r>
          </a:p>
          <a:p>
            <a:r>
              <a:rPr lang="en-GB" sz="2400" dirty="0"/>
              <a:t>Car park attendants</a:t>
            </a:r>
          </a:p>
          <a:p>
            <a:r>
              <a:rPr lang="en-GB" sz="2400" dirty="0"/>
              <a:t>Maintenance</a:t>
            </a:r>
          </a:p>
          <a:p>
            <a:r>
              <a:rPr lang="en-GB" sz="2400" dirty="0"/>
              <a:t>Packers</a:t>
            </a:r>
          </a:p>
          <a:p>
            <a:r>
              <a:rPr lang="en-GB" sz="2400" dirty="0"/>
              <a:t>Cleaners</a:t>
            </a:r>
          </a:p>
          <a:p>
            <a:r>
              <a:rPr lang="en-GB" sz="2400" dirty="0"/>
              <a:t>Cashiers</a:t>
            </a:r>
          </a:p>
        </p:txBody>
      </p:sp>
      <p:sp>
        <p:nvSpPr>
          <p:cNvPr id="14" name="TextBox 13">
            <a:extLst>
              <a:ext uri="{FF2B5EF4-FFF2-40B4-BE49-F238E27FC236}">
                <a16:creationId xmlns:a16="http://schemas.microsoft.com/office/drawing/2014/main" id="{255854B3-790C-BB81-25CF-AA8FECD297DB}"/>
              </a:ext>
            </a:extLst>
          </p:cNvPr>
          <p:cNvSpPr txBox="1"/>
          <p:nvPr/>
        </p:nvSpPr>
        <p:spPr>
          <a:xfrm>
            <a:off x="8458115" y="4557036"/>
            <a:ext cx="3211414" cy="1200329"/>
          </a:xfrm>
          <a:prstGeom prst="rect">
            <a:avLst/>
          </a:prstGeom>
          <a:solidFill>
            <a:srgbClr val="E9EAEB"/>
          </a:solidFill>
        </p:spPr>
        <p:txBody>
          <a:bodyPr wrap="square" rtlCol="0">
            <a:spAutoFit/>
          </a:bodyPr>
          <a:lstStyle/>
          <a:p>
            <a:r>
              <a:rPr lang="en-GB" sz="2400" dirty="0"/>
              <a:t>Farmers</a:t>
            </a:r>
          </a:p>
          <a:p>
            <a:r>
              <a:rPr lang="en-GB" sz="2400" dirty="0"/>
              <a:t>Suppliers</a:t>
            </a:r>
          </a:p>
          <a:p>
            <a:r>
              <a:rPr lang="en-GB" sz="2400" dirty="0"/>
              <a:t>Builders</a:t>
            </a:r>
          </a:p>
        </p:txBody>
      </p:sp>
    </p:spTree>
    <p:extLst>
      <p:ext uri="{BB962C8B-B14F-4D97-AF65-F5344CB8AC3E}">
        <p14:creationId xmlns:p14="http://schemas.microsoft.com/office/powerpoint/2010/main" val="2228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grpId="1" nodeType="clickEffect">
                                  <p:stCondLst>
                                    <p:cond delay="0"/>
                                  </p:stCondLst>
                                  <p:childTnLst>
                                    <p:animClr clrSpc="rgb" dir="cw">
                                      <p:cBhvr override="childStyle">
                                        <p:cTn id="21" dur="250" autoRev="1" fill="remove"/>
                                        <p:tgtEl>
                                          <p:spTgt spid="10"/>
                                        </p:tgtEl>
                                        <p:attrNameLst>
                                          <p:attrName>style.color</p:attrName>
                                        </p:attrNameLst>
                                      </p:cBhvr>
                                      <p:to>
                                        <a:schemeClr val="bg1"/>
                                      </p:to>
                                    </p:animClr>
                                    <p:animClr clrSpc="rgb" dir="cw">
                                      <p:cBhvr>
                                        <p:cTn id="22" dur="250" autoRev="1" fill="remove"/>
                                        <p:tgtEl>
                                          <p:spTgt spid="10"/>
                                        </p:tgtEl>
                                        <p:attrNameLst>
                                          <p:attrName>fillcolor</p:attrName>
                                        </p:attrNameLst>
                                      </p:cBhvr>
                                      <p:to>
                                        <a:schemeClr val="bg1"/>
                                      </p:to>
                                    </p:animClr>
                                    <p:set>
                                      <p:cBhvr>
                                        <p:cTn id="23" dur="250" autoRev="1" fill="remove"/>
                                        <p:tgtEl>
                                          <p:spTgt spid="10"/>
                                        </p:tgtEl>
                                        <p:attrNameLst>
                                          <p:attrName>fill.type</p:attrName>
                                        </p:attrNameLst>
                                      </p:cBhvr>
                                      <p:to>
                                        <p:strVal val="solid"/>
                                      </p:to>
                                    </p:set>
                                    <p:set>
                                      <p:cBhvr>
                                        <p:cTn id="24" dur="250" autoRev="1" fill="remove"/>
                                        <p:tgtEl>
                                          <p:spTgt spid="10"/>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3"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8B1F-A78B-C7EC-8AD0-314E4597C9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7F895D-61E2-1FA6-32B1-8824DAEE280E}"/>
              </a:ext>
            </a:extLst>
          </p:cNvPr>
          <p:cNvSpPr/>
          <p:nvPr/>
        </p:nvSpPr>
        <p:spPr>
          <a:xfrm>
            <a:off x="-13690" y="0"/>
            <a:ext cx="12191999" cy="6311899"/>
          </a:xfrm>
          <a:prstGeom prst="rect">
            <a:avLst/>
          </a:prstGeom>
          <a:solidFill>
            <a:srgbClr val="29629C"/>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54" dirty="0"/>
          </a:p>
        </p:txBody>
      </p:sp>
      <p:sp>
        <p:nvSpPr>
          <p:cNvPr id="4" name="Freeform 13">
            <a:extLst>
              <a:ext uri="{FF2B5EF4-FFF2-40B4-BE49-F238E27FC236}">
                <a16:creationId xmlns:a16="http://schemas.microsoft.com/office/drawing/2014/main" id="{839123C3-58BD-10AB-6B24-CF9854944CDB}"/>
              </a:ext>
            </a:extLst>
          </p:cNvPr>
          <p:cNvSpPr/>
          <p:nvPr/>
        </p:nvSpPr>
        <p:spPr>
          <a:xfrm>
            <a:off x="161862" y="6425297"/>
            <a:ext cx="1225111" cy="246479"/>
          </a:xfrm>
          <a:custGeom>
            <a:avLst/>
            <a:gdLst/>
            <a:ahLst/>
            <a:cxnLst/>
            <a:rect l="l" t="t" r="r" b="b"/>
            <a:pathLst>
              <a:path w="1820292" h="319230">
                <a:moveTo>
                  <a:pt x="0" y="0"/>
                </a:moveTo>
                <a:lnTo>
                  <a:pt x="1820292" y="0"/>
                </a:lnTo>
                <a:lnTo>
                  <a:pt x="1820292" y="319230"/>
                </a:lnTo>
                <a:lnTo>
                  <a:pt x="0" y="319230"/>
                </a:lnTo>
                <a:lnTo>
                  <a:pt x="0" y="0"/>
                </a:lnTo>
                <a:close/>
              </a:path>
            </a:pathLst>
          </a:custGeom>
          <a:blipFill>
            <a:blip r:embed="rId3"/>
            <a:stretch>
              <a:fillRect/>
            </a:stretch>
          </a:blipFill>
        </p:spPr>
        <p:txBody>
          <a:bodyPr/>
          <a:lstStyle/>
          <a:p>
            <a:endParaRPr lang="en-GB" sz="1154" dirty="0"/>
          </a:p>
        </p:txBody>
      </p:sp>
      <p:sp>
        <p:nvSpPr>
          <p:cNvPr id="5" name="Rectangle 4">
            <a:extLst>
              <a:ext uri="{FF2B5EF4-FFF2-40B4-BE49-F238E27FC236}">
                <a16:creationId xmlns:a16="http://schemas.microsoft.com/office/drawing/2014/main" id="{8DA617A3-2A79-A530-E0A4-11C54C421CC3}"/>
              </a:ext>
            </a:extLst>
          </p:cNvPr>
          <p:cNvSpPr/>
          <p:nvPr/>
        </p:nvSpPr>
        <p:spPr>
          <a:xfrm>
            <a:off x="161862" y="203986"/>
            <a:ext cx="11826938" cy="59908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42D82E1-3267-586A-1C33-DB579C0644FF}"/>
              </a:ext>
            </a:extLst>
          </p:cNvPr>
          <p:cNvSpPr/>
          <p:nvPr/>
        </p:nvSpPr>
        <p:spPr>
          <a:xfrm>
            <a:off x="-13690" y="0"/>
            <a:ext cx="12205690" cy="791830"/>
          </a:xfrm>
          <a:prstGeom prst="rect">
            <a:avLst/>
          </a:prstGeom>
          <a:solidFill>
            <a:srgbClr val="F0616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Ways to start looking at places for work experience</a:t>
            </a:r>
          </a:p>
        </p:txBody>
      </p:sp>
      <p:sp>
        <p:nvSpPr>
          <p:cNvPr id="41" name="Rectangle 1">
            <a:extLst>
              <a:ext uri="{FF2B5EF4-FFF2-40B4-BE49-F238E27FC236}">
                <a16:creationId xmlns:a16="http://schemas.microsoft.com/office/drawing/2014/main" id="{FBBCCADA-9579-805A-8CCE-D097548427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B1D3D536-78B0-A9B5-AF0A-437DD0E43ABC}"/>
              </a:ext>
            </a:extLst>
          </p:cNvPr>
          <p:cNvSpPr/>
          <p:nvPr/>
        </p:nvSpPr>
        <p:spPr>
          <a:xfrm>
            <a:off x="8086654" y="979774"/>
            <a:ext cx="3669674" cy="2003070"/>
          </a:xfrm>
          <a:prstGeom prst="rect">
            <a:avLst/>
          </a:prstGeom>
          <a:noFill/>
          <a:ln w="28575">
            <a:solidFill>
              <a:srgbClr val="00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EC6E71A-0CF2-90FA-6149-07470D0FD43C}"/>
              </a:ext>
            </a:extLst>
          </p:cNvPr>
          <p:cNvSpPr/>
          <p:nvPr/>
        </p:nvSpPr>
        <p:spPr>
          <a:xfrm>
            <a:off x="347614" y="979774"/>
            <a:ext cx="3669674" cy="200307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AA2D436-63D1-C183-485A-8B4A61746F75}"/>
              </a:ext>
            </a:extLst>
          </p:cNvPr>
          <p:cNvSpPr/>
          <p:nvPr/>
        </p:nvSpPr>
        <p:spPr>
          <a:xfrm>
            <a:off x="4205490" y="979774"/>
            <a:ext cx="3669674" cy="2003070"/>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DAB680B-A30D-1339-0B6E-F2495344A737}"/>
              </a:ext>
            </a:extLst>
          </p:cNvPr>
          <p:cNvSpPr/>
          <p:nvPr/>
        </p:nvSpPr>
        <p:spPr>
          <a:xfrm>
            <a:off x="4199818" y="3775894"/>
            <a:ext cx="3669674" cy="200307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73145D-140D-2A29-67F5-B233D62386CF}"/>
              </a:ext>
            </a:extLst>
          </p:cNvPr>
          <p:cNvSpPr/>
          <p:nvPr/>
        </p:nvSpPr>
        <p:spPr>
          <a:xfrm>
            <a:off x="347614" y="3774673"/>
            <a:ext cx="3669674" cy="2003070"/>
          </a:xfrm>
          <a:prstGeom prst="rect">
            <a:avLst/>
          </a:prstGeom>
          <a:no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45E4787-5CE9-7463-5D8A-931E03E2A497}"/>
              </a:ext>
            </a:extLst>
          </p:cNvPr>
          <p:cNvSpPr/>
          <p:nvPr/>
        </p:nvSpPr>
        <p:spPr>
          <a:xfrm>
            <a:off x="8086654" y="3761356"/>
            <a:ext cx="3669674" cy="20030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FA62838-D6D7-A7D4-18AF-75D7DC783A1D}"/>
              </a:ext>
            </a:extLst>
          </p:cNvPr>
          <p:cNvSpPr txBox="1"/>
          <p:nvPr/>
        </p:nvSpPr>
        <p:spPr>
          <a:xfrm>
            <a:off x="896576" y="1258034"/>
            <a:ext cx="2571750" cy="1446550"/>
          </a:xfrm>
          <a:prstGeom prst="rect">
            <a:avLst/>
          </a:prstGeom>
          <a:noFill/>
        </p:spPr>
        <p:txBody>
          <a:bodyPr wrap="square" rtlCol="0">
            <a:spAutoFit/>
          </a:bodyPr>
          <a:lstStyle/>
          <a:p>
            <a:pPr algn="ctr"/>
            <a:r>
              <a:rPr lang="en-GB" sz="4400" dirty="0"/>
              <a:t>Parents/ friends</a:t>
            </a:r>
          </a:p>
        </p:txBody>
      </p:sp>
      <p:sp>
        <p:nvSpPr>
          <p:cNvPr id="14" name="TextBox 13">
            <a:extLst>
              <a:ext uri="{FF2B5EF4-FFF2-40B4-BE49-F238E27FC236}">
                <a16:creationId xmlns:a16="http://schemas.microsoft.com/office/drawing/2014/main" id="{5098BF55-17CE-FA79-9D39-E3177A3CD00E}"/>
              </a:ext>
            </a:extLst>
          </p:cNvPr>
          <p:cNvSpPr txBox="1"/>
          <p:nvPr/>
        </p:nvSpPr>
        <p:spPr>
          <a:xfrm>
            <a:off x="8345555" y="1247444"/>
            <a:ext cx="3216189" cy="1446550"/>
          </a:xfrm>
          <a:prstGeom prst="rect">
            <a:avLst/>
          </a:prstGeom>
          <a:noFill/>
        </p:spPr>
        <p:txBody>
          <a:bodyPr wrap="square" rtlCol="0">
            <a:spAutoFit/>
          </a:bodyPr>
          <a:lstStyle/>
          <a:p>
            <a:pPr algn="ctr"/>
            <a:r>
              <a:rPr lang="en-GB" sz="4400" dirty="0"/>
              <a:t>School list/database</a:t>
            </a:r>
          </a:p>
        </p:txBody>
      </p:sp>
      <p:sp>
        <p:nvSpPr>
          <p:cNvPr id="15" name="TextBox 14">
            <a:extLst>
              <a:ext uri="{FF2B5EF4-FFF2-40B4-BE49-F238E27FC236}">
                <a16:creationId xmlns:a16="http://schemas.microsoft.com/office/drawing/2014/main" id="{6D400AB5-BE7A-3BC1-5A11-B1785380691A}"/>
              </a:ext>
            </a:extLst>
          </p:cNvPr>
          <p:cNvSpPr txBox="1"/>
          <p:nvPr/>
        </p:nvSpPr>
        <p:spPr>
          <a:xfrm>
            <a:off x="4318832" y="908890"/>
            <a:ext cx="3512997" cy="2123658"/>
          </a:xfrm>
          <a:prstGeom prst="rect">
            <a:avLst/>
          </a:prstGeom>
          <a:noFill/>
        </p:spPr>
        <p:txBody>
          <a:bodyPr wrap="square" rtlCol="0">
            <a:spAutoFit/>
          </a:bodyPr>
          <a:lstStyle/>
          <a:p>
            <a:pPr algn="ctr"/>
            <a:r>
              <a:rPr lang="en-GB" sz="4400" dirty="0"/>
              <a:t>Local companies you know</a:t>
            </a:r>
          </a:p>
        </p:txBody>
      </p:sp>
      <p:sp>
        <p:nvSpPr>
          <p:cNvPr id="16" name="TextBox 15">
            <a:extLst>
              <a:ext uri="{FF2B5EF4-FFF2-40B4-BE49-F238E27FC236}">
                <a16:creationId xmlns:a16="http://schemas.microsoft.com/office/drawing/2014/main" id="{62820AE0-B997-0672-5BE4-D4E3F181AB78}"/>
              </a:ext>
            </a:extLst>
          </p:cNvPr>
          <p:cNvSpPr txBox="1"/>
          <p:nvPr/>
        </p:nvSpPr>
        <p:spPr>
          <a:xfrm>
            <a:off x="774417" y="4031534"/>
            <a:ext cx="2571750" cy="1446550"/>
          </a:xfrm>
          <a:prstGeom prst="rect">
            <a:avLst/>
          </a:prstGeom>
          <a:noFill/>
        </p:spPr>
        <p:txBody>
          <a:bodyPr wrap="square" rtlCol="0">
            <a:spAutoFit/>
          </a:bodyPr>
          <a:lstStyle/>
          <a:p>
            <a:pPr algn="ctr"/>
            <a:r>
              <a:rPr lang="en-GB" sz="4400" dirty="0"/>
              <a:t>Google maps</a:t>
            </a:r>
          </a:p>
        </p:txBody>
      </p:sp>
      <p:sp>
        <p:nvSpPr>
          <p:cNvPr id="17" name="TextBox 16">
            <a:extLst>
              <a:ext uri="{FF2B5EF4-FFF2-40B4-BE49-F238E27FC236}">
                <a16:creationId xmlns:a16="http://schemas.microsoft.com/office/drawing/2014/main" id="{A80AF696-0EE8-7038-05EC-FBD951389D49}"/>
              </a:ext>
            </a:extLst>
          </p:cNvPr>
          <p:cNvSpPr txBox="1"/>
          <p:nvPr/>
        </p:nvSpPr>
        <p:spPr>
          <a:xfrm>
            <a:off x="8624890" y="4342459"/>
            <a:ext cx="2571750" cy="769441"/>
          </a:xfrm>
          <a:prstGeom prst="rect">
            <a:avLst/>
          </a:prstGeom>
          <a:noFill/>
        </p:spPr>
        <p:txBody>
          <a:bodyPr wrap="square" rtlCol="0">
            <a:spAutoFit/>
          </a:bodyPr>
          <a:lstStyle/>
          <a:p>
            <a:pPr algn="ctr"/>
            <a:r>
              <a:rPr lang="en-GB" sz="4400" dirty="0"/>
              <a:t>?</a:t>
            </a:r>
          </a:p>
        </p:txBody>
      </p:sp>
      <p:sp>
        <p:nvSpPr>
          <p:cNvPr id="18" name="Rectangle 17">
            <a:extLst>
              <a:ext uri="{FF2B5EF4-FFF2-40B4-BE49-F238E27FC236}">
                <a16:creationId xmlns:a16="http://schemas.microsoft.com/office/drawing/2014/main" id="{9D2250B5-842F-9615-B103-A40AEC02DDC9}"/>
              </a:ext>
            </a:extLst>
          </p:cNvPr>
          <p:cNvSpPr/>
          <p:nvPr/>
        </p:nvSpPr>
        <p:spPr>
          <a:xfrm>
            <a:off x="245249" y="3540417"/>
            <a:ext cx="7720196" cy="2373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Graphic 19">
            <a:extLst>
              <a:ext uri="{FF2B5EF4-FFF2-40B4-BE49-F238E27FC236}">
                <a16:creationId xmlns:a16="http://schemas.microsoft.com/office/drawing/2014/main" id="{74D23CB0-6279-2262-02FB-6D4F253AA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691" y="86926"/>
            <a:ext cx="646331" cy="646331"/>
          </a:xfrm>
          <a:prstGeom prst="rect">
            <a:avLst/>
          </a:prstGeom>
        </p:spPr>
      </p:pic>
      <p:sp>
        <p:nvSpPr>
          <p:cNvPr id="21" name="TextBox 20">
            <a:extLst>
              <a:ext uri="{FF2B5EF4-FFF2-40B4-BE49-F238E27FC236}">
                <a16:creationId xmlns:a16="http://schemas.microsoft.com/office/drawing/2014/main" id="{2EE8CE58-1FD6-130B-E71A-BB71077DB005}"/>
              </a:ext>
            </a:extLst>
          </p:cNvPr>
          <p:cNvSpPr txBox="1"/>
          <p:nvPr/>
        </p:nvSpPr>
        <p:spPr>
          <a:xfrm>
            <a:off x="4689331" y="4003905"/>
            <a:ext cx="2571750" cy="1446550"/>
          </a:xfrm>
          <a:prstGeom prst="rect">
            <a:avLst/>
          </a:prstGeom>
          <a:noFill/>
        </p:spPr>
        <p:txBody>
          <a:bodyPr wrap="square" rtlCol="0">
            <a:spAutoFit/>
          </a:bodyPr>
          <a:lstStyle/>
          <a:p>
            <a:pPr algn="ctr"/>
            <a:r>
              <a:rPr lang="en-GB" sz="4400" dirty="0"/>
              <a:t>Google search</a:t>
            </a:r>
          </a:p>
        </p:txBody>
      </p:sp>
      <p:pic>
        <p:nvPicPr>
          <p:cNvPr id="19" name="Picture 18" descr="A blue text on a black background&#10;&#10;AI-generated content may be incorrect.">
            <a:extLst>
              <a:ext uri="{FF2B5EF4-FFF2-40B4-BE49-F238E27FC236}">
                <a16:creationId xmlns:a16="http://schemas.microsoft.com/office/drawing/2014/main" id="{2DEACF2F-AD7B-AFF1-7000-80C952E12F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640" y="6248992"/>
            <a:ext cx="1737360" cy="662533"/>
          </a:xfrm>
          <a:prstGeom prst="rect">
            <a:avLst/>
          </a:prstGeom>
        </p:spPr>
      </p:pic>
    </p:spTree>
    <p:extLst>
      <p:ext uri="{BB962C8B-B14F-4D97-AF65-F5344CB8AC3E}">
        <p14:creationId xmlns:p14="http://schemas.microsoft.com/office/powerpoint/2010/main" val="30479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2.8|6|3.8|7.3|4.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otalTime>2692</TotalTime>
  <Words>1378</Words>
  <Application>Microsoft Office PowerPoint</Application>
  <PresentationFormat>Widescreen</PresentationFormat>
  <Paragraphs>216</Paragraphs>
  <Slides>22</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lewis</dc:creator>
  <cp:lastModifiedBy>Sue Lewis</cp:lastModifiedBy>
  <cp:revision>66</cp:revision>
  <dcterms:created xsi:type="dcterms:W3CDTF">2025-10-20T11:28:24Z</dcterms:created>
  <dcterms:modified xsi:type="dcterms:W3CDTF">2026-04-13T07:44:15Z</dcterms:modified>
</cp:coreProperties>
</file>