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4.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25.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26.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27.xml" ContentType="application/vnd.openxmlformats-officedocument.presentationml.tags+xml"/>
  <Override PartName="/ppt/notesSlides/notesSlide49.xml" ContentType="application/vnd.openxmlformats-officedocument.presentationml.notesSlide+xml"/>
  <Override PartName="/ppt/tags/tag28.xml" ContentType="application/vnd.openxmlformats-officedocument.presentationml.tags+xml"/>
  <Override PartName="/ppt/notesSlides/notesSlide50.xml" ContentType="application/vnd.openxmlformats-officedocument.presentationml.notesSlide+xml"/>
  <Override PartName="/ppt/tags/tag29.xml" ContentType="application/vnd.openxmlformats-officedocument.presentationml.tags+xml"/>
  <Override PartName="/ppt/notesSlides/notesSlide51.xml" ContentType="application/vnd.openxmlformats-officedocument.presentationml.notesSlide+xml"/>
  <Override PartName="/ppt/tags/tag30.xml" ContentType="application/vnd.openxmlformats-officedocument.presentationml.tags+xml"/>
  <Override PartName="/ppt/notesSlides/notesSlide52.xml" ContentType="application/vnd.openxmlformats-officedocument.presentationml.notesSlide+xml"/>
  <Override PartName="/ppt/tags/tag31.xml" ContentType="application/vnd.openxmlformats-officedocument.presentationml.tags+xml"/>
  <Override PartName="/ppt/notesSlides/notesSlide53.xml" ContentType="application/vnd.openxmlformats-officedocument.presentationml.notesSlide+xml"/>
  <Override PartName="/ppt/tags/tag32.xml" ContentType="application/vnd.openxmlformats-officedocument.presentationml.tags+xml"/>
  <Override PartName="/ppt/notesSlides/notesSlide54.xml" ContentType="application/vnd.openxmlformats-officedocument.presentationml.notesSlide+xml"/>
  <Override PartName="/ppt/tags/tag33.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34.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handoutMasterIdLst>
    <p:handoutMasterId r:id="rId64"/>
  </p:handoutMasterIdLst>
  <p:sldIdLst>
    <p:sldId id="1125" r:id="rId2"/>
    <p:sldId id="648" r:id="rId3"/>
    <p:sldId id="1162" r:id="rId4"/>
    <p:sldId id="1163" r:id="rId5"/>
    <p:sldId id="1126" r:id="rId6"/>
    <p:sldId id="1201" r:id="rId7"/>
    <p:sldId id="1144" r:id="rId8"/>
    <p:sldId id="1198" r:id="rId9"/>
    <p:sldId id="1164" r:id="rId10"/>
    <p:sldId id="1165" r:id="rId11"/>
    <p:sldId id="1223" r:id="rId12"/>
    <p:sldId id="899" r:id="rId13"/>
    <p:sldId id="1044" r:id="rId14"/>
    <p:sldId id="1203" r:id="rId15"/>
    <p:sldId id="1222" r:id="rId16"/>
    <p:sldId id="1052" r:id="rId17"/>
    <p:sldId id="1199" r:id="rId18"/>
    <p:sldId id="1130" r:id="rId19"/>
    <p:sldId id="966" r:id="rId20"/>
    <p:sldId id="1133" r:id="rId21"/>
    <p:sldId id="1166" r:id="rId22"/>
    <p:sldId id="1211" r:id="rId23"/>
    <p:sldId id="1224" r:id="rId24"/>
    <p:sldId id="1137" r:id="rId25"/>
    <p:sldId id="1225" r:id="rId26"/>
    <p:sldId id="1226" r:id="rId27"/>
    <p:sldId id="1184" r:id="rId28"/>
    <p:sldId id="968" r:id="rId29"/>
    <p:sldId id="1167" r:id="rId30"/>
    <p:sldId id="1204" r:id="rId31"/>
    <p:sldId id="969" r:id="rId32"/>
    <p:sldId id="971" r:id="rId33"/>
    <p:sldId id="1168" r:id="rId34"/>
    <p:sldId id="1169" r:id="rId35"/>
    <p:sldId id="1205" r:id="rId36"/>
    <p:sldId id="1227" r:id="rId37"/>
    <p:sldId id="1207" r:id="rId38"/>
    <p:sldId id="1189" r:id="rId39"/>
    <p:sldId id="986" r:id="rId40"/>
    <p:sldId id="1208" r:id="rId41"/>
    <p:sldId id="1209" r:id="rId42"/>
    <p:sldId id="1210" r:id="rId43"/>
    <p:sldId id="1141" r:id="rId44"/>
    <p:sldId id="1170" r:id="rId45"/>
    <p:sldId id="1212" r:id="rId46"/>
    <p:sldId id="1228" r:id="rId47"/>
    <p:sldId id="1214" r:id="rId48"/>
    <p:sldId id="1215" r:id="rId49"/>
    <p:sldId id="1188" r:id="rId50"/>
    <p:sldId id="1200" r:id="rId51"/>
    <p:sldId id="1230" r:id="rId52"/>
    <p:sldId id="1231" r:id="rId53"/>
    <p:sldId id="1232" r:id="rId54"/>
    <p:sldId id="1219" r:id="rId55"/>
    <p:sldId id="1220" r:id="rId56"/>
    <p:sldId id="1221" r:id="rId57"/>
    <p:sldId id="1172" r:id="rId58"/>
    <p:sldId id="1233" r:id="rId59"/>
    <p:sldId id="985" r:id="rId60"/>
    <p:sldId id="1186" r:id="rId61"/>
    <p:sldId id="972" r:id="rId62"/>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00000"/>
    <a:srgbClr val="009EDE"/>
    <a:srgbClr val="50BDC0"/>
    <a:srgbClr val="00B0F0"/>
    <a:srgbClr val="00B050"/>
    <a:srgbClr val="FFFFFF"/>
    <a:srgbClr val="F58520"/>
    <a:srgbClr val="60A500"/>
    <a:srgbClr val="E6E6E6"/>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1930" autoAdjust="0"/>
  </p:normalViewPr>
  <p:slideViewPr>
    <p:cSldViewPr snapToGrid="0">
      <p:cViewPr varScale="1">
        <p:scale>
          <a:sx n="113" d="100"/>
          <a:sy n="113" d="100"/>
        </p:scale>
        <p:origin x="900"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9F8D0E65-E819-4DC9-BA7D-B76510C30413}" type="datetimeFigureOut">
              <a:rPr lang="en-GB" smtClean="0"/>
              <a:t>16/09/2025</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64153E87-001E-4BF5-B64A-317BD5A31B38}" type="slidenum">
              <a:rPr lang="en-GB" smtClean="0"/>
              <a:t>‹#›</a:t>
            </a:fld>
            <a:endParaRPr lang="en-GB"/>
          </a:p>
        </p:txBody>
      </p:sp>
    </p:spTree>
    <p:extLst>
      <p:ext uri="{BB962C8B-B14F-4D97-AF65-F5344CB8AC3E}">
        <p14:creationId xmlns:p14="http://schemas.microsoft.com/office/powerpoint/2010/main" val="2529690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60" cy="498055"/>
          </a:xfrm>
          <a:prstGeom prst="rect">
            <a:avLst/>
          </a:prstGeom>
        </p:spPr>
        <p:txBody>
          <a:bodyPr vert="horz" lIns="91266" tIns="45633" rIns="91266" bIns="45633" rtlCol="0"/>
          <a:lstStyle>
            <a:lvl1pPr algn="l">
              <a:defRPr sz="1200"/>
            </a:lvl1pPr>
          </a:lstStyle>
          <a:p>
            <a:endParaRPr lang="en-GB"/>
          </a:p>
        </p:txBody>
      </p:sp>
      <p:sp>
        <p:nvSpPr>
          <p:cNvPr id="3" name="Date Placeholder 2"/>
          <p:cNvSpPr>
            <a:spLocks noGrp="1"/>
          </p:cNvSpPr>
          <p:nvPr>
            <p:ph type="dt" idx="1"/>
          </p:nvPr>
        </p:nvSpPr>
        <p:spPr>
          <a:xfrm>
            <a:off x="3850443" y="0"/>
            <a:ext cx="2945660" cy="498055"/>
          </a:xfrm>
          <a:prstGeom prst="rect">
            <a:avLst/>
          </a:prstGeom>
        </p:spPr>
        <p:txBody>
          <a:bodyPr vert="horz" lIns="91266" tIns="45633" rIns="91266" bIns="45633" rtlCol="0"/>
          <a:lstStyle>
            <a:lvl1pPr algn="r">
              <a:defRPr sz="1200"/>
            </a:lvl1pPr>
          </a:lstStyle>
          <a:p>
            <a:fld id="{3FD368B5-DC4D-4154-9812-699538F38B4E}" type="datetimeFigureOut">
              <a:rPr lang="en-GB" smtClean="0"/>
              <a:t>16/09/2025</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266" tIns="45633" rIns="91266" bIns="45633" rtlCol="0" anchor="ctr"/>
          <a:lstStyle/>
          <a:p>
            <a:endParaRPr lang="en-GB"/>
          </a:p>
        </p:txBody>
      </p:sp>
      <p:sp>
        <p:nvSpPr>
          <p:cNvPr id="5" name="Notes Placeholder 4"/>
          <p:cNvSpPr>
            <a:spLocks noGrp="1"/>
          </p:cNvSpPr>
          <p:nvPr>
            <p:ph type="body" sz="quarter" idx="3"/>
          </p:nvPr>
        </p:nvSpPr>
        <p:spPr>
          <a:xfrm>
            <a:off x="679768" y="4777195"/>
            <a:ext cx="5438140" cy="3908613"/>
          </a:xfrm>
          <a:prstGeom prst="rect">
            <a:avLst/>
          </a:prstGeom>
        </p:spPr>
        <p:txBody>
          <a:bodyPr vert="horz" lIns="91266" tIns="45633" rIns="91266" bIns="4563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60" cy="498054"/>
          </a:xfrm>
          <a:prstGeom prst="rect">
            <a:avLst/>
          </a:prstGeom>
        </p:spPr>
        <p:txBody>
          <a:bodyPr vert="horz" lIns="91266" tIns="45633" rIns="91266" bIns="45633"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60" cy="498054"/>
          </a:xfrm>
          <a:prstGeom prst="rect">
            <a:avLst/>
          </a:prstGeom>
        </p:spPr>
        <p:txBody>
          <a:bodyPr vert="horz" lIns="91266" tIns="45633" rIns="91266" bIns="45633" rtlCol="0" anchor="b"/>
          <a:lstStyle>
            <a:lvl1pPr algn="r">
              <a:defRPr sz="1200"/>
            </a:lvl1pPr>
          </a:lstStyle>
          <a:p>
            <a:fld id="{E9295430-1DDE-4C21-A1C5-E00DB03C7282}" type="slidenum">
              <a:rPr lang="en-GB" smtClean="0"/>
              <a:t>‹#›</a:t>
            </a:fld>
            <a:endParaRPr lang="en-GB"/>
          </a:p>
        </p:txBody>
      </p:sp>
    </p:spTree>
    <p:extLst>
      <p:ext uri="{BB962C8B-B14F-4D97-AF65-F5344CB8AC3E}">
        <p14:creationId xmlns:p14="http://schemas.microsoft.com/office/powerpoint/2010/main" val="1230395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nationalcareers.service.gov.uk/job-profiles/food-manufacturing-inspector"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nationalcareers.service.gov.uk/job-profiles/metrologist" TargetMode="External"/><Relationship Id="rId4" Type="http://schemas.openxmlformats.org/officeDocument/2006/relationships/hyperlink" Target="https://nationalcareers.service.gov.uk/job-profiles/laboratory-technician"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D8F3F8-784D-4BD0-B132-FF0371917A74}" type="slidenum">
              <a:rPr lang="en-GB" smtClean="0"/>
              <a:t>1</a:t>
            </a:fld>
            <a:endParaRPr lang="en-GB"/>
          </a:p>
        </p:txBody>
      </p:sp>
    </p:spTree>
    <p:extLst>
      <p:ext uri="{BB962C8B-B14F-4D97-AF65-F5344CB8AC3E}">
        <p14:creationId xmlns:p14="http://schemas.microsoft.com/office/powerpoint/2010/main" val="923457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10</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Students can use their list subjects and those they are interested in as a starting point for exploring where they might lead.</a:t>
            </a:r>
          </a:p>
        </p:txBody>
      </p:sp>
    </p:spTree>
    <p:extLst>
      <p:ext uri="{BB962C8B-B14F-4D97-AF65-F5344CB8AC3E}">
        <p14:creationId xmlns:p14="http://schemas.microsoft.com/office/powerpoint/2010/main" val="1650167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11</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11060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12</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260657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13</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427222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14</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809999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15</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994407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Aside from the skills profile, </a:t>
            </a:r>
            <a:r>
              <a:rPr lang="en-GB" dirty="0" err="1"/>
              <a:t>Careerpilot</a:t>
            </a:r>
            <a:r>
              <a:rPr lang="en-GB" dirty="0"/>
              <a:t> also links to the curriculum and links courses and jobs through ‘Start with a subject’ . In this section students can pick subjects they are interested in and read more about jobs, courses and online activities they can take part in which are related to the subject. A direct way of Achieving Gatsby Benchmark 4</a:t>
            </a:r>
          </a:p>
        </p:txBody>
      </p:sp>
      <p:sp>
        <p:nvSpPr>
          <p:cNvPr id="4" name="Slide Number Placeholder 3"/>
          <p:cNvSpPr>
            <a:spLocks noGrp="1"/>
          </p:cNvSpPr>
          <p:nvPr>
            <p:ph type="sldNum" sz="quarter" idx="10"/>
          </p:nvPr>
        </p:nvSpPr>
        <p:spPr/>
        <p:txBody>
          <a:bodyPr/>
          <a:lstStyle/>
          <a:p>
            <a:fld id="{E9295430-1DDE-4C21-A1C5-E00DB03C7282}" type="slidenum">
              <a:rPr lang="en-GB" smtClean="0"/>
              <a:t>16</a:t>
            </a:fld>
            <a:endParaRPr lang="en-GB"/>
          </a:p>
        </p:txBody>
      </p:sp>
    </p:spTree>
    <p:extLst>
      <p:ext uri="{BB962C8B-B14F-4D97-AF65-F5344CB8AC3E}">
        <p14:creationId xmlns:p14="http://schemas.microsoft.com/office/powerpoint/2010/main" val="290956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17</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r>
              <a:rPr lang="en-GB" altLang="en-US" dirty="0">
                <a:latin typeface="Arial" panose="020B0604020202020204" pitchFamily="34" charset="0"/>
              </a:rPr>
              <a:t>Reminder</a:t>
            </a:r>
          </a:p>
          <a:p>
            <a:pPr eaLnBrk="1" hangingPunct="1"/>
            <a:r>
              <a:rPr lang="en-GB" altLang="en-US" dirty="0">
                <a:latin typeface="Arial" panose="020B0604020202020204" pitchFamily="34" charset="0"/>
              </a:rPr>
              <a:t>These eight skills have been identified by employers as being essential to any job. They are people skills, so are all about how you communicate with others, how you manage yourself and come up with new ideas.</a:t>
            </a:r>
          </a:p>
          <a:p>
            <a:pPr eaLnBrk="1" hangingPunct="1"/>
            <a:r>
              <a:rPr lang="en-GB" altLang="en-US" dirty="0">
                <a:latin typeface="Arial" panose="020B0604020202020204" pitchFamily="34" charset="0"/>
              </a:rPr>
              <a:t>You can see them as four pairs of skills:</a:t>
            </a:r>
          </a:p>
          <a:p>
            <a:pPr marL="171450" indent="-171450" eaLnBrk="1" hangingPunct="1">
              <a:buFont typeface="Arial" panose="020B0604020202020204" pitchFamily="34" charset="0"/>
              <a:buChar char="•"/>
            </a:pPr>
            <a:r>
              <a:rPr lang="en-GB" altLang="en-US" dirty="0">
                <a:latin typeface="Arial" panose="020B0604020202020204" pitchFamily="34" charset="0"/>
              </a:rPr>
              <a:t>Communication skills - Listening and Speaking</a:t>
            </a:r>
          </a:p>
          <a:p>
            <a:pPr marL="171450" indent="-171450" eaLnBrk="1" hangingPunct="1">
              <a:buFont typeface="Arial" panose="020B0604020202020204" pitchFamily="34" charset="0"/>
              <a:buChar char="•"/>
            </a:pPr>
            <a:r>
              <a:rPr lang="en-GB" altLang="en-US" dirty="0">
                <a:latin typeface="Arial" panose="020B0604020202020204" pitchFamily="34" charset="0"/>
              </a:rPr>
              <a:t>Creative Problem Solving skills - Problem Solving and Creativity</a:t>
            </a:r>
          </a:p>
          <a:p>
            <a:pPr marL="171450" indent="-171450" eaLnBrk="1" hangingPunct="1">
              <a:buFont typeface="Arial" panose="020B0604020202020204" pitchFamily="34" charset="0"/>
              <a:buChar char="•"/>
            </a:pPr>
            <a:r>
              <a:rPr lang="en-GB" altLang="en-US" dirty="0">
                <a:latin typeface="Arial" panose="020B0604020202020204" pitchFamily="34" charset="0"/>
              </a:rPr>
              <a:t>Self-management skills - Staying Positive and Aiming High</a:t>
            </a:r>
          </a:p>
          <a:p>
            <a:pPr marL="171450" indent="-171450" eaLnBrk="1" hangingPunct="1">
              <a:buFont typeface="Arial" panose="020B0604020202020204" pitchFamily="34" charset="0"/>
              <a:buChar char="•"/>
            </a:pPr>
            <a:r>
              <a:rPr lang="en-GB" altLang="en-US" dirty="0">
                <a:latin typeface="Arial" panose="020B0604020202020204" pitchFamily="34" charset="0"/>
              </a:rPr>
              <a:t>Inter-personal skills - Leadership and Teamwork</a:t>
            </a:r>
          </a:p>
        </p:txBody>
      </p:sp>
    </p:spTree>
    <p:extLst>
      <p:ext uri="{BB962C8B-B14F-4D97-AF65-F5344CB8AC3E}">
        <p14:creationId xmlns:p14="http://schemas.microsoft.com/office/powerpoint/2010/main" val="2903904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Students can add activities that they have completed where they have been building their skills. </a:t>
            </a:r>
          </a:p>
          <a:p>
            <a:r>
              <a:rPr lang="en-GB" baseline="0" dirty="0"/>
              <a:t>For example, they may take part in a club outside of school where they use Teamwork skills.</a:t>
            </a:r>
            <a:endParaRPr lang="en-GB" dirty="0"/>
          </a:p>
        </p:txBody>
      </p:sp>
      <p:sp>
        <p:nvSpPr>
          <p:cNvPr id="4" name="Slide Number Placeholder 3"/>
          <p:cNvSpPr>
            <a:spLocks noGrp="1"/>
          </p:cNvSpPr>
          <p:nvPr>
            <p:ph type="sldNum" sz="quarter" idx="10"/>
          </p:nvPr>
        </p:nvSpPr>
        <p:spPr/>
        <p:txBody>
          <a:bodyPr/>
          <a:lstStyle/>
          <a:p>
            <a:fld id="{E9295430-1DDE-4C21-A1C5-E00DB03C7282}" type="slidenum">
              <a:rPr lang="en-GB" smtClean="0"/>
              <a:t>18</a:t>
            </a:fld>
            <a:endParaRPr lang="en-GB"/>
          </a:p>
        </p:txBody>
      </p:sp>
    </p:spTree>
    <p:extLst>
      <p:ext uri="{BB962C8B-B14F-4D97-AF65-F5344CB8AC3E}">
        <p14:creationId xmlns:p14="http://schemas.microsoft.com/office/powerpoint/2010/main" val="458365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19</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Students can use their list subjects and those they are interested in as a starting point for exploring where they might lead.</a:t>
            </a:r>
          </a:p>
        </p:txBody>
      </p:sp>
    </p:spTree>
    <p:extLst>
      <p:ext uri="{BB962C8B-B14F-4D97-AF65-F5344CB8AC3E}">
        <p14:creationId xmlns:p14="http://schemas.microsoft.com/office/powerpoint/2010/main" val="4031184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2</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02086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20</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097512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21</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Just ask each students to answer one of the questions.</a:t>
            </a:r>
          </a:p>
        </p:txBody>
      </p:sp>
    </p:spTree>
    <p:extLst>
      <p:ext uri="{BB962C8B-B14F-4D97-AF65-F5344CB8AC3E}">
        <p14:creationId xmlns:p14="http://schemas.microsoft.com/office/powerpoint/2010/main" val="13766558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D8F3F8-784D-4BD0-B132-FF0371917A74}" type="slidenum">
              <a:rPr lang="en-GB" smtClean="0"/>
              <a:t>22</a:t>
            </a:fld>
            <a:endParaRPr lang="en-GB"/>
          </a:p>
        </p:txBody>
      </p:sp>
    </p:spTree>
    <p:extLst>
      <p:ext uri="{BB962C8B-B14F-4D97-AF65-F5344CB8AC3E}">
        <p14:creationId xmlns:p14="http://schemas.microsoft.com/office/powerpoint/2010/main" val="34974877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23</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238145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24</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Session leader: Choose one to look at</a:t>
            </a:r>
          </a:p>
          <a:p>
            <a:pPr eaLnBrk="1" hangingPunct="1"/>
            <a:r>
              <a:rPr lang="en-US" altLang="en-US" dirty="0">
                <a:latin typeface="Arial" panose="020B0604020202020204" pitchFamily="34" charset="0"/>
              </a:rPr>
              <a:t>The Career Development Institute has developed a careers framework that shows the skills everybody needs to have to manage their future career.</a:t>
            </a:r>
          </a:p>
          <a:p>
            <a:pPr eaLnBrk="1" hangingPunct="1"/>
            <a:r>
              <a:rPr lang="en-US" altLang="en-US" dirty="0">
                <a:latin typeface="Arial" panose="020B0604020202020204" pitchFamily="34" charset="0"/>
              </a:rPr>
              <a:t>This slide shows the students which of the career learning areas (CDI) that this lesson 1 links to. </a:t>
            </a:r>
          </a:p>
          <a:p>
            <a:pPr eaLnBrk="1" hangingPunct="1"/>
            <a:r>
              <a:rPr lang="en-US" altLang="en-US" dirty="0">
                <a:latin typeface="Arial" panose="020B0604020202020204" pitchFamily="34" charset="0"/>
              </a:rPr>
              <a:t>You can also share the structure of the session with students.</a:t>
            </a:r>
          </a:p>
        </p:txBody>
      </p:sp>
    </p:spTree>
    <p:extLst>
      <p:ext uri="{BB962C8B-B14F-4D97-AF65-F5344CB8AC3E}">
        <p14:creationId xmlns:p14="http://schemas.microsoft.com/office/powerpoint/2010/main" val="590321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25</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The Career Development Institute has developed a careers framework that shows the skills everybody needs to have to manage their future career.</a:t>
            </a:r>
          </a:p>
          <a:p>
            <a:pPr eaLnBrk="1" hangingPunct="1"/>
            <a:r>
              <a:rPr lang="en-US" altLang="en-US" dirty="0">
                <a:latin typeface="Arial" panose="020B0604020202020204" pitchFamily="34" charset="0"/>
              </a:rPr>
              <a:t>This slide shows the students which of the career learning areas (CDI) that this lesson 1 links to. </a:t>
            </a:r>
          </a:p>
          <a:p>
            <a:pPr eaLnBrk="1" hangingPunct="1"/>
            <a:r>
              <a:rPr lang="en-US" altLang="en-US" dirty="0">
                <a:latin typeface="Arial" panose="020B0604020202020204" pitchFamily="34" charset="0"/>
              </a:rPr>
              <a:t>You can also share the structure of the session with students.</a:t>
            </a:r>
          </a:p>
        </p:txBody>
      </p:sp>
    </p:spTree>
    <p:extLst>
      <p:ext uri="{BB962C8B-B14F-4D97-AF65-F5344CB8AC3E}">
        <p14:creationId xmlns:p14="http://schemas.microsoft.com/office/powerpoint/2010/main" val="28310532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26</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The Career Development Institute has developed a careers framework that shows the skills everybody needs to have to manage their future career.</a:t>
            </a:r>
          </a:p>
          <a:p>
            <a:pPr eaLnBrk="1" hangingPunct="1"/>
            <a:r>
              <a:rPr lang="en-US" altLang="en-US" dirty="0">
                <a:latin typeface="Arial" panose="020B0604020202020204" pitchFamily="34" charset="0"/>
              </a:rPr>
              <a:t>This slide shows the students which of the career learning areas (CDI) that this lesson 1 links to. </a:t>
            </a:r>
          </a:p>
          <a:p>
            <a:pPr eaLnBrk="1" hangingPunct="1"/>
            <a:r>
              <a:rPr lang="en-US" altLang="en-US" dirty="0">
                <a:latin typeface="Arial" panose="020B0604020202020204" pitchFamily="34" charset="0"/>
              </a:rPr>
              <a:t>You can also share the structure of the session with students.</a:t>
            </a:r>
          </a:p>
        </p:txBody>
      </p:sp>
    </p:spTree>
    <p:extLst>
      <p:ext uri="{BB962C8B-B14F-4D97-AF65-F5344CB8AC3E}">
        <p14:creationId xmlns:p14="http://schemas.microsoft.com/office/powerpoint/2010/main" val="3120112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 students that if they are new to Careerpilot, they need to register to use the website. </a:t>
            </a:r>
          </a:p>
          <a:p>
            <a:r>
              <a:rPr lang="en-GB" dirty="0"/>
              <a:t>They must click on the ‘Register’ button in the top right corner to open up a short registration form that takes a few minutes to complete. </a:t>
            </a:r>
          </a:p>
          <a:p>
            <a:r>
              <a:rPr lang="en-GB" dirty="0"/>
              <a:t>Remind students to use their school email address to register and to click on your school from the drop down list.</a:t>
            </a:r>
          </a:p>
          <a:p>
            <a:r>
              <a:rPr lang="en-GB" dirty="0"/>
              <a:t>Students that have already registered just need to log in with their email and password. </a:t>
            </a:r>
          </a:p>
        </p:txBody>
      </p:sp>
      <p:sp>
        <p:nvSpPr>
          <p:cNvPr id="4" name="Slide Number Placeholder 3"/>
          <p:cNvSpPr>
            <a:spLocks noGrp="1"/>
          </p:cNvSpPr>
          <p:nvPr>
            <p:ph type="sldNum" sz="quarter" idx="10"/>
          </p:nvPr>
        </p:nvSpPr>
        <p:spPr/>
        <p:txBody>
          <a:bodyPr/>
          <a:lstStyle/>
          <a:p>
            <a:fld id="{E9295430-1DDE-4C21-A1C5-E00DB03C7282}" type="slidenum">
              <a:rPr lang="en-GB" smtClean="0"/>
              <a:t>27</a:t>
            </a:fld>
            <a:endParaRPr lang="en-GB"/>
          </a:p>
        </p:txBody>
      </p:sp>
    </p:spTree>
    <p:extLst>
      <p:ext uri="{BB962C8B-B14F-4D97-AF65-F5344CB8AC3E}">
        <p14:creationId xmlns:p14="http://schemas.microsoft.com/office/powerpoint/2010/main" val="15357725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28</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Ask students to complete the job sector quiz – if they have previously completed it they can look at answers they gave before and review if still relevant and overwrite if necessary.</a:t>
            </a:r>
          </a:p>
        </p:txBody>
      </p:sp>
    </p:spTree>
    <p:extLst>
      <p:ext uri="{BB962C8B-B14F-4D97-AF65-F5344CB8AC3E}">
        <p14:creationId xmlns:p14="http://schemas.microsoft.com/office/powerpoint/2010/main" val="1337515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students find jobs of interest, encourage them to tag the job sector to add to their Career Tools. </a:t>
            </a:r>
          </a:p>
          <a:p>
            <a:endParaRPr lang="en-GB" dirty="0"/>
          </a:p>
        </p:txBody>
      </p:sp>
      <p:sp>
        <p:nvSpPr>
          <p:cNvPr id="4" name="Slide Number Placeholder 3"/>
          <p:cNvSpPr>
            <a:spLocks noGrp="1"/>
          </p:cNvSpPr>
          <p:nvPr>
            <p:ph type="sldNum" sz="quarter" idx="10"/>
          </p:nvPr>
        </p:nvSpPr>
        <p:spPr/>
        <p:txBody>
          <a:bodyPr/>
          <a:lstStyle/>
          <a:p>
            <a:fld id="{E9295430-1DDE-4C21-A1C5-E00DB03C7282}" type="slidenum">
              <a:rPr lang="en-GB" smtClean="0"/>
              <a:t>29</a:t>
            </a:fld>
            <a:endParaRPr lang="en-GB"/>
          </a:p>
        </p:txBody>
      </p:sp>
    </p:spTree>
    <p:extLst>
      <p:ext uri="{BB962C8B-B14F-4D97-AF65-F5344CB8AC3E}">
        <p14:creationId xmlns:p14="http://schemas.microsoft.com/office/powerpoint/2010/main" val="3144029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3</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Ask students if they know what a career means? </a:t>
            </a:r>
          </a:p>
          <a:p>
            <a:pPr eaLnBrk="1" hangingPunct="1"/>
            <a:r>
              <a:rPr lang="en-US" altLang="en-US" dirty="0">
                <a:latin typeface="Arial" panose="020B0604020202020204" pitchFamily="34" charset="0"/>
              </a:rPr>
              <a:t>Encourage students to explain what is meant by the word career then reveal the answer.</a:t>
            </a:r>
          </a:p>
          <a:p>
            <a:pPr eaLnBrk="1" hangingPunct="1"/>
            <a:r>
              <a:rPr lang="en-US" altLang="en-US" dirty="0">
                <a:latin typeface="Arial" panose="020B0604020202020204" pitchFamily="34" charset="0"/>
              </a:rPr>
              <a:t>Ask students to share it they have any idea about what sort of job or work they might like to do one day?</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1380216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them to say what pathways they can do at 16.</a:t>
            </a:r>
          </a:p>
          <a:p>
            <a:endParaRPr lang="en-GB" dirty="0"/>
          </a:p>
        </p:txBody>
      </p:sp>
      <p:sp>
        <p:nvSpPr>
          <p:cNvPr id="4" name="Slide Number Placeholder 3"/>
          <p:cNvSpPr>
            <a:spLocks noGrp="1"/>
          </p:cNvSpPr>
          <p:nvPr>
            <p:ph type="sldNum" sz="quarter" idx="10"/>
          </p:nvPr>
        </p:nvSpPr>
        <p:spPr/>
        <p:txBody>
          <a:bodyPr/>
          <a:lstStyle/>
          <a:p>
            <a:fld id="{E9295430-1DDE-4C21-A1C5-E00DB03C7282}" type="slidenum">
              <a:rPr lang="en-GB" smtClean="0"/>
              <a:t>30</a:t>
            </a:fld>
            <a:endParaRPr lang="en-GB"/>
          </a:p>
        </p:txBody>
      </p:sp>
    </p:spTree>
    <p:extLst>
      <p:ext uri="{BB962C8B-B14F-4D97-AF65-F5344CB8AC3E}">
        <p14:creationId xmlns:p14="http://schemas.microsoft.com/office/powerpoint/2010/main" val="29732271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31</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8552850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students find jobs of interest, encourage them to tag the job sector to add to their Career Tools. </a:t>
            </a:r>
          </a:p>
          <a:p>
            <a:endParaRPr lang="en-GB" dirty="0"/>
          </a:p>
        </p:txBody>
      </p:sp>
      <p:sp>
        <p:nvSpPr>
          <p:cNvPr id="4" name="Slide Number Placeholder 3"/>
          <p:cNvSpPr>
            <a:spLocks noGrp="1"/>
          </p:cNvSpPr>
          <p:nvPr>
            <p:ph type="sldNum" sz="quarter" idx="10"/>
          </p:nvPr>
        </p:nvSpPr>
        <p:spPr/>
        <p:txBody>
          <a:bodyPr/>
          <a:lstStyle/>
          <a:p>
            <a:fld id="{E9295430-1DDE-4C21-A1C5-E00DB03C7282}" type="slidenum">
              <a:rPr lang="en-GB" smtClean="0"/>
              <a:t>32</a:t>
            </a:fld>
            <a:endParaRPr lang="en-GB"/>
          </a:p>
        </p:txBody>
      </p:sp>
    </p:spTree>
    <p:extLst>
      <p:ext uri="{BB962C8B-B14F-4D97-AF65-F5344CB8AC3E}">
        <p14:creationId xmlns:p14="http://schemas.microsoft.com/office/powerpoint/2010/main" val="31115117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students find jobs of interest, encourage them to tag the job sector to add to their Career Tools. </a:t>
            </a:r>
          </a:p>
          <a:p>
            <a:endParaRPr lang="en-GB" dirty="0"/>
          </a:p>
        </p:txBody>
      </p:sp>
      <p:sp>
        <p:nvSpPr>
          <p:cNvPr id="4" name="Slide Number Placeholder 3"/>
          <p:cNvSpPr>
            <a:spLocks noGrp="1"/>
          </p:cNvSpPr>
          <p:nvPr>
            <p:ph type="sldNum" sz="quarter" idx="10"/>
          </p:nvPr>
        </p:nvSpPr>
        <p:spPr/>
        <p:txBody>
          <a:bodyPr/>
          <a:lstStyle/>
          <a:p>
            <a:fld id="{E9295430-1DDE-4C21-A1C5-E00DB03C7282}" type="slidenum">
              <a:rPr lang="en-GB" smtClean="0"/>
              <a:t>33</a:t>
            </a:fld>
            <a:endParaRPr lang="en-GB"/>
          </a:p>
        </p:txBody>
      </p:sp>
    </p:spTree>
    <p:extLst>
      <p:ext uri="{BB962C8B-B14F-4D97-AF65-F5344CB8AC3E}">
        <p14:creationId xmlns:p14="http://schemas.microsoft.com/office/powerpoint/2010/main" val="24730923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students find jobs of interest, encourage them to tag the job sector to add to their Career Tools. </a:t>
            </a:r>
          </a:p>
          <a:p>
            <a:endParaRPr lang="en-GB" dirty="0"/>
          </a:p>
        </p:txBody>
      </p:sp>
      <p:sp>
        <p:nvSpPr>
          <p:cNvPr id="4" name="Slide Number Placeholder 3"/>
          <p:cNvSpPr>
            <a:spLocks noGrp="1"/>
          </p:cNvSpPr>
          <p:nvPr>
            <p:ph type="sldNum" sz="quarter" idx="10"/>
          </p:nvPr>
        </p:nvSpPr>
        <p:spPr/>
        <p:txBody>
          <a:bodyPr/>
          <a:lstStyle/>
          <a:p>
            <a:fld id="{E9295430-1DDE-4C21-A1C5-E00DB03C7282}" type="slidenum">
              <a:rPr lang="en-GB" smtClean="0"/>
              <a:t>34</a:t>
            </a:fld>
            <a:endParaRPr lang="en-GB"/>
          </a:p>
        </p:txBody>
      </p:sp>
    </p:spTree>
    <p:extLst>
      <p:ext uri="{BB962C8B-B14F-4D97-AF65-F5344CB8AC3E}">
        <p14:creationId xmlns:p14="http://schemas.microsoft.com/office/powerpoint/2010/main" val="42516487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them to say what pathways they can do at 16.</a:t>
            </a:r>
          </a:p>
          <a:p>
            <a:endParaRPr lang="en-GB" dirty="0"/>
          </a:p>
        </p:txBody>
      </p:sp>
      <p:sp>
        <p:nvSpPr>
          <p:cNvPr id="4" name="Slide Number Placeholder 3"/>
          <p:cNvSpPr>
            <a:spLocks noGrp="1"/>
          </p:cNvSpPr>
          <p:nvPr>
            <p:ph type="sldNum" sz="quarter" idx="10"/>
          </p:nvPr>
        </p:nvSpPr>
        <p:spPr/>
        <p:txBody>
          <a:bodyPr/>
          <a:lstStyle/>
          <a:p>
            <a:fld id="{E9295430-1DDE-4C21-A1C5-E00DB03C7282}" type="slidenum">
              <a:rPr lang="en-GB" smtClean="0"/>
              <a:t>35</a:t>
            </a:fld>
            <a:endParaRPr lang="en-GB"/>
          </a:p>
        </p:txBody>
      </p:sp>
    </p:spTree>
    <p:extLst>
      <p:ext uri="{BB962C8B-B14F-4D97-AF65-F5344CB8AC3E}">
        <p14:creationId xmlns:p14="http://schemas.microsoft.com/office/powerpoint/2010/main" val="29732271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group see what they already know and then in headline run through next 4 slides</a:t>
            </a:r>
          </a:p>
          <a:p>
            <a:endParaRPr lang="en-GB" dirty="0"/>
          </a:p>
        </p:txBody>
      </p:sp>
      <p:sp>
        <p:nvSpPr>
          <p:cNvPr id="4" name="Slide Number Placeholder 3"/>
          <p:cNvSpPr>
            <a:spLocks noGrp="1"/>
          </p:cNvSpPr>
          <p:nvPr>
            <p:ph type="sldNum" sz="quarter" idx="10"/>
          </p:nvPr>
        </p:nvSpPr>
        <p:spPr/>
        <p:txBody>
          <a:bodyPr/>
          <a:lstStyle/>
          <a:p>
            <a:fld id="{E9295430-1DDE-4C21-A1C5-E00DB03C7282}" type="slidenum">
              <a:rPr lang="en-GB" smtClean="0"/>
              <a:t>36</a:t>
            </a:fld>
            <a:endParaRPr lang="en-GB"/>
          </a:p>
        </p:txBody>
      </p:sp>
    </p:spTree>
    <p:extLst>
      <p:ext uri="{BB962C8B-B14F-4D97-AF65-F5344CB8AC3E}">
        <p14:creationId xmlns:p14="http://schemas.microsoft.com/office/powerpoint/2010/main" val="23117269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Run through each pathway students can choose at the end of Y11</a:t>
            </a:r>
          </a:p>
        </p:txBody>
      </p:sp>
      <p:sp>
        <p:nvSpPr>
          <p:cNvPr id="4" name="Slide Number Placeholder 3"/>
          <p:cNvSpPr>
            <a:spLocks noGrp="1"/>
          </p:cNvSpPr>
          <p:nvPr>
            <p:ph type="sldNum" sz="quarter" idx="10"/>
          </p:nvPr>
        </p:nvSpPr>
        <p:spPr/>
        <p:txBody>
          <a:bodyPr/>
          <a:lstStyle/>
          <a:p>
            <a:fld id="{E9295430-1DDE-4C21-A1C5-E00DB03C7282}" type="slidenum">
              <a:rPr lang="en-GB" smtClean="0"/>
              <a:t>37</a:t>
            </a:fld>
            <a:endParaRPr lang="en-GB"/>
          </a:p>
        </p:txBody>
      </p:sp>
    </p:spTree>
    <p:extLst>
      <p:ext uri="{BB962C8B-B14F-4D97-AF65-F5344CB8AC3E}">
        <p14:creationId xmlns:p14="http://schemas.microsoft.com/office/powerpoint/2010/main" val="4020975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college has a large range of voc. Some colleges also do A Levels.</a:t>
            </a:r>
          </a:p>
        </p:txBody>
      </p:sp>
      <p:sp>
        <p:nvSpPr>
          <p:cNvPr id="4" name="Slide Number Placeholder 3"/>
          <p:cNvSpPr>
            <a:spLocks noGrp="1"/>
          </p:cNvSpPr>
          <p:nvPr>
            <p:ph type="sldNum" sz="quarter" idx="10"/>
          </p:nvPr>
        </p:nvSpPr>
        <p:spPr/>
        <p:txBody>
          <a:bodyPr/>
          <a:lstStyle/>
          <a:p>
            <a:fld id="{E9295430-1DDE-4C21-A1C5-E00DB03C7282}" type="slidenum">
              <a:rPr lang="en-GB" smtClean="0"/>
              <a:t>38</a:t>
            </a:fld>
            <a:endParaRPr lang="en-GB"/>
          </a:p>
        </p:txBody>
      </p:sp>
    </p:spTree>
    <p:extLst>
      <p:ext uri="{BB962C8B-B14F-4D97-AF65-F5344CB8AC3E}">
        <p14:creationId xmlns:p14="http://schemas.microsoft.com/office/powerpoint/2010/main" val="34663029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39</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en-US" altLang="en-US" baseline="0" dirty="0">
              <a:latin typeface="Arial" panose="020B0604020202020204" pitchFamily="34" charset="0"/>
            </a:endParaRPr>
          </a:p>
          <a:p>
            <a:pPr eaLnBrk="1" hangingPunct="1"/>
            <a:r>
              <a:rPr lang="en-US" altLang="en-US" baseline="0" dirty="0">
                <a:latin typeface="Arial" panose="020B0604020202020204" pitchFamily="34" charset="0"/>
              </a:rPr>
              <a:t>Remind students they need to check entry as some need 5 GCSEs at 4-9, some want 5 GCSEs </a:t>
            </a:r>
            <a:r>
              <a:rPr lang="en-US" altLang="en-US" baseline="0">
                <a:latin typeface="Arial" panose="020B0604020202020204" pitchFamily="34" charset="0"/>
              </a:rPr>
              <a:t>at 5-9</a:t>
            </a:r>
            <a:r>
              <a:rPr lang="en-US" altLang="en-US" baseline="0" dirty="0">
                <a:latin typeface="Arial" panose="020B0604020202020204" pitchFamily="34" charset="0"/>
              </a:rPr>
              <a:t>.</a:t>
            </a:r>
          </a:p>
        </p:txBody>
      </p:sp>
    </p:spTree>
    <p:extLst>
      <p:ext uri="{BB962C8B-B14F-4D97-AF65-F5344CB8AC3E}">
        <p14:creationId xmlns:p14="http://schemas.microsoft.com/office/powerpoint/2010/main" val="353012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4</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Play video with sound </a:t>
            </a:r>
          </a:p>
          <a:p>
            <a:pPr eaLnBrk="1" hangingPunct="1"/>
            <a:r>
              <a:rPr lang="en-US" altLang="en-US" dirty="0">
                <a:latin typeface="Arial" panose="020B0604020202020204" pitchFamily="34" charset="0"/>
              </a:rPr>
              <a:t>Ask students if they can remember what four things you need to do to get ready for your future career, before revealing them on the slide.</a:t>
            </a:r>
          </a:p>
        </p:txBody>
      </p:sp>
    </p:spTree>
    <p:extLst>
      <p:ext uri="{BB962C8B-B14F-4D97-AF65-F5344CB8AC3E}">
        <p14:creationId xmlns:p14="http://schemas.microsoft.com/office/powerpoint/2010/main" val="7376509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will be looking at how to find an apprenticeship later in session</a:t>
            </a:r>
          </a:p>
        </p:txBody>
      </p:sp>
      <p:sp>
        <p:nvSpPr>
          <p:cNvPr id="4" name="Slide Number Placeholder 3"/>
          <p:cNvSpPr>
            <a:spLocks noGrp="1"/>
          </p:cNvSpPr>
          <p:nvPr>
            <p:ph type="sldNum" sz="quarter" idx="10"/>
          </p:nvPr>
        </p:nvSpPr>
        <p:spPr/>
        <p:txBody>
          <a:bodyPr/>
          <a:lstStyle/>
          <a:p>
            <a:fld id="{E9295430-1DDE-4C21-A1C5-E00DB03C7282}" type="slidenum">
              <a:rPr lang="en-GB" smtClean="0"/>
              <a:t>40</a:t>
            </a:fld>
            <a:endParaRPr lang="en-GB"/>
          </a:p>
        </p:txBody>
      </p:sp>
    </p:spTree>
    <p:extLst>
      <p:ext uri="{BB962C8B-B14F-4D97-AF65-F5344CB8AC3E}">
        <p14:creationId xmlns:p14="http://schemas.microsoft.com/office/powerpoint/2010/main" val="537066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t>Optional task as a group:</a:t>
            </a:r>
          </a:p>
          <a:p>
            <a:pPr algn="just"/>
            <a:r>
              <a:rPr lang="en-GB" dirty="0"/>
              <a:t>See if students can suggest a pathway. NB: There might be more than one pathway that would be good to explore.</a:t>
            </a:r>
          </a:p>
          <a:p>
            <a:pPr algn="just"/>
            <a:endParaRPr lang="en-GB" dirty="0"/>
          </a:p>
          <a:p>
            <a:pPr algn="just"/>
            <a:r>
              <a:rPr lang="en-GB" dirty="0"/>
              <a:t>For Marina - There is an education and early years’ T Level as an alternative to an apprenticeship in nursery practitioner.</a:t>
            </a:r>
          </a:p>
          <a:p>
            <a:pPr algn="just"/>
            <a:r>
              <a:rPr lang="en-GB" dirty="0"/>
              <a:t> </a:t>
            </a:r>
          </a:p>
          <a:p>
            <a:pPr algn="just"/>
            <a:r>
              <a:rPr lang="en-GB" dirty="0"/>
              <a:t>Sam could do A Levels or a T Level in Science but it depends what he wants to do next as the T Levels lead to:</a:t>
            </a:r>
          </a:p>
          <a:p>
            <a:pPr algn="l" fontAlgn="base"/>
            <a:r>
              <a:rPr lang="en-GB" b="0" i="1" u="none" strike="noStrike" cap="all" dirty="0">
                <a:solidFill>
                  <a:srgbClr val="000000"/>
                </a:solidFill>
                <a:effectLst/>
                <a:highlight>
                  <a:srgbClr val="FFFFFF"/>
                </a:highlight>
                <a:latin typeface="inherit"/>
                <a:hlinkClick r:id="rId3"/>
              </a:rPr>
              <a:t>FOOD MANUFACTURING INSPECTOR</a:t>
            </a:r>
            <a:endParaRPr lang="en-GB" b="0" i="1" cap="all" dirty="0">
              <a:solidFill>
                <a:srgbClr val="000000"/>
              </a:solidFill>
              <a:effectLst/>
              <a:highlight>
                <a:srgbClr val="FFFFFF"/>
              </a:highlight>
              <a:latin typeface="LL Circular Black"/>
            </a:endParaRPr>
          </a:p>
          <a:p>
            <a:pPr algn="l" fontAlgn="base"/>
            <a:r>
              <a:rPr lang="en-GB" b="0" i="1" u="none" strike="noStrike" cap="all" dirty="0">
                <a:solidFill>
                  <a:srgbClr val="000000"/>
                </a:solidFill>
                <a:effectLst/>
                <a:highlight>
                  <a:srgbClr val="FFFFFF"/>
                </a:highlight>
                <a:latin typeface="inherit"/>
                <a:hlinkClick r:id="rId4"/>
              </a:rPr>
              <a:t>LABORATORY TECHNICIAN</a:t>
            </a:r>
            <a:endParaRPr lang="en-GB" b="0" i="1" cap="all" dirty="0">
              <a:solidFill>
                <a:srgbClr val="000000"/>
              </a:solidFill>
              <a:effectLst/>
              <a:highlight>
                <a:srgbClr val="FFFFFF"/>
              </a:highlight>
              <a:latin typeface="LL Circular Black"/>
            </a:endParaRPr>
          </a:p>
          <a:p>
            <a:pPr algn="l" fontAlgn="base"/>
            <a:r>
              <a:rPr lang="en-GB" b="0" i="1" u="none" strike="noStrike" cap="all" dirty="0">
                <a:solidFill>
                  <a:srgbClr val="000000"/>
                </a:solidFill>
                <a:effectLst/>
                <a:highlight>
                  <a:srgbClr val="FFFFFF"/>
                </a:highlight>
                <a:latin typeface="inherit"/>
                <a:hlinkClick r:id="rId5"/>
              </a:rPr>
              <a:t>METROLOGIST</a:t>
            </a:r>
            <a:endParaRPr lang="en-GB" b="0" i="1" cap="all" dirty="0">
              <a:solidFill>
                <a:srgbClr val="000000"/>
              </a:solidFill>
              <a:effectLst/>
              <a:highlight>
                <a:srgbClr val="FFFFFF"/>
              </a:highlight>
              <a:latin typeface="LL Circular Black"/>
            </a:endParaRPr>
          </a:p>
          <a:p>
            <a:pPr algn="just"/>
            <a:endParaRPr lang="en-GB" dirty="0"/>
          </a:p>
          <a:p>
            <a:pPr algn="just"/>
            <a:r>
              <a:rPr lang="en-GB" dirty="0"/>
              <a:t>Aisha could do a health science T Level or train to be a lab tech through apprenticeships.</a:t>
            </a:r>
          </a:p>
          <a:p>
            <a:pPr algn="just"/>
            <a:endParaRPr lang="en-GB" dirty="0"/>
          </a:p>
          <a:p>
            <a:pPr algn="just"/>
            <a:r>
              <a:rPr lang="en-GB" dirty="0"/>
              <a:t>Choosing your pathway depends on how you like to learn and what you want to do later.</a:t>
            </a:r>
          </a:p>
          <a:p>
            <a:pPr algn="just"/>
            <a:endParaRPr lang="en-GB" dirty="0"/>
          </a:p>
          <a:p>
            <a:pPr algn="just"/>
            <a:r>
              <a:rPr lang="en-GB" dirty="0"/>
              <a:t>A Levels help you to stay broad.</a:t>
            </a:r>
          </a:p>
          <a:p>
            <a:pPr algn="just"/>
            <a:endParaRPr lang="en-GB" dirty="0"/>
          </a:p>
          <a:p>
            <a:pPr algn="just"/>
            <a:endParaRPr lang="en-GB" dirty="0"/>
          </a:p>
        </p:txBody>
      </p:sp>
      <p:sp>
        <p:nvSpPr>
          <p:cNvPr id="4" name="Slide Number Placeholder 3"/>
          <p:cNvSpPr>
            <a:spLocks noGrp="1"/>
          </p:cNvSpPr>
          <p:nvPr>
            <p:ph type="sldNum" sz="quarter" idx="10"/>
          </p:nvPr>
        </p:nvSpPr>
        <p:spPr/>
        <p:txBody>
          <a:bodyPr/>
          <a:lstStyle/>
          <a:p>
            <a:fld id="{E9295430-1DDE-4C21-A1C5-E00DB03C7282}" type="slidenum">
              <a:rPr lang="en-GB" smtClean="0"/>
              <a:t>41</a:t>
            </a:fld>
            <a:endParaRPr lang="en-GB"/>
          </a:p>
        </p:txBody>
      </p:sp>
    </p:spTree>
    <p:extLst>
      <p:ext uri="{BB962C8B-B14F-4D97-AF65-F5344CB8AC3E}">
        <p14:creationId xmlns:p14="http://schemas.microsoft.com/office/powerpoint/2010/main" val="41371203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students find jobs of interest, encourage them to tag the job sector to add to their Career Tools. </a:t>
            </a:r>
          </a:p>
          <a:p>
            <a:endParaRPr lang="en-GB" dirty="0"/>
          </a:p>
        </p:txBody>
      </p:sp>
      <p:sp>
        <p:nvSpPr>
          <p:cNvPr id="4" name="Slide Number Placeholder 3"/>
          <p:cNvSpPr>
            <a:spLocks noGrp="1"/>
          </p:cNvSpPr>
          <p:nvPr>
            <p:ph type="sldNum" sz="quarter" idx="10"/>
          </p:nvPr>
        </p:nvSpPr>
        <p:spPr/>
        <p:txBody>
          <a:bodyPr/>
          <a:lstStyle/>
          <a:p>
            <a:fld id="{E9295430-1DDE-4C21-A1C5-E00DB03C7282}" type="slidenum">
              <a:rPr lang="en-GB" smtClean="0"/>
              <a:t>42</a:t>
            </a:fld>
            <a:endParaRPr lang="en-GB"/>
          </a:p>
        </p:txBody>
      </p:sp>
    </p:spTree>
    <p:extLst>
      <p:ext uri="{BB962C8B-B14F-4D97-AF65-F5344CB8AC3E}">
        <p14:creationId xmlns:p14="http://schemas.microsoft.com/office/powerpoint/2010/main" val="20544712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43</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Ask students if they know what a career means? </a:t>
            </a:r>
          </a:p>
          <a:p>
            <a:pPr eaLnBrk="1" hangingPunct="1"/>
            <a:r>
              <a:rPr lang="en-US" altLang="en-US" dirty="0">
                <a:latin typeface="Arial" panose="020B0604020202020204" pitchFamily="34" charset="0"/>
              </a:rPr>
              <a:t>Encourage students to explain what is meant by the word career then reveal the answer.</a:t>
            </a:r>
          </a:p>
          <a:p>
            <a:pPr eaLnBrk="1" hangingPunct="1"/>
            <a:r>
              <a:rPr lang="en-US" altLang="en-US" dirty="0">
                <a:latin typeface="Arial" panose="020B0604020202020204" pitchFamily="34" charset="0"/>
              </a:rPr>
              <a:t>Ask students to share it they have any idea about what sort of job or work they might like to do one day?</a:t>
            </a:r>
          </a:p>
        </p:txBody>
      </p:sp>
    </p:spTree>
    <p:extLst>
      <p:ext uri="{BB962C8B-B14F-4D97-AF65-F5344CB8AC3E}">
        <p14:creationId xmlns:p14="http://schemas.microsoft.com/office/powerpoint/2010/main" val="8321231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D8F3F8-784D-4BD0-B132-FF0371917A74}" type="slidenum">
              <a:rPr lang="en-GB" smtClean="0"/>
              <a:t>44</a:t>
            </a:fld>
            <a:endParaRPr lang="en-GB"/>
          </a:p>
        </p:txBody>
      </p:sp>
    </p:spTree>
    <p:extLst>
      <p:ext uri="{BB962C8B-B14F-4D97-AF65-F5344CB8AC3E}">
        <p14:creationId xmlns:p14="http://schemas.microsoft.com/office/powerpoint/2010/main" val="29678732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D8F3F8-784D-4BD0-B132-FF0371917A74}" type="slidenum">
              <a:rPr lang="en-GB" smtClean="0"/>
              <a:t>45</a:t>
            </a:fld>
            <a:endParaRPr lang="en-GB"/>
          </a:p>
        </p:txBody>
      </p:sp>
    </p:spTree>
    <p:extLst>
      <p:ext uri="{BB962C8B-B14F-4D97-AF65-F5344CB8AC3E}">
        <p14:creationId xmlns:p14="http://schemas.microsoft.com/office/powerpoint/2010/main" val="23268461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46</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7446041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 students that if they are new to Careerpilot, they need to register to use the website. </a:t>
            </a:r>
          </a:p>
          <a:p>
            <a:r>
              <a:rPr lang="en-GB" dirty="0"/>
              <a:t>They must click on the ‘Register’ button in the top right corner to open up a short registration form that takes a few minutes to complete. </a:t>
            </a:r>
          </a:p>
          <a:p>
            <a:r>
              <a:rPr lang="en-GB" dirty="0"/>
              <a:t>Remind students to use their school email address to register and to click on your school from the drop down list.</a:t>
            </a:r>
          </a:p>
          <a:p>
            <a:r>
              <a:rPr lang="en-GB" dirty="0"/>
              <a:t>Students that have already registered just need to log in with their email and password. </a:t>
            </a:r>
          </a:p>
        </p:txBody>
      </p:sp>
      <p:sp>
        <p:nvSpPr>
          <p:cNvPr id="4" name="Slide Number Placeholder 3"/>
          <p:cNvSpPr>
            <a:spLocks noGrp="1"/>
          </p:cNvSpPr>
          <p:nvPr>
            <p:ph type="sldNum" sz="quarter" idx="10"/>
          </p:nvPr>
        </p:nvSpPr>
        <p:spPr/>
        <p:txBody>
          <a:bodyPr/>
          <a:lstStyle/>
          <a:p>
            <a:fld id="{E9295430-1DDE-4C21-A1C5-E00DB03C7282}" type="slidenum">
              <a:rPr lang="en-GB" smtClean="0"/>
              <a:t>47</a:t>
            </a:fld>
            <a:endParaRPr lang="en-GB"/>
          </a:p>
        </p:txBody>
      </p:sp>
    </p:spTree>
    <p:extLst>
      <p:ext uri="{BB962C8B-B14F-4D97-AF65-F5344CB8AC3E}">
        <p14:creationId xmlns:p14="http://schemas.microsoft.com/office/powerpoint/2010/main" val="40986305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them to say what pathways they can do at 16.</a:t>
            </a:r>
          </a:p>
          <a:p>
            <a:endParaRPr lang="en-GB" dirty="0"/>
          </a:p>
        </p:txBody>
      </p:sp>
      <p:sp>
        <p:nvSpPr>
          <p:cNvPr id="4" name="Slide Number Placeholder 3"/>
          <p:cNvSpPr>
            <a:spLocks noGrp="1"/>
          </p:cNvSpPr>
          <p:nvPr>
            <p:ph type="sldNum" sz="quarter" idx="10"/>
          </p:nvPr>
        </p:nvSpPr>
        <p:spPr/>
        <p:txBody>
          <a:bodyPr/>
          <a:lstStyle/>
          <a:p>
            <a:fld id="{E9295430-1DDE-4C21-A1C5-E00DB03C7282}" type="slidenum">
              <a:rPr lang="en-GB" smtClean="0"/>
              <a:t>48</a:t>
            </a:fld>
            <a:endParaRPr lang="en-GB"/>
          </a:p>
        </p:txBody>
      </p:sp>
    </p:spTree>
    <p:extLst>
      <p:ext uri="{BB962C8B-B14F-4D97-AF65-F5344CB8AC3E}">
        <p14:creationId xmlns:p14="http://schemas.microsoft.com/office/powerpoint/2010/main" val="39265864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49</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Explain that there</a:t>
            </a:r>
            <a:r>
              <a:rPr lang="en-US" altLang="en-US" baseline="0" dirty="0">
                <a:latin typeface="Arial" panose="020B0604020202020204" pitchFamily="34" charset="0"/>
              </a:rPr>
              <a:t> are three pathways but in all pathways there are levels of </a:t>
            </a:r>
            <a:r>
              <a:rPr lang="en-US" altLang="en-US" baseline="0" dirty="0" err="1">
                <a:latin typeface="Arial" panose="020B0604020202020204" pitchFamily="34" charset="0"/>
              </a:rPr>
              <a:t>quals</a:t>
            </a:r>
            <a:r>
              <a:rPr lang="en-US" altLang="en-US" baseline="0" dirty="0">
                <a:latin typeface="Arial" panose="020B0604020202020204" pitchFamily="34" charset="0"/>
              </a:rPr>
              <a:t>. Level 2 is getting 5 GCSEs grade 4-1.</a:t>
            </a:r>
          </a:p>
          <a:p>
            <a:pPr eaLnBrk="1" hangingPunct="1"/>
            <a:r>
              <a:rPr lang="en-US" altLang="en-US" baseline="0" dirty="0">
                <a:latin typeface="Arial" panose="020B0604020202020204" pitchFamily="34" charset="0"/>
              </a:rPr>
              <a:t>Show them the other levels and make the point that all pathways can lead to a degree.</a:t>
            </a:r>
          </a:p>
          <a:p>
            <a:pPr eaLnBrk="1" hangingPunct="1"/>
            <a:r>
              <a:rPr lang="en-US" altLang="en-US" baseline="0" dirty="0">
                <a:latin typeface="Arial" panose="020B0604020202020204" pitchFamily="34" charset="0"/>
              </a:rPr>
              <a:t>The bit of the qualification ladder we are mainly talking about today is their choices after GCSEs</a:t>
            </a:r>
            <a:endParaRPr lang="en-US" altLang="en-US" dirty="0">
              <a:latin typeface="Arial" panose="020B0604020202020204" pitchFamily="34" charset="0"/>
            </a:endParaRPr>
          </a:p>
        </p:txBody>
      </p:sp>
    </p:spTree>
    <p:extLst>
      <p:ext uri="{BB962C8B-B14F-4D97-AF65-F5344CB8AC3E}">
        <p14:creationId xmlns:p14="http://schemas.microsoft.com/office/powerpoint/2010/main" val="3468322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5</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Quick ice breaker activity to practice speaking and listening skills</a:t>
            </a:r>
          </a:p>
        </p:txBody>
      </p:sp>
    </p:spTree>
    <p:extLst>
      <p:ext uri="{BB962C8B-B14F-4D97-AF65-F5344CB8AC3E}">
        <p14:creationId xmlns:p14="http://schemas.microsoft.com/office/powerpoint/2010/main" val="11744690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50</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Can click through to providers site or click orange circle to see courses. Add + to Career Tools if you like it.</a:t>
            </a:r>
          </a:p>
        </p:txBody>
      </p:sp>
    </p:spTree>
    <p:extLst>
      <p:ext uri="{BB962C8B-B14F-4D97-AF65-F5344CB8AC3E}">
        <p14:creationId xmlns:p14="http://schemas.microsoft.com/office/powerpoint/2010/main" val="22183992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51</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Explain how to use apprenticeship search and tag any of interest</a:t>
            </a:r>
          </a:p>
        </p:txBody>
      </p:sp>
    </p:spTree>
    <p:extLst>
      <p:ext uri="{BB962C8B-B14F-4D97-AF65-F5344CB8AC3E}">
        <p14:creationId xmlns:p14="http://schemas.microsoft.com/office/powerpoint/2010/main" val="8479717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0A7BA-188D-4BCE-7801-C6DCB5229C45}"/>
            </a:ext>
          </a:extLst>
        </p:cNvPr>
        <p:cNvGrpSpPr/>
        <p:nvPr/>
      </p:nvGrpSpPr>
      <p:grpSpPr>
        <a:xfrm>
          <a:off x="0" y="0"/>
          <a:ext cx="0" cy="0"/>
          <a:chOff x="0" y="0"/>
          <a:chExt cx="0" cy="0"/>
        </a:xfrm>
      </p:grpSpPr>
      <p:sp>
        <p:nvSpPr>
          <p:cNvPr id="5122" name="Rectangle 7">
            <a:extLst>
              <a:ext uri="{FF2B5EF4-FFF2-40B4-BE49-F238E27FC236}">
                <a16:creationId xmlns:a16="http://schemas.microsoft.com/office/drawing/2014/main" id="{28AAB6AD-262F-EC89-515D-1BB801D1BD7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52</a:t>
            </a:fld>
            <a:endParaRPr lang="en-GB" altLang="en-US" sz="800"/>
          </a:p>
        </p:txBody>
      </p:sp>
      <p:sp>
        <p:nvSpPr>
          <p:cNvPr id="5123" name="Rectangle 2">
            <a:extLst>
              <a:ext uri="{FF2B5EF4-FFF2-40B4-BE49-F238E27FC236}">
                <a16:creationId xmlns:a16="http://schemas.microsoft.com/office/drawing/2014/main" id="{849A451F-C3CC-3297-5D01-7164F1EF79E8}"/>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1C11EBEA-E56D-D518-A588-EDE74B6F19C1}"/>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Explain how to use apprenticeship search and tag any of interest</a:t>
            </a:r>
          </a:p>
        </p:txBody>
      </p:sp>
    </p:spTree>
    <p:extLst>
      <p:ext uri="{BB962C8B-B14F-4D97-AF65-F5344CB8AC3E}">
        <p14:creationId xmlns:p14="http://schemas.microsoft.com/office/powerpoint/2010/main" val="14842757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53</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Students now have time to look at different courses and record what they have found.</a:t>
            </a:r>
          </a:p>
          <a:p>
            <a:pPr eaLnBrk="1" hangingPunct="1"/>
            <a:r>
              <a:rPr lang="en-US" altLang="en-US" dirty="0">
                <a:latin typeface="Arial" panose="020B0604020202020204" pitchFamily="34" charset="0"/>
              </a:rPr>
              <a:t>Advisers has time to go round individuals and discuss their plans and suggest actions</a:t>
            </a:r>
          </a:p>
        </p:txBody>
      </p:sp>
    </p:spTree>
    <p:extLst>
      <p:ext uri="{BB962C8B-B14F-4D97-AF65-F5344CB8AC3E}">
        <p14:creationId xmlns:p14="http://schemas.microsoft.com/office/powerpoint/2010/main" val="23332772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54</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Students can choose what sort of course/training they look for.</a:t>
            </a:r>
          </a:p>
        </p:txBody>
      </p:sp>
    </p:spTree>
    <p:extLst>
      <p:ext uri="{BB962C8B-B14F-4D97-AF65-F5344CB8AC3E}">
        <p14:creationId xmlns:p14="http://schemas.microsoft.com/office/powerpoint/2010/main" val="3863382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55</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Group share of information and choices</a:t>
            </a:r>
          </a:p>
        </p:txBody>
      </p:sp>
    </p:spTree>
    <p:extLst>
      <p:ext uri="{BB962C8B-B14F-4D97-AF65-F5344CB8AC3E}">
        <p14:creationId xmlns:p14="http://schemas.microsoft.com/office/powerpoint/2010/main" val="8321231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9295430-1DDE-4C21-A1C5-E00DB03C7282}" type="slidenum">
              <a:rPr lang="en-GB" smtClean="0"/>
              <a:t>56</a:t>
            </a:fld>
            <a:endParaRPr lang="en-GB"/>
          </a:p>
        </p:txBody>
      </p:sp>
    </p:spTree>
    <p:extLst>
      <p:ext uri="{BB962C8B-B14F-4D97-AF65-F5344CB8AC3E}">
        <p14:creationId xmlns:p14="http://schemas.microsoft.com/office/powerpoint/2010/main" val="32118185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57</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r>
              <a:rPr lang="en-US" altLang="en-US" baseline="0" dirty="0">
                <a:latin typeface="Arial" panose="020B0604020202020204" pitchFamily="34" charset="0"/>
              </a:rPr>
              <a:t>Can leave out of short of time</a:t>
            </a:r>
            <a:endParaRPr lang="en-US" altLang="en-US" dirty="0">
              <a:latin typeface="Arial" panose="020B0604020202020204" pitchFamily="34" charset="0"/>
            </a:endParaRPr>
          </a:p>
        </p:txBody>
      </p:sp>
    </p:spTree>
    <p:extLst>
      <p:ext uri="{BB962C8B-B14F-4D97-AF65-F5344CB8AC3E}">
        <p14:creationId xmlns:p14="http://schemas.microsoft.com/office/powerpoint/2010/main" val="1760505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D8F3F8-784D-4BD0-B132-FF0371917A74}" type="slidenum">
              <a:rPr lang="en-GB" smtClean="0"/>
              <a:t>58</a:t>
            </a:fld>
            <a:endParaRPr lang="en-GB"/>
          </a:p>
        </p:txBody>
      </p:sp>
    </p:spTree>
    <p:extLst>
      <p:ext uri="{BB962C8B-B14F-4D97-AF65-F5344CB8AC3E}">
        <p14:creationId xmlns:p14="http://schemas.microsoft.com/office/powerpoint/2010/main" val="23295429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9295430-1DDE-4C21-A1C5-E00DB03C7282}" type="slidenum">
              <a:rPr lang="en-GB" smtClean="0"/>
              <a:t>59</a:t>
            </a:fld>
            <a:endParaRPr lang="en-GB"/>
          </a:p>
        </p:txBody>
      </p:sp>
    </p:spTree>
    <p:extLst>
      <p:ext uri="{BB962C8B-B14F-4D97-AF65-F5344CB8AC3E}">
        <p14:creationId xmlns:p14="http://schemas.microsoft.com/office/powerpoint/2010/main" val="3123131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6</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2804873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Optional to show</a:t>
            </a:r>
          </a:p>
        </p:txBody>
      </p:sp>
      <p:sp>
        <p:nvSpPr>
          <p:cNvPr id="4" name="Slide Number Placeholder 3"/>
          <p:cNvSpPr>
            <a:spLocks noGrp="1"/>
          </p:cNvSpPr>
          <p:nvPr>
            <p:ph type="sldNum" sz="quarter" idx="10"/>
          </p:nvPr>
        </p:nvSpPr>
        <p:spPr/>
        <p:txBody>
          <a:bodyPr/>
          <a:lstStyle/>
          <a:p>
            <a:fld id="{E9295430-1DDE-4C21-A1C5-E00DB03C7282}" type="slidenum">
              <a:rPr lang="en-GB" smtClean="0"/>
              <a:t>60</a:t>
            </a:fld>
            <a:endParaRPr lang="en-GB"/>
          </a:p>
        </p:txBody>
      </p:sp>
    </p:spTree>
    <p:extLst>
      <p:ext uri="{BB962C8B-B14F-4D97-AF65-F5344CB8AC3E}">
        <p14:creationId xmlns:p14="http://schemas.microsoft.com/office/powerpoint/2010/main" val="39176285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p:spPr>
        <p:txBody>
          <a:bodyPr/>
          <a:lstStyle/>
          <a:p>
            <a:pPr eaLnBrk="1" hangingPunct="1"/>
            <a:endParaRPr lang="en-US" altLang="en-US" dirty="0">
              <a:latin typeface="Arial" panose="020B0604020202020204" pitchFamily="34" charset="0"/>
            </a:endParaRPr>
          </a:p>
        </p:txBody>
      </p:sp>
      <p:sp>
        <p:nvSpPr>
          <p:cNvPr id="13316" name="Slide Number Placehold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85FCD6D-8D75-4B17-A7B1-081EF3D07222}" type="slidenum">
              <a:rPr lang="en-GB" altLang="en-US" smtClean="0">
                <a:latin typeface="Arial" panose="020B0604020202020204" pitchFamily="34" charset="0"/>
              </a:rPr>
              <a:pPr/>
              <a:t>61</a:t>
            </a:fld>
            <a:endParaRPr lang="en-GB" altLang="en-US">
              <a:latin typeface="Arial" panose="020B0604020202020204" pitchFamily="34" charset="0"/>
            </a:endParaRPr>
          </a:p>
        </p:txBody>
      </p:sp>
    </p:spTree>
    <p:extLst>
      <p:ext uri="{BB962C8B-B14F-4D97-AF65-F5344CB8AC3E}">
        <p14:creationId xmlns:p14="http://schemas.microsoft.com/office/powerpoint/2010/main" val="2668358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7</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280487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 students that if they are new to Careerpilot, they need to register to use the website. </a:t>
            </a:r>
          </a:p>
          <a:p>
            <a:r>
              <a:rPr lang="en-GB" dirty="0"/>
              <a:t>They must click on the ‘Register’ button in the top right corner to open up a short registration form that takes a few minutes to complete. </a:t>
            </a:r>
          </a:p>
          <a:p>
            <a:r>
              <a:rPr lang="en-GB" dirty="0"/>
              <a:t>Remind students to use their school email address to register and to click on your school from the drop down list.</a:t>
            </a:r>
          </a:p>
          <a:p>
            <a:r>
              <a:rPr lang="en-GB" dirty="0"/>
              <a:t>Students that have already registered just need to log in with their email and password. </a:t>
            </a:r>
          </a:p>
          <a:p>
            <a:r>
              <a:rPr lang="en-GB" dirty="0"/>
              <a:t>There is an option to show the site in a different language if needed.</a:t>
            </a:r>
          </a:p>
        </p:txBody>
      </p:sp>
      <p:sp>
        <p:nvSpPr>
          <p:cNvPr id="4" name="Slide Number Placeholder 3"/>
          <p:cNvSpPr>
            <a:spLocks noGrp="1"/>
          </p:cNvSpPr>
          <p:nvPr>
            <p:ph type="sldNum" sz="quarter" idx="10"/>
          </p:nvPr>
        </p:nvSpPr>
        <p:spPr/>
        <p:txBody>
          <a:bodyPr/>
          <a:lstStyle/>
          <a:p>
            <a:fld id="{E9295430-1DDE-4C21-A1C5-E00DB03C7282}" type="slidenum">
              <a:rPr lang="en-GB" smtClean="0"/>
              <a:t>8</a:t>
            </a:fld>
            <a:endParaRPr lang="en-GB"/>
          </a:p>
        </p:txBody>
      </p:sp>
    </p:spTree>
    <p:extLst>
      <p:ext uri="{BB962C8B-B14F-4D97-AF65-F5344CB8AC3E}">
        <p14:creationId xmlns:p14="http://schemas.microsoft.com/office/powerpoint/2010/main" val="3480962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503820" indent="-193289">
              <a:spcBef>
                <a:spcPct val="30000"/>
              </a:spcBef>
              <a:defRPr sz="1200">
                <a:solidFill>
                  <a:schemeClr val="tx1"/>
                </a:solidFill>
                <a:latin typeface="Arial" panose="020B0604020202020204" pitchFamily="34" charset="0"/>
              </a:defRPr>
            </a:lvl2pPr>
            <a:lvl3pPr marL="774743" indent="-153681">
              <a:spcBef>
                <a:spcPct val="30000"/>
              </a:spcBef>
              <a:defRPr sz="1200">
                <a:solidFill>
                  <a:schemeClr val="tx1"/>
                </a:solidFill>
                <a:latin typeface="Arial" panose="020B0604020202020204" pitchFamily="34" charset="0"/>
              </a:defRPr>
            </a:lvl3pPr>
            <a:lvl4pPr marL="1085274" indent="-153681">
              <a:spcBef>
                <a:spcPct val="30000"/>
              </a:spcBef>
              <a:defRPr sz="1200">
                <a:solidFill>
                  <a:schemeClr val="tx1"/>
                </a:solidFill>
                <a:latin typeface="Arial" panose="020B0604020202020204" pitchFamily="34" charset="0"/>
              </a:defRPr>
            </a:lvl4pPr>
            <a:lvl5pPr marL="1395804" indent="-153681">
              <a:spcBef>
                <a:spcPct val="30000"/>
              </a:spcBef>
              <a:defRPr sz="1200">
                <a:solidFill>
                  <a:schemeClr val="tx1"/>
                </a:solidFill>
                <a:latin typeface="Arial" panose="020B0604020202020204" pitchFamily="34" charset="0"/>
              </a:defRPr>
            </a:lvl5pPr>
            <a:lvl6pPr marL="1852095" indent="-153681" eaLnBrk="0" fontAlgn="base" hangingPunct="0">
              <a:spcBef>
                <a:spcPct val="30000"/>
              </a:spcBef>
              <a:spcAft>
                <a:spcPct val="0"/>
              </a:spcAft>
              <a:defRPr sz="1200">
                <a:solidFill>
                  <a:schemeClr val="tx1"/>
                </a:solidFill>
                <a:latin typeface="Arial" panose="020B0604020202020204" pitchFamily="34" charset="0"/>
              </a:defRPr>
            </a:lvl6pPr>
            <a:lvl7pPr marL="2308386" indent="-153681" eaLnBrk="0" fontAlgn="base" hangingPunct="0">
              <a:spcBef>
                <a:spcPct val="30000"/>
              </a:spcBef>
              <a:spcAft>
                <a:spcPct val="0"/>
              </a:spcAft>
              <a:defRPr sz="1200">
                <a:solidFill>
                  <a:schemeClr val="tx1"/>
                </a:solidFill>
                <a:latin typeface="Arial" panose="020B0604020202020204" pitchFamily="34" charset="0"/>
              </a:defRPr>
            </a:lvl7pPr>
            <a:lvl8pPr marL="2764675" indent="-153681" eaLnBrk="0" fontAlgn="base" hangingPunct="0">
              <a:spcBef>
                <a:spcPct val="30000"/>
              </a:spcBef>
              <a:spcAft>
                <a:spcPct val="0"/>
              </a:spcAft>
              <a:defRPr sz="1200">
                <a:solidFill>
                  <a:schemeClr val="tx1"/>
                </a:solidFill>
                <a:latin typeface="Arial" panose="020B0604020202020204" pitchFamily="34" charset="0"/>
              </a:defRPr>
            </a:lvl8pPr>
            <a:lvl9pPr marL="3220966" indent="-15368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C9E94-705B-49ED-86E9-578C9945EF19}" type="slidenum">
              <a:rPr lang="en-GB" altLang="en-US" sz="800"/>
              <a:pPr>
                <a:spcBef>
                  <a:spcPct val="0"/>
                </a:spcBef>
              </a:pPr>
              <a:t>9</a:t>
            </a:fld>
            <a:endParaRPr lang="en-GB" altLang="en-US" sz="8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531518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A6872B-ED41-4C03-868D-DA07362A119E}" type="datetimeFigureOut">
              <a:rPr lang="en-GB" smtClean="0"/>
              <a:t>16/09/2025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E3B874-40D0-4054-9EDF-B7C9956244E2}" type="slidenum">
              <a:rPr lang="en-GB" smtClean="0"/>
              <a:t>‹#›</a:t>
            </a:fld>
            <a:endParaRPr lang="en-GB"/>
          </a:p>
        </p:txBody>
      </p:sp>
    </p:spTree>
    <p:extLst>
      <p:ext uri="{BB962C8B-B14F-4D97-AF65-F5344CB8AC3E}">
        <p14:creationId xmlns:p14="http://schemas.microsoft.com/office/powerpoint/2010/main" val="230922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A6872B-ED41-4C03-868D-DA07362A119E}" type="datetimeFigureOut">
              <a:rPr lang="en-GB" smtClean="0"/>
              <a:t>16/09/2025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E3B874-40D0-4054-9EDF-B7C9956244E2}" type="slidenum">
              <a:rPr lang="en-GB" smtClean="0"/>
              <a:t>‹#›</a:t>
            </a:fld>
            <a:endParaRPr lang="en-GB"/>
          </a:p>
        </p:txBody>
      </p:sp>
    </p:spTree>
    <p:extLst>
      <p:ext uri="{BB962C8B-B14F-4D97-AF65-F5344CB8AC3E}">
        <p14:creationId xmlns:p14="http://schemas.microsoft.com/office/powerpoint/2010/main" val="1059125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A6872B-ED41-4C03-868D-DA07362A119E}" type="datetimeFigureOut">
              <a:rPr lang="en-GB" smtClean="0"/>
              <a:t>16/09/2025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E3B874-40D0-4054-9EDF-B7C9956244E2}" type="slidenum">
              <a:rPr lang="en-GB" smtClean="0"/>
              <a:t>‹#›</a:t>
            </a:fld>
            <a:endParaRPr lang="en-GB"/>
          </a:p>
        </p:txBody>
      </p:sp>
    </p:spTree>
    <p:extLst>
      <p:ext uri="{BB962C8B-B14F-4D97-AF65-F5344CB8AC3E}">
        <p14:creationId xmlns:p14="http://schemas.microsoft.com/office/powerpoint/2010/main" val="146767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A6872B-ED41-4C03-868D-DA07362A119E}" type="datetimeFigureOut">
              <a:rPr lang="en-GB" smtClean="0"/>
              <a:t>16/09/2025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E3B874-40D0-4054-9EDF-B7C9956244E2}" type="slidenum">
              <a:rPr lang="en-GB" smtClean="0"/>
              <a:t>‹#›</a:t>
            </a:fld>
            <a:endParaRPr lang="en-GB"/>
          </a:p>
        </p:txBody>
      </p:sp>
    </p:spTree>
    <p:extLst>
      <p:ext uri="{BB962C8B-B14F-4D97-AF65-F5344CB8AC3E}">
        <p14:creationId xmlns:p14="http://schemas.microsoft.com/office/powerpoint/2010/main" val="1331959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A6872B-ED41-4C03-868D-DA07362A119E}" type="datetimeFigureOut">
              <a:rPr lang="en-GB" smtClean="0"/>
              <a:t>16/09/2025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E3B874-40D0-4054-9EDF-B7C9956244E2}" type="slidenum">
              <a:rPr lang="en-GB" smtClean="0"/>
              <a:t>‹#›</a:t>
            </a:fld>
            <a:endParaRPr lang="en-GB"/>
          </a:p>
        </p:txBody>
      </p:sp>
    </p:spTree>
    <p:extLst>
      <p:ext uri="{BB962C8B-B14F-4D97-AF65-F5344CB8AC3E}">
        <p14:creationId xmlns:p14="http://schemas.microsoft.com/office/powerpoint/2010/main" val="438645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A6872B-ED41-4C03-868D-DA07362A119E}" type="datetimeFigureOut">
              <a:rPr lang="en-GB" smtClean="0"/>
              <a:t>16/09/2025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1E3B874-40D0-4054-9EDF-B7C9956244E2}" type="slidenum">
              <a:rPr lang="en-GB" smtClean="0"/>
              <a:t>‹#›</a:t>
            </a:fld>
            <a:endParaRPr lang="en-GB"/>
          </a:p>
        </p:txBody>
      </p:sp>
    </p:spTree>
    <p:extLst>
      <p:ext uri="{BB962C8B-B14F-4D97-AF65-F5344CB8AC3E}">
        <p14:creationId xmlns:p14="http://schemas.microsoft.com/office/powerpoint/2010/main" val="144720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A6872B-ED41-4C03-868D-DA07362A119E}" type="datetimeFigureOut">
              <a:rPr lang="en-GB" smtClean="0"/>
              <a:t>16/09/2025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1E3B874-40D0-4054-9EDF-B7C9956244E2}" type="slidenum">
              <a:rPr lang="en-GB" smtClean="0"/>
              <a:t>‹#›</a:t>
            </a:fld>
            <a:endParaRPr lang="en-GB"/>
          </a:p>
        </p:txBody>
      </p:sp>
    </p:spTree>
    <p:extLst>
      <p:ext uri="{BB962C8B-B14F-4D97-AF65-F5344CB8AC3E}">
        <p14:creationId xmlns:p14="http://schemas.microsoft.com/office/powerpoint/2010/main" val="283834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A6872B-ED41-4C03-868D-DA07362A119E}" type="datetimeFigureOut">
              <a:rPr lang="en-GB" smtClean="0"/>
              <a:t>16/09/2025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1E3B874-40D0-4054-9EDF-B7C9956244E2}" type="slidenum">
              <a:rPr lang="en-GB" smtClean="0"/>
              <a:t>‹#›</a:t>
            </a:fld>
            <a:endParaRPr lang="en-GB"/>
          </a:p>
        </p:txBody>
      </p:sp>
    </p:spTree>
    <p:extLst>
      <p:ext uri="{BB962C8B-B14F-4D97-AF65-F5344CB8AC3E}">
        <p14:creationId xmlns:p14="http://schemas.microsoft.com/office/powerpoint/2010/main" val="1632435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A6872B-ED41-4C03-868D-DA07362A119E}" type="datetimeFigureOut">
              <a:rPr lang="en-GB" smtClean="0"/>
              <a:t>16/09/2025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1E3B874-40D0-4054-9EDF-B7C9956244E2}" type="slidenum">
              <a:rPr lang="en-GB" smtClean="0"/>
              <a:t>‹#›</a:t>
            </a:fld>
            <a:endParaRPr lang="en-GB"/>
          </a:p>
        </p:txBody>
      </p:sp>
    </p:spTree>
    <p:extLst>
      <p:ext uri="{BB962C8B-B14F-4D97-AF65-F5344CB8AC3E}">
        <p14:creationId xmlns:p14="http://schemas.microsoft.com/office/powerpoint/2010/main" val="2575208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A6872B-ED41-4C03-868D-DA07362A119E}" type="datetimeFigureOut">
              <a:rPr lang="en-GB" smtClean="0"/>
              <a:t>16/09/2025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1E3B874-40D0-4054-9EDF-B7C9956244E2}" type="slidenum">
              <a:rPr lang="en-GB" smtClean="0"/>
              <a:t>‹#›</a:t>
            </a:fld>
            <a:endParaRPr lang="en-GB"/>
          </a:p>
        </p:txBody>
      </p:sp>
    </p:spTree>
    <p:extLst>
      <p:ext uri="{BB962C8B-B14F-4D97-AF65-F5344CB8AC3E}">
        <p14:creationId xmlns:p14="http://schemas.microsoft.com/office/powerpoint/2010/main" val="498948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A6872B-ED41-4C03-868D-DA07362A119E}" type="datetimeFigureOut">
              <a:rPr lang="en-GB" smtClean="0"/>
              <a:t>16/09/2025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1E3B874-40D0-4054-9EDF-B7C9956244E2}" type="slidenum">
              <a:rPr lang="en-GB" smtClean="0"/>
              <a:t>‹#›</a:t>
            </a:fld>
            <a:endParaRPr lang="en-GB"/>
          </a:p>
        </p:txBody>
      </p:sp>
    </p:spTree>
    <p:extLst>
      <p:ext uri="{BB962C8B-B14F-4D97-AF65-F5344CB8AC3E}">
        <p14:creationId xmlns:p14="http://schemas.microsoft.com/office/powerpoint/2010/main" val="3823569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A6872B-ED41-4C03-868D-DA07362A119E}" type="datetimeFigureOut">
              <a:rPr lang="en-GB" smtClean="0"/>
              <a:t>16/09/2025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3B874-40D0-4054-9EDF-B7C9956244E2}" type="slidenum">
              <a:rPr lang="en-GB" smtClean="0"/>
              <a:t>‹#›</a:t>
            </a:fld>
            <a:endParaRPr lang="en-GB"/>
          </a:p>
        </p:txBody>
      </p:sp>
    </p:spTree>
    <p:extLst>
      <p:ext uri="{BB962C8B-B14F-4D97-AF65-F5344CB8AC3E}">
        <p14:creationId xmlns:p14="http://schemas.microsoft.com/office/powerpoint/2010/main" val="24109644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0.xml"/><Relationship Id="rId7" Type="http://schemas.openxmlformats.org/officeDocument/2006/relationships/image" Target="../media/image40.sv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9.png"/><Relationship Id="rId11" Type="http://schemas.openxmlformats.org/officeDocument/2006/relationships/image" Target="../media/image36.png"/><Relationship Id="rId5" Type="http://schemas.openxmlformats.org/officeDocument/2006/relationships/image" Target="../media/image8.svg"/><Relationship Id="rId10" Type="http://schemas.openxmlformats.org/officeDocument/2006/relationships/image" Target="../media/image44.png"/><Relationship Id="rId4" Type="http://schemas.openxmlformats.org/officeDocument/2006/relationships/image" Target="../media/image7.pn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1.xml"/><Relationship Id="rId7"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45.png"/><Relationship Id="rId5" Type="http://schemas.openxmlformats.org/officeDocument/2006/relationships/image" Target="../media/image8.sv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2.xml"/><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35.png"/><Relationship Id="rId5" Type="http://schemas.openxmlformats.org/officeDocument/2006/relationships/image" Target="../media/image8.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35.png"/><Relationship Id="rId5" Type="http://schemas.openxmlformats.org/officeDocument/2006/relationships/image" Target="../media/image8.sv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3.png"/><Relationship Id="rId7" Type="http://schemas.openxmlformats.org/officeDocument/2006/relationships/image" Target="../media/image8.svg"/><Relationship Id="rId12" Type="http://schemas.openxmlformats.org/officeDocument/2006/relationships/image" Target="../media/image60.png"/><Relationship Id="rId2" Type="http://schemas.openxmlformats.org/officeDocument/2006/relationships/notesSlide" Target="../notesSlides/notesSlide16.xml"/><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59.png"/><Relationship Id="rId5" Type="http://schemas.openxmlformats.org/officeDocument/2006/relationships/image" Target="../media/image55.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4.png"/><Relationship Id="rId9" Type="http://schemas.openxmlformats.org/officeDocument/2006/relationships/image" Target="../media/image57.png"/><Relationship Id="rId1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64.png"/><Relationship Id="rId5" Type="http://schemas.openxmlformats.org/officeDocument/2006/relationships/image" Target="../media/image8.sv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9.xml"/><Relationship Id="rId7" Type="http://schemas.openxmlformats.org/officeDocument/2006/relationships/image" Target="../media/image65.png"/><Relationship Id="rId12" Type="http://schemas.openxmlformats.org/officeDocument/2006/relationships/image" Target="../media/image72.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69.png"/><Relationship Id="rId11" Type="http://schemas.openxmlformats.org/officeDocument/2006/relationships/image" Target="../media/image71.png"/><Relationship Id="rId5" Type="http://schemas.openxmlformats.org/officeDocument/2006/relationships/image" Target="../media/image8.svg"/><Relationship Id="rId10" Type="http://schemas.openxmlformats.org/officeDocument/2006/relationships/image" Target="../media/image70.png"/><Relationship Id="rId4" Type="http://schemas.openxmlformats.org/officeDocument/2006/relationships/image" Target="../media/image7.png"/><Relationship Id="rId9" Type="http://schemas.openxmlformats.org/officeDocument/2006/relationships/image" Target="../media/image40.sv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sv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video" Target="https://www.youtube.com/embed/OWZxyyK6OuA?feature=oembed" TargetMode="External"/><Relationship Id="rId1" Type="http://schemas.openxmlformats.org/officeDocument/2006/relationships/tags" Target="../tags/tag1.xml"/><Relationship Id="rId6" Type="http://schemas.openxmlformats.org/officeDocument/2006/relationships/image" Target="../media/image8.svg"/><Relationship Id="rId11" Type="http://schemas.openxmlformats.org/officeDocument/2006/relationships/image" Target="../media/image13.sv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notesSlide" Target="../notesSlides/notesSlide2.xml"/><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4.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73.png"/><Relationship Id="rId5" Type="http://schemas.openxmlformats.org/officeDocument/2006/relationships/image" Target="../media/image8.sv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notesSlide" Target="../notesSlides/notesSlide21.xml"/><Relationship Id="rId7" Type="http://schemas.openxmlformats.org/officeDocument/2006/relationships/image" Target="../media/image75.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hyperlink" Target="http://www.careerpilot.org.uk/" TargetMode="External"/><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77.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3" Type="http://schemas.openxmlformats.org/officeDocument/2006/relationships/notesSlide" Target="../notesSlides/notesSlide23.xml"/><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slideLayout" Target="../slideLayouts/slideLayout7.xml"/><Relationship Id="rId16" Type="http://schemas.openxmlformats.org/officeDocument/2006/relationships/image" Target="../media/image88.png"/><Relationship Id="rId1" Type="http://schemas.openxmlformats.org/officeDocument/2006/relationships/tags" Target="../tags/tag18.xml"/><Relationship Id="rId6" Type="http://schemas.openxmlformats.org/officeDocument/2006/relationships/image" Target="../media/image78.png"/><Relationship Id="rId11" Type="http://schemas.openxmlformats.org/officeDocument/2006/relationships/image" Target="../media/image83.svg"/><Relationship Id="rId5" Type="http://schemas.openxmlformats.org/officeDocument/2006/relationships/image" Target="../media/image15.svg"/><Relationship Id="rId15" Type="http://schemas.openxmlformats.org/officeDocument/2006/relationships/image" Target="../media/image87.svg"/><Relationship Id="rId10" Type="http://schemas.openxmlformats.org/officeDocument/2006/relationships/image" Target="../media/image82.png"/><Relationship Id="rId4" Type="http://schemas.openxmlformats.org/officeDocument/2006/relationships/image" Target="../media/image14.png"/><Relationship Id="rId9" Type="http://schemas.openxmlformats.org/officeDocument/2006/relationships/image" Target="../media/image81.svg"/><Relationship Id="rId14" Type="http://schemas.openxmlformats.org/officeDocument/2006/relationships/image" Target="../media/image8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89.jpeg"/><Relationship Id="rId5" Type="http://schemas.openxmlformats.org/officeDocument/2006/relationships/image" Target="../media/image87.svg"/><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90.jpeg"/><Relationship Id="rId5" Type="http://schemas.openxmlformats.org/officeDocument/2006/relationships/image" Target="../media/image87.svg"/><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91.jpeg"/><Relationship Id="rId5" Type="http://schemas.openxmlformats.org/officeDocument/2006/relationships/image" Target="../media/image87.svg"/><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hyperlink" Target="http://www.careerpilot.org.uk/" TargetMode="External"/><Relationship Id="rId7" Type="http://schemas.openxmlformats.org/officeDocument/2006/relationships/image" Target="../media/image87.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36.png"/><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28.xml"/><Relationship Id="rId7" Type="http://schemas.openxmlformats.org/officeDocument/2006/relationships/image" Target="../media/image94.png"/><Relationship Id="rId12" Type="http://schemas.openxmlformats.org/officeDocument/2006/relationships/image" Target="../media/image96.pn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93.png"/><Relationship Id="rId11" Type="http://schemas.openxmlformats.org/officeDocument/2006/relationships/image" Target="../media/image95.png"/><Relationship Id="rId5" Type="http://schemas.openxmlformats.org/officeDocument/2006/relationships/image" Target="../media/image87.svg"/><Relationship Id="rId10" Type="http://schemas.openxmlformats.org/officeDocument/2006/relationships/image" Target="../media/image40.svg"/><Relationship Id="rId4" Type="http://schemas.openxmlformats.org/officeDocument/2006/relationships/image" Target="../media/image86.png"/><Relationship Id="rId9" Type="http://schemas.openxmlformats.org/officeDocument/2006/relationships/image" Target="../media/image39.png"/></Relationships>
</file>

<file path=ppt/slides/_rels/slide2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6.png"/><Relationship Id="rId7"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87.svg"/><Relationship Id="rId9"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9.sv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8.png"/><Relationship Id="rId5" Type="http://schemas.openxmlformats.org/officeDocument/2006/relationships/image" Target="../media/image8.sv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notesSlide" Target="../notesSlides/notesSlide31.xml"/><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98.png"/><Relationship Id="rId5" Type="http://schemas.openxmlformats.org/officeDocument/2006/relationships/image" Target="../media/image87.svg"/><Relationship Id="rId4" Type="http://schemas.openxmlformats.org/officeDocument/2006/relationships/image" Target="../media/image86.png"/><Relationship Id="rId9" Type="http://schemas.openxmlformats.org/officeDocument/2006/relationships/image" Target="../media/image100.pn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01.png"/><Relationship Id="rId4" Type="http://schemas.openxmlformats.org/officeDocument/2006/relationships/image" Target="../media/image87.svg"/></Relationships>
</file>

<file path=ppt/slides/_rels/slide3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86.png"/><Relationship Id="rId7"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87.svg"/></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40.sv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03.png"/><Relationship Id="rId4" Type="http://schemas.openxmlformats.org/officeDocument/2006/relationships/image" Target="../media/image87.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3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4.png"/><Relationship Id="rId7" Type="http://schemas.openxmlformats.org/officeDocument/2006/relationships/image" Target="../media/image109.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6.jpeg"/><Relationship Id="rId9" Type="http://schemas.openxmlformats.org/officeDocument/2006/relationships/image" Target="../media/image11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113.png"/><Relationship Id="rId4" Type="http://schemas.openxmlformats.org/officeDocument/2006/relationships/image" Target="../media/image112.pn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7.xml"/><Relationship Id="rId7" Type="http://schemas.openxmlformats.org/officeDocument/2006/relationships/image" Target="../media/image10.jpeg"/><Relationship Id="rId2" Type="http://schemas.openxmlformats.org/officeDocument/2006/relationships/video" Target="https://www.youtube.com/embed/OWZxyyK6OuA?feature=oembed" TargetMode="External"/><Relationship Id="rId1" Type="http://schemas.openxmlformats.org/officeDocument/2006/relationships/tags" Target="../tags/tag3.xml"/><Relationship Id="rId6" Type="http://schemas.openxmlformats.org/officeDocument/2006/relationships/image" Target="../media/image8.svg"/><Relationship Id="rId11" Type="http://schemas.openxmlformats.org/officeDocument/2006/relationships/image" Target="../media/image23.jpeg"/><Relationship Id="rId5" Type="http://schemas.openxmlformats.org/officeDocument/2006/relationships/image" Target="../media/image7.png"/><Relationship Id="rId10" Type="http://schemas.openxmlformats.org/officeDocument/2006/relationships/image" Target="../media/image22.jpeg"/><Relationship Id="rId4" Type="http://schemas.openxmlformats.org/officeDocument/2006/relationships/notesSlide" Target="../notesSlides/notesSlide4.xml"/><Relationship Id="rId9" Type="http://schemas.openxmlformats.org/officeDocument/2006/relationships/image" Target="../media/image21.jpeg"/></Relationships>
</file>

<file path=ppt/slides/_rels/slide40.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jpeg"/><Relationship Id="rId7" Type="http://schemas.openxmlformats.org/officeDocument/2006/relationships/image" Target="../media/image104.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16.jpeg"/><Relationship Id="rId10" Type="http://schemas.openxmlformats.org/officeDocument/2006/relationships/image" Target="../media/image119.png"/><Relationship Id="rId4" Type="http://schemas.openxmlformats.org/officeDocument/2006/relationships/image" Target="../media/image115.png"/><Relationship Id="rId9" Type="http://schemas.openxmlformats.org/officeDocument/2006/relationships/image" Target="../media/image118.png"/></Relationships>
</file>

<file path=ppt/slides/_rels/slide4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22.jpeg"/><Relationship Id="rId4" Type="http://schemas.openxmlformats.org/officeDocument/2006/relationships/image" Target="../media/image121.jpeg"/></Relationships>
</file>

<file path=ppt/slides/_rels/slide4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86.png"/><Relationship Id="rId7" Type="http://schemas.openxmlformats.org/officeDocument/2006/relationships/image" Target="../media/image123.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87.sv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87.sv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86.png"/><Relationship Id="rId5" Type="http://schemas.openxmlformats.org/officeDocument/2006/relationships/image" Target="../media/image74.png"/><Relationship Id="rId4" Type="http://schemas.openxmlformats.org/officeDocument/2006/relationships/image" Target="../media/image125.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3" Type="http://schemas.openxmlformats.org/officeDocument/2006/relationships/notesSlide" Target="../notesSlides/notesSlide46.xml"/><Relationship Id="rId7" Type="http://schemas.openxmlformats.org/officeDocument/2006/relationships/image" Target="../media/image129.svg"/><Relationship Id="rId12" Type="http://schemas.openxmlformats.org/officeDocument/2006/relationships/image" Target="../media/image134.pn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128.png"/><Relationship Id="rId11" Type="http://schemas.openxmlformats.org/officeDocument/2006/relationships/image" Target="../media/image133.svg"/><Relationship Id="rId5" Type="http://schemas.openxmlformats.org/officeDocument/2006/relationships/image" Target="../media/image127.png"/><Relationship Id="rId15" Type="http://schemas.openxmlformats.org/officeDocument/2006/relationships/image" Target="../media/image137.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svg"/><Relationship Id="rId14" Type="http://schemas.openxmlformats.org/officeDocument/2006/relationships/image" Target="../media/image136.svg"/></Relationships>
</file>

<file path=ppt/slides/_rels/slide47.xml.rels><?xml version="1.0" encoding="UTF-8" standalone="yes"?>
<Relationships xmlns="http://schemas.openxmlformats.org/package/2006/relationships"><Relationship Id="rId3" Type="http://schemas.openxmlformats.org/officeDocument/2006/relationships/hyperlink" Target="http://www.careerpilot.org.uk/" TargetMode="External"/><Relationship Id="rId7" Type="http://schemas.openxmlformats.org/officeDocument/2006/relationships/image" Target="../media/image136.sv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36.png"/><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136.svg"/><Relationship Id="rId3" Type="http://schemas.openxmlformats.org/officeDocument/2006/relationships/notesSlide" Target="../notesSlides/notesSlide49.xml"/><Relationship Id="rId7" Type="http://schemas.openxmlformats.org/officeDocument/2006/relationships/image" Target="../media/image135.pn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139.png"/><Relationship Id="rId5" Type="http://schemas.openxmlformats.org/officeDocument/2006/relationships/image" Target="../media/image36.png"/><Relationship Id="rId4" Type="http://schemas.openxmlformats.org/officeDocument/2006/relationships/image" Target="../media/image138.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5.xml"/><Relationship Id="rId7" Type="http://schemas.openxmlformats.org/officeDocument/2006/relationships/image" Target="../media/image25.sv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4.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27.svg"/></Relationships>
</file>

<file path=ppt/slides/_rels/slide50.xml.rels><?xml version="1.0" encoding="UTF-8" standalone="yes"?>
<Relationships xmlns="http://schemas.openxmlformats.org/package/2006/relationships"><Relationship Id="rId8" Type="http://schemas.openxmlformats.org/officeDocument/2006/relationships/image" Target="../media/image136.svg"/><Relationship Id="rId3" Type="http://schemas.openxmlformats.org/officeDocument/2006/relationships/notesSlide" Target="../notesSlides/notesSlide50.xml"/><Relationship Id="rId7" Type="http://schemas.openxmlformats.org/officeDocument/2006/relationships/image" Target="../media/image135.png"/><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141.png"/><Relationship Id="rId5" Type="http://schemas.openxmlformats.org/officeDocument/2006/relationships/image" Target="../media/image36.png"/><Relationship Id="rId4" Type="http://schemas.openxmlformats.org/officeDocument/2006/relationships/image" Target="../media/image140.png"/></Relationships>
</file>

<file path=ppt/slides/_rels/slide51.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notesSlide" Target="../notesSlides/notesSlide51.xml"/><Relationship Id="rId7" Type="http://schemas.openxmlformats.org/officeDocument/2006/relationships/image" Target="../media/image136.sv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135.png"/><Relationship Id="rId5" Type="http://schemas.openxmlformats.org/officeDocument/2006/relationships/image" Target="../media/image36.png"/><Relationship Id="rId4" Type="http://schemas.openxmlformats.org/officeDocument/2006/relationships/image" Target="../media/image139.png"/><Relationship Id="rId9" Type="http://schemas.openxmlformats.org/officeDocument/2006/relationships/image" Target="../media/image143.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144.png"/><Relationship Id="rId5" Type="http://schemas.openxmlformats.org/officeDocument/2006/relationships/image" Target="../media/image136.svg"/><Relationship Id="rId4" Type="http://schemas.openxmlformats.org/officeDocument/2006/relationships/image" Target="../media/image135.png"/></Relationships>
</file>

<file path=ppt/slides/_rels/slide5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notesSlide" Target="../notesSlides/notesSlide53.xml"/><Relationship Id="rId7"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145.png"/><Relationship Id="rId5" Type="http://schemas.openxmlformats.org/officeDocument/2006/relationships/image" Target="../media/image136.svg"/><Relationship Id="rId4" Type="http://schemas.openxmlformats.org/officeDocument/2006/relationships/image" Target="../media/image135.png"/><Relationship Id="rId9" Type="http://schemas.openxmlformats.org/officeDocument/2006/relationships/image" Target="../media/image146.png"/></Relationships>
</file>

<file path=ppt/slides/_rels/slide5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54.xml"/><Relationship Id="rId7" Type="http://schemas.openxmlformats.org/officeDocument/2006/relationships/image" Target="../media/image148.png"/><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147.png"/><Relationship Id="rId5" Type="http://schemas.openxmlformats.org/officeDocument/2006/relationships/image" Target="../media/image40.svg"/><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33.xml"/><Relationship Id="rId5" Type="http://schemas.openxmlformats.org/officeDocument/2006/relationships/image" Target="../media/image74.png"/><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2.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6.png"/><Relationship Id="rId5" Type="http://schemas.openxmlformats.org/officeDocument/2006/relationships/image" Target="../media/image136.svg"/><Relationship Id="rId4" Type="http://schemas.openxmlformats.org/officeDocument/2006/relationships/image" Target="../media/image135.png"/></Relationships>
</file>

<file path=ppt/slides/_rels/slide58.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155.jpe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136.svg"/><Relationship Id="rId5" Type="http://schemas.openxmlformats.org/officeDocument/2006/relationships/image" Target="../media/image135.png"/><Relationship Id="rId4" Type="http://schemas.openxmlformats.org/officeDocument/2006/relationships/image" Target="../media/image154.png"/></Relationships>
</file>

<file path=ppt/slides/_rels/slide5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156.jpeg"/><Relationship Id="rId4" Type="http://schemas.openxmlformats.org/officeDocument/2006/relationships/image" Target="../media/image136.sv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57.png"/><Relationship Id="rId7" Type="http://schemas.openxmlformats.org/officeDocument/2006/relationships/image" Target="../media/image118.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04.png"/><Relationship Id="rId10" Type="http://schemas.openxmlformats.org/officeDocument/2006/relationships/image" Target="../media/image136.svg"/><Relationship Id="rId4" Type="http://schemas.openxmlformats.org/officeDocument/2006/relationships/image" Target="../media/image110.png"/><Relationship Id="rId9" Type="http://schemas.openxmlformats.org/officeDocument/2006/relationships/image" Target="../media/image135.png"/></Relationships>
</file>

<file path=ppt/slides/_rels/slide6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86.png"/><Relationship Id="rId7" Type="http://schemas.openxmlformats.org/officeDocument/2006/relationships/image" Target="../media/image159.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58.png"/><Relationship Id="rId4" Type="http://schemas.openxmlformats.org/officeDocument/2006/relationships/image" Target="../media/image87.svg"/></Relationships>
</file>

<file path=ppt/slides/_rels/slide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notesSlide" Target="../notesSlides/notesSlide7.xml"/><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32.png"/><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www.careerpilot.org.uk/"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notesSlide" Target="../notesSlides/notesSlide9.xml"/><Relationship Id="rId7"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8.pn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D7AF84-EC81-42D4-8DB1-1FBAA2ABFA9C}"/>
              </a:ext>
            </a:extLst>
          </p:cNvPr>
          <p:cNvSpPr/>
          <p:nvPr/>
        </p:nvSpPr>
        <p:spPr>
          <a:xfrm>
            <a:off x="0" y="300625"/>
            <a:ext cx="9153786" cy="655737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rol 1">
            <a:extLst>
              <a:ext uri="{FF2B5EF4-FFF2-40B4-BE49-F238E27FC236}">
                <a16:creationId xmlns:a16="http://schemas.microsoft.com/office/drawing/2014/main" id="{FE2768A5-6788-4035-AA1A-8C8C0AAE5502}"/>
              </a:ext>
            </a:extLst>
          </p:cNvPr>
          <p:cNvSpPr>
            <a:spLocks noChangeArrowheads="1" noChangeShapeType="1"/>
          </p:cNvSpPr>
          <p:nvPr/>
        </p:nvSpPr>
        <p:spPr bwMode="auto">
          <a:xfrm>
            <a:off x="11300831" y="4333553"/>
            <a:ext cx="1803400" cy="5400675"/>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GB"/>
          </a:p>
        </p:txBody>
      </p:sp>
      <p:sp>
        <p:nvSpPr>
          <p:cNvPr id="31" name="Rectangle 30">
            <a:extLst>
              <a:ext uri="{FF2B5EF4-FFF2-40B4-BE49-F238E27FC236}">
                <a16:creationId xmlns:a16="http://schemas.microsoft.com/office/drawing/2014/main" id="{BCB18957-AF61-4A6D-8B10-AC7A42A658A7}"/>
              </a:ext>
            </a:extLst>
          </p:cNvPr>
          <p:cNvSpPr/>
          <p:nvPr/>
        </p:nvSpPr>
        <p:spPr>
          <a:xfrm>
            <a:off x="-9788" y="1"/>
            <a:ext cx="9163574" cy="787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2400" b="1" dirty="0">
              <a:solidFill>
                <a:schemeClr val="accent1">
                  <a:lumMod val="75000"/>
                </a:schemeClr>
              </a:solidFill>
            </a:endParaRPr>
          </a:p>
        </p:txBody>
      </p:sp>
      <p:pic>
        <p:nvPicPr>
          <p:cNvPr id="30" name="Picture 29" descr="Logo&#10;&#10;Description automatically generated with medium confidence">
            <a:extLst>
              <a:ext uri="{FF2B5EF4-FFF2-40B4-BE49-F238E27FC236}">
                <a16:creationId xmlns:a16="http://schemas.microsoft.com/office/drawing/2014/main" id="{F2923747-7624-433D-8345-CEB6F5D092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83" y="234515"/>
            <a:ext cx="2086051" cy="488021"/>
          </a:xfrm>
          <a:prstGeom prst="rect">
            <a:avLst/>
          </a:prstGeom>
        </p:spPr>
      </p:pic>
      <p:pic>
        <p:nvPicPr>
          <p:cNvPr id="11" name="Picture 10">
            <a:extLst>
              <a:ext uri="{FF2B5EF4-FFF2-40B4-BE49-F238E27FC236}">
                <a16:creationId xmlns:a16="http://schemas.microsoft.com/office/drawing/2014/main" id="{97C545ED-FBA9-69F1-2FE0-56F56C35C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3544" y="1159787"/>
            <a:ext cx="1955563" cy="5146431"/>
          </a:xfrm>
          <a:prstGeom prst="rect">
            <a:avLst/>
          </a:prstGeom>
        </p:spPr>
      </p:pic>
      <p:grpSp>
        <p:nvGrpSpPr>
          <p:cNvPr id="9" name="Group 8">
            <a:extLst>
              <a:ext uri="{FF2B5EF4-FFF2-40B4-BE49-F238E27FC236}">
                <a16:creationId xmlns:a16="http://schemas.microsoft.com/office/drawing/2014/main" id="{8ADF69BD-DD6B-84C8-97DB-8351D360F305}"/>
              </a:ext>
            </a:extLst>
          </p:cNvPr>
          <p:cNvGrpSpPr/>
          <p:nvPr/>
        </p:nvGrpSpPr>
        <p:grpSpPr>
          <a:xfrm>
            <a:off x="5311828" y="3047203"/>
            <a:ext cx="3644541" cy="1371600"/>
            <a:chOff x="5311828" y="3047203"/>
            <a:chExt cx="3644541" cy="1371600"/>
          </a:xfrm>
        </p:grpSpPr>
        <p:sp>
          <p:nvSpPr>
            <p:cNvPr id="6" name="Rectangle: Rounded Corners 5">
              <a:extLst>
                <a:ext uri="{FF2B5EF4-FFF2-40B4-BE49-F238E27FC236}">
                  <a16:creationId xmlns:a16="http://schemas.microsoft.com/office/drawing/2014/main" id="{92F02C66-C28E-6696-CAE2-033E584C9804}"/>
                </a:ext>
              </a:extLst>
            </p:cNvPr>
            <p:cNvSpPr/>
            <p:nvPr/>
          </p:nvSpPr>
          <p:spPr>
            <a:xfrm>
              <a:off x="5311828" y="3047203"/>
              <a:ext cx="3644541" cy="1371600"/>
            </a:xfrm>
            <a:prstGeom prst="roundRect">
              <a:avLst/>
            </a:prstGeom>
            <a:solidFill>
              <a:srgbClr val="50BD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bg1"/>
                </a:solidFill>
              </a:endParaRPr>
            </a:p>
          </p:txBody>
        </p:sp>
        <p:sp>
          <p:nvSpPr>
            <p:cNvPr id="12" name="TextBox 11">
              <a:extLst>
                <a:ext uri="{FF2B5EF4-FFF2-40B4-BE49-F238E27FC236}">
                  <a16:creationId xmlns:a16="http://schemas.microsoft.com/office/drawing/2014/main" id="{C5629965-3E2C-E455-3579-2270E85658CA}"/>
                </a:ext>
              </a:extLst>
            </p:cNvPr>
            <p:cNvSpPr txBox="1"/>
            <p:nvPr/>
          </p:nvSpPr>
          <p:spPr>
            <a:xfrm>
              <a:off x="5394524" y="3345512"/>
              <a:ext cx="2224482" cy="830997"/>
            </a:xfrm>
            <a:prstGeom prst="rect">
              <a:avLst/>
            </a:prstGeom>
            <a:solidFill>
              <a:srgbClr val="50BDC0"/>
            </a:solidFill>
          </p:spPr>
          <p:txBody>
            <a:bodyPr wrap="square" rtlCol="0">
              <a:spAutoFit/>
            </a:bodyPr>
            <a:lstStyle/>
            <a:p>
              <a:r>
                <a:rPr lang="en-GB" sz="2400" dirty="0">
                  <a:solidFill>
                    <a:schemeClr val="bg1"/>
                  </a:solidFill>
                </a:rPr>
                <a:t>Look at Jobs  and pathways</a:t>
              </a:r>
            </a:p>
          </p:txBody>
        </p:sp>
        <p:pic>
          <p:nvPicPr>
            <p:cNvPr id="1028" name="Picture 4">
              <a:extLst>
                <a:ext uri="{FF2B5EF4-FFF2-40B4-BE49-F238E27FC236}">
                  <a16:creationId xmlns:a16="http://schemas.microsoft.com/office/drawing/2014/main" id="{69B1D6ED-B557-3C4E-37D6-F8A984AB08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5315" y="3305623"/>
              <a:ext cx="1249492" cy="9241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80683CE7-6B1B-FBC0-3A0E-B7E04B7C1BFE}"/>
              </a:ext>
            </a:extLst>
          </p:cNvPr>
          <p:cNvGrpSpPr/>
          <p:nvPr/>
        </p:nvGrpSpPr>
        <p:grpSpPr>
          <a:xfrm>
            <a:off x="5362803" y="4808825"/>
            <a:ext cx="3644541" cy="1371600"/>
            <a:chOff x="5362803" y="4808825"/>
            <a:chExt cx="3644541" cy="1371600"/>
          </a:xfrm>
        </p:grpSpPr>
        <p:sp>
          <p:nvSpPr>
            <p:cNvPr id="16" name="Rectangle: Rounded Corners 15">
              <a:extLst>
                <a:ext uri="{FF2B5EF4-FFF2-40B4-BE49-F238E27FC236}">
                  <a16:creationId xmlns:a16="http://schemas.microsoft.com/office/drawing/2014/main" id="{AE1C2787-4568-3111-EF80-CF2B5D172F39}"/>
                </a:ext>
              </a:extLst>
            </p:cNvPr>
            <p:cNvSpPr/>
            <p:nvPr/>
          </p:nvSpPr>
          <p:spPr>
            <a:xfrm>
              <a:off x="5362803" y="4808825"/>
              <a:ext cx="3644541" cy="1371600"/>
            </a:xfrm>
            <a:prstGeom prst="roundRect">
              <a:avLst/>
            </a:prstGeom>
            <a:solidFill>
              <a:srgbClr val="F6D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bg1"/>
                </a:solidFill>
              </a:endParaRPr>
            </a:p>
          </p:txBody>
        </p:sp>
        <p:sp>
          <p:nvSpPr>
            <p:cNvPr id="17" name="TextBox 16">
              <a:extLst>
                <a:ext uri="{FF2B5EF4-FFF2-40B4-BE49-F238E27FC236}">
                  <a16:creationId xmlns:a16="http://schemas.microsoft.com/office/drawing/2014/main" id="{4023D2E4-A098-55AA-F893-770382648FA2}"/>
                </a:ext>
              </a:extLst>
            </p:cNvPr>
            <p:cNvSpPr txBox="1"/>
            <p:nvPr/>
          </p:nvSpPr>
          <p:spPr>
            <a:xfrm>
              <a:off x="5407305" y="5113181"/>
              <a:ext cx="2224482" cy="830997"/>
            </a:xfrm>
            <a:prstGeom prst="rect">
              <a:avLst/>
            </a:prstGeom>
            <a:solidFill>
              <a:srgbClr val="F6D000"/>
            </a:solidFill>
          </p:spPr>
          <p:txBody>
            <a:bodyPr wrap="square" rtlCol="0">
              <a:spAutoFit/>
            </a:bodyPr>
            <a:lstStyle/>
            <a:p>
              <a:r>
                <a:rPr lang="en-GB" sz="2400" dirty="0">
                  <a:solidFill>
                    <a:srgbClr val="002060"/>
                  </a:solidFill>
                </a:rPr>
                <a:t>Explore courses and make plans</a:t>
              </a:r>
            </a:p>
          </p:txBody>
        </p:sp>
        <p:pic>
          <p:nvPicPr>
            <p:cNvPr id="1030" name="Picture 6">
              <a:extLst>
                <a:ext uri="{FF2B5EF4-FFF2-40B4-BE49-F238E27FC236}">
                  <a16:creationId xmlns:a16="http://schemas.microsoft.com/office/drawing/2014/main" id="{1C78BC8A-41F1-FB03-A665-B9D3CC8F362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4350" y="5045072"/>
              <a:ext cx="1229449" cy="8991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D53EF2DF-E8F8-5D47-E1E9-D4919F3F98AB}"/>
              </a:ext>
            </a:extLst>
          </p:cNvPr>
          <p:cNvGrpSpPr/>
          <p:nvPr/>
        </p:nvGrpSpPr>
        <p:grpSpPr>
          <a:xfrm>
            <a:off x="5305270" y="1385484"/>
            <a:ext cx="3644541" cy="1371600"/>
            <a:chOff x="5305270" y="1385484"/>
            <a:chExt cx="3644541" cy="1371600"/>
          </a:xfrm>
        </p:grpSpPr>
        <p:sp>
          <p:nvSpPr>
            <p:cNvPr id="13" name="Rectangle: Rounded Corners 12">
              <a:extLst>
                <a:ext uri="{FF2B5EF4-FFF2-40B4-BE49-F238E27FC236}">
                  <a16:creationId xmlns:a16="http://schemas.microsoft.com/office/drawing/2014/main" id="{453F1E90-574F-E0C1-AC15-C24456C0D9DB}"/>
                </a:ext>
              </a:extLst>
            </p:cNvPr>
            <p:cNvSpPr/>
            <p:nvPr/>
          </p:nvSpPr>
          <p:spPr>
            <a:xfrm>
              <a:off x="5305270" y="1385484"/>
              <a:ext cx="3644541" cy="1371600"/>
            </a:xfrm>
            <a:prstGeom prst="roundRect">
              <a:avLst/>
            </a:prstGeom>
            <a:solidFill>
              <a:srgbClr val="FF6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bg1"/>
                </a:solidFill>
              </a:endParaRPr>
            </a:p>
          </p:txBody>
        </p:sp>
        <p:sp>
          <p:nvSpPr>
            <p:cNvPr id="4" name="TextBox 3">
              <a:extLst>
                <a:ext uri="{FF2B5EF4-FFF2-40B4-BE49-F238E27FC236}">
                  <a16:creationId xmlns:a16="http://schemas.microsoft.com/office/drawing/2014/main" id="{95D89BAC-A6CC-87A5-2A47-C33CC5075600}"/>
                </a:ext>
              </a:extLst>
            </p:cNvPr>
            <p:cNvSpPr txBox="1"/>
            <p:nvPr/>
          </p:nvSpPr>
          <p:spPr>
            <a:xfrm>
              <a:off x="5407305" y="1671498"/>
              <a:ext cx="2224482" cy="830997"/>
            </a:xfrm>
            <a:prstGeom prst="rect">
              <a:avLst/>
            </a:prstGeom>
            <a:noFill/>
          </p:spPr>
          <p:txBody>
            <a:bodyPr wrap="square" rtlCol="0">
              <a:spAutoFit/>
            </a:bodyPr>
            <a:lstStyle/>
            <a:p>
              <a:r>
                <a:rPr lang="en-GB" sz="2400" dirty="0">
                  <a:solidFill>
                    <a:schemeClr val="bg1"/>
                  </a:solidFill>
                </a:rPr>
                <a:t>What inspires you?</a:t>
              </a:r>
            </a:p>
          </p:txBody>
        </p:sp>
        <p:pic>
          <p:nvPicPr>
            <p:cNvPr id="1026" name="Picture 2">
              <a:extLst>
                <a:ext uri="{FF2B5EF4-FFF2-40B4-BE49-F238E27FC236}">
                  <a16:creationId xmlns:a16="http://schemas.microsoft.com/office/drawing/2014/main" id="{39265363-451F-6B96-2CD4-602153D8356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54350" y="1624202"/>
              <a:ext cx="1215816" cy="889841"/>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a:extLst>
              <a:ext uri="{FF2B5EF4-FFF2-40B4-BE49-F238E27FC236}">
                <a16:creationId xmlns:a16="http://schemas.microsoft.com/office/drawing/2014/main" id="{02BF80E9-2D6C-40FE-5B6E-F759ADF5BE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193" y="2590817"/>
            <a:ext cx="2218008" cy="2218008"/>
          </a:xfrm>
          <a:prstGeom prst="rect">
            <a:avLst/>
          </a:prstGeom>
          <a:ln w="28575">
            <a:solidFill>
              <a:srgbClr val="50BDC0"/>
            </a:solidFill>
          </a:ln>
        </p:spPr>
      </p:pic>
    </p:spTree>
    <p:extLst>
      <p:ext uri="{BB962C8B-B14F-4D97-AF65-F5344CB8AC3E}">
        <p14:creationId xmlns:p14="http://schemas.microsoft.com/office/powerpoint/2010/main" val="372640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6FBBCD-12FE-4C51-93CA-60C261572318}"/>
              </a:ext>
            </a:extLst>
          </p:cNvPr>
          <p:cNvSpPr/>
          <p:nvPr/>
        </p:nvSpPr>
        <p:spPr>
          <a:xfrm>
            <a:off x="0" y="-32047"/>
            <a:ext cx="9144000" cy="6858000"/>
          </a:xfrm>
          <a:prstGeom prst="rect">
            <a:avLst/>
          </a:prstGeom>
          <a:solidFill>
            <a:srgbClr val="0072BA">
              <a:alpha val="9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0" y="-26237"/>
            <a:ext cx="9143999" cy="646331"/>
          </a:xfrm>
          <a:prstGeom prst="rect">
            <a:avLst/>
          </a:prstGeom>
          <a:solidFill>
            <a:srgbClr val="002060"/>
          </a:solidFill>
        </p:spPr>
        <p:txBody>
          <a:bodyPr wrap="square" rtlCol="0">
            <a:spAutoFit/>
          </a:bodyPr>
          <a:lstStyle/>
          <a:p>
            <a:pPr algn="ctr"/>
            <a:r>
              <a:rPr lang="en-GB" sz="3600" dirty="0">
                <a:solidFill>
                  <a:schemeClr val="bg1"/>
                </a:solidFill>
              </a:rPr>
              <a:t>Getting started</a:t>
            </a:r>
          </a:p>
        </p:txBody>
      </p:sp>
      <p:pic>
        <p:nvPicPr>
          <p:cNvPr id="6" name="Graphic 5">
            <a:extLst>
              <a:ext uri="{FF2B5EF4-FFF2-40B4-BE49-F238E27FC236}">
                <a16:creationId xmlns:a16="http://schemas.microsoft.com/office/drawing/2014/main" id="{2EF63302-C009-4C50-AAC5-1126ACD21A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458" y="0"/>
            <a:ext cx="646331" cy="646331"/>
          </a:xfrm>
          <a:prstGeom prst="rect">
            <a:avLst/>
          </a:prstGeom>
        </p:spPr>
      </p:pic>
      <p:sp>
        <p:nvSpPr>
          <p:cNvPr id="4" name="Star: 32 Points 3">
            <a:extLst>
              <a:ext uri="{FF2B5EF4-FFF2-40B4-BE49-F238E27FC236}">
                <a16:creationId xmlns:a16="http://schemas.microsoft.com/office/drawing/2014/main" id="{B77DCB26-BE09-C149-0399-5A5850B9528E}"/>
              </a:ext>
            </a:extLst>
          </p:cNvPr>
          <p:cNvSpPr/>
          <p:nvPr/>
        </p:nvSpPr>
        <p:spPr>
          <a:xfrm>
            <a:off x="3554616" y="5212620"/>
            <a:ext cx="1680687" cy="1626451"/>
          </a:xfrm>
          <a:prstGeom prst="star32">
            <a:avLst/>
          </a:prstGeom>
          <a:solidFill>
            <a:srgbClr val="FF99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10 mins</a:t>
            </a:r>
          </a:p>
        </p:txBody>
      </p:sp>
      <p:grpSp>
        <p:nvGrpSpPr>
          <p:cNvPr id="23" name="Group 22">
            <a:extLst>
              <a:ext uri="{FF2B5EF4-FFF2-40B4-BE49-F238E27FC236}">
                <a16:creationId xmlns:a16="http://schemas.microsoft.com/office/drawing/2014/main" id="{6352BE2A-FE35-5E39-0CE0-BBCD04C24280}"/>
              </a:ext>
            </a:extLst>
          </p:cNvPr>
          <p:cNvGrpSpPr/>
          <p:nvPr/>
        </p:nvGrpSpPr>
        <p:grpSpPr>
          <a:xfrm>
            <a:off x="65157" y="4261954"/>
            <a:ext cx="8833036" cy="1476311"/>
            <a:chOff x="65157" y="4261954"/>
            <a:chExt cx="8833036" cy="1476311"/>
          </a:xfrm>
        </p:grpSpPr>
        <p:sp>
          <p:nvSpPr>
            <p:cNvPr id="21" name="Rectangle 20">
              <a:extLst>
                <a:ext uri="{FF2B5EF4-FFF2-40B4-BE49-F238E27FC236}">
                  <a16:creationId xmlns:a16="http://schemas.microsoft.com/office/drawing/2014/main" id="{0344A5EB-4B4A-D006-2F55-8BBF177DE977}"/>
                </a:ext>
              </a:extLst>
            </p:cNvPr>
            <p:cNvSpPr/>
            <p:nvPr/>
          </p:nvSpPr>
          <p:spPr>
            <a:xfrm>
              <a:off x="3431620" y="4279787"/>
              <a:ext cx="5466573" cy="830997"/>
            </a:xfrm>
            <a:prstGeom prst="rect">
              <a:avLst/>
            </a:prstGeom>
            <a:solidFill>
              <a:srgbClr val="F6D000"/>
            </a:solidFill>
          </p:spPr>
          <p:txBody>
            <a:bodyPr wrap="square">
              <a:spAutoFit/>
            </a:bodyPr>
            <a:lstStyle/>
            <a:p>
              <a:r>
                <a:rPr lang="en-GB" altLang="en-US" sz="2400" b="1" dirty="0">
                  <a:solidFill>
                    <a:srgbClr val="002060"/>
                  </a:solidFill>
                  <a:latin typeface="Calibri" panose="020F0502020204030204" pitchFamily="34" charset="0"/>
                </a:rPr>
                <a:t>3. Add any career ideas to your workbook</a:t>
              </a:r>
            </a:p>
            <a:p>
              <a:endParaRPr lang="en-GB" altLang="en-US" sz="2400" b="1" dirty="0">
                <a:solidFill>
                  <a:srgbClr val="002060"/>
                </a:solidFill>
                <a:latin typeface="Calibri" panose="020F0502020204030204" pitchFamily="34" charset="0"/>
              </a:endParaRPr>
            </a:p>
          </p:txBody>
        </p:sp>
        <p:grpSp>
          <p:nvGrpSpPr>
            <p:cNvPr id="14" name="Group 13">
              <a:extLst>
                <a:ext uri="{FF2B5EF4-FFF2-40B4-BE49-F238E27FC236}">
                  <a16:creationId xmlns:a16="http://schemas.microsoft.com/office/drawing/2014/main" id="{72234FFC-5914-BEA7-7AE3-6902CF2829A0}"/>
                </a:ext>
              </a:extLst>
            </p:cNvPr>
            <p:cNvGrpSpPr/>
            <p:nvPr/>
          </p:nvGrpSpPr>
          <p:grpSpPr>
            <a:xfrm>
              <a:off x="7813953" y="4819066"/>
              <a:ext cx="976977" cy="919199"/>
              <a:chOff x="-2310081" y="3981442"/>
              <a:chExt cx="1474470" cy="1511472"/>
            </a:xfrm>
          </p:grpSpPr>
          <p:sp>
            <p:nvSpPr>
              <p:cNvPr id="16" name="Rectangle 15">
                <a:extLst>
                  <a:ext uri="{FF2B5EF4-FFF2-40B4-BE49-F238E27FC236}">
                    <a16:creationId xmlns:a16="http://schemas.microsoft.com/office/drawing/2014/main" id="{53069748-379B-B703-B075-7A2D07D77A9F}"/>
                  </a:ext>
                </a:extLst>
              </p:cNvPr>
              <p:cNvSpPr/>
              <p:nvPr/>
            </p:nvSpPr>
            <p:spPr>
              <a:xfrm>
                <a:off x="-2310081" y="3981442"/>
                <a:ext cx="1474470" cy="1511472"/>
              </a:xfrm>
              <a:prstGeom prst="rect">
                <a:avLst/>
              </a:prstGeom>
              <a:solidFill>
                <a:schemeClr val="bg1"/>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Freeform 4">
                <a:extLst>
                  <a:ext uri="{FF2B5EF4-FFF2-40B4-BE49-F238E27FC236}">
                    <a16:creationId xmlns:a16="http://schemas.microsoft.com/office/drawing/2014/main" id="{6A23C910-97E9-8F70-5757-0E6E50B1A6D4}"/>
                  </a:ext>
                </a:extLst>
              </p:cNvPr>
              <p:cNvSpPr/>
              <p:nvPr/>
            </p:nvSpPr>
            <p:spPr>
              <a:xfrm>
                <a:off x="-2170077" y="4157171"/>
                <a:ext cx="1216756" cy="1189357"/>
              </a:xfrm>
              <a:custGeom>
                <a:avLst/>
                <a:gdLst/>
                <a:ahLst/>
                <a:cxnLst/>
                <a:rect l="l" t="t" r="r" b="b"/>
                <a:pathLst>
                  <a:path w="4348534" h="4114800">
                    <a:moveTo>
                      <a:pt x="0" y="0"/>
                    </a:moveTo>
                    <a:lnTo>
                      <a:pt x="4348533" y="0"/>
                    </a:lnTo>
                    <a:lnTo>
                      <a:pt x="434853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pic>
          <p:nvPicPr>
            <p:cNvPr id="20" name="Picture 19">
              <a:extLst>
                <a:ext uri="{FF2B5EF4-FFF2-40B4-BE49-F238E27FC236}">
                  <a16:creationId xmlns:a16="http://schemas.microsoft.com/office/drawing/2014/main" id="{A81D92E9-E70B-A23A-D10D-8BFB90E7E28E}"/>
                </a:ext>
              </a:extLst>
            </p:cNvPr>
            <p:cNvPicPr>
              <a:picLocks noChangeAspect="1"/>
            </p:cNvPicPr>
            <p:nvPr/>
          </p:nvPicPr>
          <p:blipFill>
            <a:blip r:embed="rId8"/>
            <a:stretch>
              <a:fillRect/>
            </a:stretch>
          </p:blipFill>
          <p:spPr>
            <a:xfrm>
              <a:off x="65157" y="4261954"/>
              <a:ext cx="3013393" cy="866662"/>
            </a:xfrm>
            <a:prstGeom prst="rect">
              <a:avLst/>
            </a:prstGeom>
          </p:spPr>
        </p:pic>
      </p:grpSp>
      <p:grpSp>
        <p:nvGrpSpPr>
          <p:cNvPr id="9" name="Group 8">
            <a:extLst>
              <a:ext uri="{FF2B5EF4-FFF2-40B4-BE49-F238E27FC236}">
                <a16:creationId xmlns:a16="http://schemas.microsoft.com/office/drawing/2014/main" id="{1E9F6B98-99AF-3A09-12D7-632592D08A62}"/>
              </a:ext>
            </a:extLst>
          </p:cNvPr>
          <p:cNvGrpSpPr/>
          <p:nvPr/>
        </p:nvGrpSpPr>
        <p:grpSpPr>
          <a:xfrm>
            <a:off x="98697" y="2553448"/>
            <a:ext cx="8799495" cy="1375063"/>
            <a:chOff x="98697" y="2553448"/>
            <a:chExt cx="8799495" cy="1375063"/>
          </a:xfrm>
        </p:grpSpPr>
        <p:grpSp>
          <p:nvGrpSpPr>
            <p:cNvPr id="22" name="Group 21">
              <a:extLst>
                <a:ext uri="{FF2B5EF4-FFF2-40B4-BE49-F238E27FC236}">
                  <a16:creationId xmlns:a16="http://schemas.microsoft.com/office/drawing/2014/main" id="{0B40DE4E-A8F1-2FBE-2DB1-6EAE8E5FE389}"/>
                </a:ext>
              </a:extLst>
            </p:cNvPr>
            <p:cNvGrpSpPr/>
            <p:nvPr/>
          </p:nvGrpSpPr>
          <p:grpSpPr>
            <a:xfrm>
              <a:off x="3431620" y="2558235"/>
              <a:ext cx="5466572" cy="1370276"/>
              <a:chOff x="3431620" y="2558235"/>
              <a:chExt cx="5466572" cy="1370276"/>
            </a:xfrm>
          </p:grpSpPr>
          <p:sp>
            <p:nvSpPr>
              <p:cNvPr id="15" name="Rectangle 14">
                <a:extLst>
                  <a:ext uri="{FF2B5EF4-FFF2-40B4-BE49-F238E27FC236}">
                    <a16:creationId xmlns:a16="http://schemas.microsoft.com/office/drawing/2014/main" id="{DF17A3C1-138B-B291-18B1-15847E855230}"/>
                  </a:ext>
                </a:extLst>
              </p:cNvPr>
              <p:cNvSpPr/>
              <p:nvPr/>
            </p:nvSpPr>
            <p:spPr>
              <a:xfrm>
                <a:off x="3431620" y="2558235"/>
                <a:ext cx="5466572" cy="830997"/>
              </a:xfrm>
              <a:prstGeom prst="rect">
                <a:avLst/>
              </a:prstGeom>
              <a:solidFill>
                <a:srgbClr val="F6D000"/>
              </a:solidFill>
            </p:spPr>
            <p:txBody>
              <a:bodyPr wrap="square">
                <a:spAutoFit/>
              </a:bodyPr>
              <a:lstStyle/>
              <a:p>
                <a:r>
                  <a:rPr lang="en-GB" altLang="en-US" sz="2400" b="1" dirty="0">
                    <a:solidFill>
                      <a:srgbClr val="002060"/>
                    </a:solidFill>
                    <a:latin typeface="Calibri" panose="020F0502020204030204" pitchFamily="34" charset="0"/>
                  </a:rPr>
                  <a:t>2. In workbook add you name, fill in the bit about your GCSEs and YOU</a:t>
                </a:r>
              </a:p>
            </p:txBody>
          </p:sp>
          <p:grpSp>
            <p:nvGrpSpPr>
              <p:cNvPr id="10" name="Group 9">
                <a:extLst>
                  <a:ext uri="{FF2B5EF4-FFF2-40B4-BE49-F238E27FC236}">
                    <a16:creationId xmlns:a16="http://schemas.microsoft.com/office/drawing/2014/main" id="{D663897B-05DF-99BF-0A77-05B48161E5AB}"/>
                  </a:ext>
                </a:extLst>
              </p:cNvPr>
              <p:cNvGrpSpPr/>
              <p:nvPr/>
            </p:nvGrpSpPr>
            <p:grpSpPr>
              <a:xfrm>
                <a:off x="7801439" y="3009312"/>
                <a:ext cx="976977" cy="919199"/>
                <a:chOff x="-2310081" y="3981442"/>
                <a:chExt cx="1474470" cy="1511472"/>
              </a:xfrm>
            </p:grpSpPr>
            <p:sp>
              <p:nvSpPr>
                <p:cNvPr id="12" name="Rectangle 11">
                  <a:extLst>
                    <a:ext uri="{FF2B5EF4-FFF2-40B4-BE49-F238E27FC236}">
                      <a16:creationId xmlns:a16="http://schemas.microsoft.com/office/drawing/2014/main" id="{A3393EC0-64DC-2208-6ED2-F67546EB97B1}"/>
                    </a:ext>
                  </a:extLst>
                </p:cNvPr>
                <p:cNvSpPr/>
                <p:nvPr/>
              </p:nvSpPr>
              <p:spPr>
                <a:xfrm>
                  <a:off x="-2310081" y="3981442"/>
                  <a:ext cx="1474470" cy="1511472"/>
                </a:xfrm>
                <a:prstGeom prst="rect">
                  <a:avLst/>
                </a:prstGeom>
                <a:solidFill>
                  <a:schemeClr val="bg1"/>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Freeform 4">
                  <a:extLst>
                    <a:ext uri="{FF2B5EF4-FFF2-40B4-BE49-F238E27FC236}">
                      <a16:creationId xmlns:a16="http://schemas.microsoft.com/office/drawing/2014/main" id="{A04DA222-D50E-73C5-6D27-BAA654E43CB1}"/>
                    </a:ext>
                  </a:extLst>
                </p:cNvPr>
                <p:cNvSpPr/>
                <p:nvPr/>
              </p:nvSpPr>
              <p:spPr>
                <a:xfrm>
                  <a:off x="-2170077" y="4157171"/>
                  <a:ext cx="1216756" cy="1189357"/>
                </a:xfrm>
                <a:custGeom>
                  <a:avLst/>
                  <a:gdLst/>
                  <a:ahLst/>
                  <a:cxnLst/>
                  <a:rect l="l" t="t" r="r" b="b"/>
                  <a:pathLst>
                    <a:path w="4348534" h="4114800">
                      <a:moveTo>
                        <a:pt x="0" y="0"/>
                      </a:moveTo>
                      <a:lnTo>
                        <a:pt x="4348533" y="0"/>
                      </a:lnTo>
                      <a:lnTo>
                        <a:pt x="434853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grpSp>
        <p:pic>
          <p:nvPicPr>
            <p:cNvPr id="8" name="Picture 7">
              <a:extLst>
                <a:ext uri="{FF2B5EF4-FFF2-40B4-BE49-F238E27FC236}">
                  <a16:creationId xmlns:a16="http://schemas.microsoft.com/office/drawing/2014/main" id="{F4C17FE6-919E-81F8-BD58-5B10DA860BEC}"/>
                </a:ext>
              </a:extLst>
            </p:cNvPr>
            <p:cNvPicPr>
              <a:picLocks noChangeAspect="1"/>
            </p:cNvPicPr>
            <p:nvPr/>
          </p:nvPicPr>
          <p:blipFill>
            <a:blip r:embed="rId9"/>
            <a:stretch>
              <a:fillRect/>
            </a:stretch>
          </p:blipFill>
          <p:spPr>
            <a:xfrm>
              <a:off x="98697" y="2553448"/>
              <a:ext cx="3116706" cy="1176609"/>
            </a:xfrm>
            <a:prstGeom prst="rect">
              <a:avLst/>
            </a:prstGeom>
          </p:spPr>
        </p:pic>
      </p:grpSp>
      <p:grpSp>
        <p:nvGrpSpPr>
          <p:cNvPr id="11" name="Group 10">
            <a:extLst>
              <a:ext uri="{FF2B5EF4-FFF2-40B4-BE49-F238E27FC236}">
                <a16:creationId xmlns:a16="http://schemas.microsoft.com/office/drawing/2014/main" id="{38D813EA-C265-595E-71D1-67BEAF90E1D3}"/>
              </a:ext>
            </a:extLst>
          </p:cNvPr>
          <p:cNvGrpSpPr/>
          <p:nvPr/>
        </p:nvGrpSpPr>
        <p:grpSpPr>
          <a:xfrm>
            <a:off x="98697" y="744781"/>
            <a:ext cx="8799495" cy="1019175"/>
            <a:chOff x="98697" y="744781"/>
            <a:chExt cx="8799495" cy="1019175"/>
          </a:xfrm>
        </p:grpSpPr>
        <p:sp>
          <p:nvSpPr>
            <p:cNvPr id="17" name="Rectangle 16">
              <a:extLst>
                <a:ext uri="{FF2B5EF4-FFF2-40B4-BE49-F238E27FC236}">
                  <a16:creationId xmlns:a16="http://schemas.microsoft.com/office/drawing/2014/main" id="{A89302A8-1D0E-8236-9EB7-D6104AC4F020}"/>
                </a:ext>
              </a:extLst>
            </p:cNvPr>
            <p:cNvSpPr/>
            <p:nvPr/>
          </p:nvSpPr>
          <p:spPr>
            <a:xfrm>
              <a:off x="3431620" y="744781"/>
              <a:ext cx="5466572" cy="830997"/>
            </a:xfrm>
            <a:prstGeom prst="rect">
              <a:avLst/>
            </a:prstGeom>
            <a:solidFill>
              <a:srgbClr val="F6D000"/>
            </a:solidFill>
          </p:spPr>
          <p:txBody>
            <a:bodyPr wrap="square">
              <a:spAutoFit/>
            </a:bodyPr>
            <a:lstStyle/>
            <a:p>
              <a:pPr marL="457200" indent="-457200">
                <a:buAutoNum type="arabicPeriod"/>
              </a:pPr>
              <a:r>
                <a:rPr lang="en-GB" altLang="en-US" sz="2400" b="1" dirty="0">
                  <a:solidFill>
                    <a:srgbClr val="002060"/>
                  </a:solidFill>
                  <a:latin typeface="Calibri" panose="020F0502020204030204" pitchFamily="34" charset="0"/>
                </a:rPr>
                <a:t>Register or sign in careerpilot.org.uk</a:t>
              </a:r>
            </a:p>
            <a:p>
              <a:endParaRPr lang="en-GB" altLang="en-US" sz="2400" b="1" dirty="0">
                <a:solidFill>
                  <a:srgbClr val="002060"/>
                </a:solidFill>
                <a:latin typeface="Calibri" panose="020F0502020204030204" pitchFamily="34" charset="0"/>
              </a:endParaRPr>
            </a:p>
          </p:txBody>
        </p:sp>
        <p:pic>
          <p:nvPicPr>
            <p:cNvPr id="7" name="Picture 6">
              <a:extLst>
                <a:ext uri="{FF2B5EF4-FFF2-40B4-BE49-F238E27FC236}">
                  <a16:creationId xmlns:a16="http://schemas.microsoft.com/office/drawing/2014/main" id="{131BE6DD-0026-F457-14CC-2D826F18E657}"/>
                </a:ext>
              </a:extLst>
            </p:cNvPr>
            <p:cNvPicPr>
              <a:picLocks noChangeAspect="1"/>
            </p:cNvPicPr>
            <p:nvPr/>
          </p:nvPicPr>
          <p:blipFill>
            <a:blip r:embed="rId10"/>
            <a:stretch>
              <a:fillRect/>
            </a:stretch>
          </p:blipFill>
          <p:spPr>
            <a:xfrm>
              <a:off x="98697" y="744781"/>
              <a:ext cx="2552085" cy="1019175"/>
            </a:xfrm>
            <a:prstGeom prst="rect">
              <a:avLst/>
            </a:prstGeom>
            <a:ln w="28575">
              <a:solidFill>
                <a:srgbClr val="002060"/>
              </a:solidFill>
            </a:ln>
          </p:spPr>
        </p:pic>
        <p:pic>
          <p:nvPicPr>
            <p:cNvPr id="5" name="Picture 10" descr="Loop">
              <a:extLst>
                <a:ext uri="{FF2B5EF4-FFF2-40B4-BE49-F238E27FC236}">
                  <a16:creationId xmlns:a16="http://schemas.microsoft.com/office/drawing/2014/main" id="{5E4B4F32-E9D7-1C24-B447-E9022DBE4B1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88354" y="744781"/>
              <a:ext cx="1262428" cy="324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93031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7" presetClass="emph" presetSubtype="0" fill="remove" grpId="1" nodeType="clickEffect">
                                  <p:stCondLst>
                                    <p:cond delay="0"/>
                                  </p:stCondLst>
                                  <p:childTnLst>
                                    <p:animClr clrSpc="rgb" dir="cw">
                                      <p:cBhvr override="childStyle">
                                        <p:cTn id="29" dur="250" autoRev="1" fill="remove"/>
                                        <p:tgtEl>
                                          <p:spTgt spid="4"/>
                                        </p:tgtEl>
                                        <p:attrNameLst>
                                          <p:attrName>style.color</p:attrName>
                                        </p:attrNameLst>
                                      </p:cBhvr>
                                      <p:to>
                                        <a:schemeClr val="bg1"/>
                                      </p:to>
                                    </p:animClr>
                                    <p:animClr clrSpc="rgb" dir="cw">
                                      <p:cBhvr>
                                        <p:cTn id="30" dur="250" autoRev="1" fill="remove"/>
                                        <p:tgtEl>
                                          <p:spTgt spid="4"/>
                                        </p:tgtEl>
                                        <p:attrNameLst>
                                          <p:attrName>fillcolor</p:attrName>
                                        </p:attrNameLst>
                                      </p:cBhvr>
                                      <p:to>
                                        <a:schemeClr val="bg1"/>
                                      </p:to>
                                    </p:animClr>
                                    <p:set>
                                      <p:cBhvr>
                                        <p:cTn id="31" dur="250" autoRev="1" fill="remove"/>
                                        <p:tgtEl>
                                          <p:spTgt spid="4"/>
                                        </p:tgtEl>
                                        <p:attrNameLst>
                                          <p:attrName>fill.type</p:attrName>
                                        </p:attrNameLst>
                                      </p:cBhvr>
                                      <p:to>
                                        <p:strVal val="solid"/>
                                      </p:to>
                                    </p:set>
                                    <p:set>
                                      <p:cBhvr>
                                        <p:cTn id="32"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6FBBCD-12FE-4C51-93CA-60C261572318}"/>
              </a:ext>
            </a:extLst>
          </p:cNvPr>
          <p:cNvSpPr/>
          <p:nvPr/>
        </p:nvSpPr>
        <p:spPr>
          <a:xfrm>
            <a:off x="-1" y="-1"/>
            <a:ext cx="9144000" cy="6858000"/>
          </a:xfrm>
          <a:prstGeom prst="rect">
            <a:avLst/>
          </a:prstGeom>
          <a:solidFill>
            <a:srgbClr val="0072BA">
              <a:alpha val="9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1" y="0"/>
            <a:ext cx="9143999" cy="646331"/>
          </a:xfrm>
          <a:prstGeom prst="rect">
            <a:avLst/>
          </a:prstGeom>
          <a:solidFill>
            <a:srgbClr val="002060"/>
          </a:solidFill>
        </p:spPr>
        <p:txBody>
          <a:bodyPr wrap="square" rtlCol="0">
            <a:spAutoFit/>
          </a:bodyPr>
          <a:lstStyle/>
          <a:p>
            <a:pPr algn="ctr"/>
            <a:r>
              <a:rPr lang="en-GB" sz="3600" dirty="0">
                <a:solidFill>
                  <a:schemeClr val="bg1"/>
                </a:solidFill>
              </a:rPr>
              <a:t>Build your personal career report</a:t>
            </a:r>
          </a:p>
        </p:txBody>
      </p:sp>
      <p:pic>
        <p:nvPicPr>
          <p:cNvPr id="6" name="Graphic 5">
            <a:extLst>
              <a:ext uri="{FF2B5EF4-FFF2-40B4-BE49-F238E27FC236}">
                <a16:creationId xmlns:a16="http://schemas.microsoft.com/office/drawing/2014/main" id="{2EF63302-C009-4C50-AAC5-1126ACD21A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458" y="0"/>
            <a:ext cx="646331" cy="646331"/>
          </a:xfrm>
          <a:prstGeom prst="rect">
            <a:avLst/>
          </a:prstGeom>
        </p:spPr>
      </p:pic>
      <p:pic>
        <p:nvPicPr>
          <p:cNvPr id="12" name="Picture 11">
            <a:extLst>
              <a:ext uri="{FF2B5EF4-FFF2-40B4-BE49-F238E27FC236}">
                <a16:creationId xmlns:a16="http://schemas.microsoft.com/office/drawing/2014/main" id="{674AD2C7-8DB0-EF61-8EFA-D39F64A5DEC0}"/>
              </a:ext>
            </a:extLst>
          </p:cNvPr>
          <p:cNvPicPr>
            <a:picLocks noChangeAspect="1"/>
          </p:cNvPicPr>
          <p:nvPr/>
        </p:nvPicPr>
        <p:blipFill rotWithShape="1">
          <a:blip r:embed="rId6">
            <a:extLst>
              <a:ext uri="{28A0092B-C50C-407E-A947-70E740481C1C}">
                <a14:useLocalDpi xmlns:a14="http://schemas.microsoft.com/office/drawing/2010/main" val="0"/>
              </a:ext>
            </a:extLst>
          </a:blip>
          <a:srcRect r="21324"/>
          <a:stretch/>
        </p:blipFill>
        <p:spPr>
          <a:xfrm>
            <a:off x="5431813" y="985040"/>
            <a:ext cx="2226580" cy="5253319"/>
          </a:xfrm>
          <a:prstGeom prst="rect">
            <a:avLst/>
          </a:prstGeom>
        </p:spPr>
      </p:pic>
      <p:pic>
        <p:nvPicPr>
          <p:cNvPr id="13" name="Picture 12">
            <a:extLst>
              <a:ext uri="{FF2B5EF4-FFF2-40B4-BE49-F238E27FC236}">
                <a16:creationId xmlns:a16="http://schemas.microsoft.com/office/drawing/2014/main" id="{52D988B2-7979-BB78-C72C-EA6CAFC6B6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0511" y="985040"/>
            <a:ext cx="3852434" cy="5253319"/>
          </a:xfrm>
          <a:prstGeom prst="rect">
            <a:avLst/>
          </a:prstGeom>
        </p:spPr>
      </p:pic>
      <p:pic>
        <p:nvPicPr>
          <p:cNvPr id="14" name="Picture 10" descr="Loop">
            <a:extLst>
              <a:ext uri="{FF2B5EF4-FFF2-40B4-BE49-F238E27FC236}">
                <a16:creationId xmlns:a16="http://schemas.microsoft.com/office/drawing/2014/main" id="{2855F7BA-DE98-31BF-A4A1-7731CE299E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1812" y="5509891"/>
            <a:ext cx="2411081" cy="764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0852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6FBBCD-12FE-4C51-93CA-60C261572318}"/>
              </a:ext>
            </a:extLst>
          </p:cNvPr>
          <p:cNvSpPr/>
          <p:nvPr/>
        </p:nvSpPr>
        <p:spPr>
          <a:xfrm>
            <a:off x="-1" y="-1"/>
            <a:ext cx="9144000" cy="6858000"/>
          </a:xfrm>
          <a:prstGeom prst="rect">
            <a:avLst/>
          </a:prstGeom>
          <a:solidFill>
            <a:srgbClr val="0072BA">
              <a:alpha val="9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1" y="0"/>
            <a:ext cx="9143999" cy="646331"/>
          </a:xfrm>
          <a:prstGeom prst="rect">
            <a:avLst/>
          </a:prstGeom>
          <a:solidFill>
            <a:srgbClr val="002060"/>
          </a:solidFill>
        </p:spPr>
        <p:txBody>
          <a:bodyPr wrap="square" rtlCol="0">
            <a:spAutoFit/>
          </a:bodyPr>
          <a:lstStyle/>
          <a:p>
            <a:pPr algn="ctr"/>
            <a:r>
              <a:rPr lang="en-GB" sz="3600" dirty="0">
                <a:solidFill>
                  <a:schemeClr val="bg1"/>
                </a:solidFill>
              </a:rPr>
              <a:t>What personality type are you?</a:t>
            </a:r>
          </a:p>
        </p:txBody>
      </p:sp>
      <p:pic>
        <p:nvPicPr>
          <p:cNvPr id="6" name="Graphic 5">
            <a:extLst>
              <a:ext uri="{FF2B5EF4-FFF2-40B4-BE49-F238E27FC236}">
                <a16:creationId xmlns:a16="http://schemas.microsoft.com/office/drawing/2014/main" id="{2EF63302-C009-4C50-AAC5-1126ACD21A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458" y="0"/>
            <a:ext cx="646331" cy="646331"/>
          </a:xfrm>
          <a:prstGeom prst="rect">
            <a:avLst/>
          </a:prstGeom>
        </p:spPr>
      </p:pic>
      <p:pic>
        <p:nvPicPr>
          <p:cNvPr id="7" name="Picture 6">
            <a:extLst>
              <a:ext uri="{FF2B5EF4-FFF2-40B4-BE49-F238E27FC236}">
                <a16:creationId xmlns:a16="http://schemas.microsoft.com/office/drawing/2014/main" id="{D826C96F-49E0-4802-900B-CF7C216BC54A}"/>
              </a:ext>
            </a:extLst>
          </p:cNvPr>
          <p:cNvPicPr>
            <a:picLocks noChangeAspect="1"/>
          </p:cNvPicPr>
          <p:nvPr/>
        </p:nvPicPr>
        <p:blipFill>
          <a:blip r:embed="rId6"/>
          <a:stretch>
            <a:fillRect/>
          </a:stretch>
        </p:blipFill>
        <p:spPr>
          <a:xfrm>
            <a:off x="222163" y="997823"/>
            <a:ext cx="6007372" cy="3888265"/>
          </a:xfrm>
          <a:prstGeom prst="rect">
            <a:avLst/>
          </a:prstGeom>
          <a:ln w="38100">
            <a:noFill/>
          </a:ln>
          <a:effectLst>
            <a:outerShdw blurRad="50800" dist="38100" dir="5400000" algn="t" rotWithShape="0">
              <a:prstClr val="black">
                <a:alpha val="40000"/>
              </a:prstClr>
            </a:outerShdw>
          </a:effectLst>
        </p:spPr>
      </p:pic>
      <p:sp>
        <p:nvSpPr>
          <p:cNvPr id="11" name="Rectangle 10">
            <a:extLst>
              <a:ext uri="{FF2B5EF4-FFF2-40B4-BE49-F238E27FC236}">
                <a16:creationId xmlns:a16="http://schemas.microsoft.com/office/drawing/2014/main" id="{902FB952-3A30-4687-9087-EB2482D0E93C}"/>
              </a:ext>
            </a:extLst>
          </p:cNvPr>
          <p:cNvSpPr/>
          <p:nvPr/>
        </p:nvSpPr>
        <p:spPr>
          <a:xfrm>
            <a:off x="480943" y="2996663"/>
            <a:ext cx="5389674" cy="58987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247E3602-4F78-2CA1-F736-AD486FCDEA88}"/>
              </a:ext>
            </a:extLst>
          </p:cNvPr>
          <p:cNvPicPr>
            <a:picLocks noChangeAspect="1"/>
          </p:cNvPicPr>
          <p:nvPr/>
        </p:nvPicPr>
        <p:blipFill rotWithShape="1">
          <a:blip r:embed="rId7"/>
          <a:srcRect l="1078" t="1966"/>
          <a:stretch/>
        </p:blipFill>
        <p:spPr>
          <a:xfrm>
            <a:off x="2918343" y="3489943"/>
            <a:ext cx="5814332" cy="3134250"/>
          </a:xfrm>
          <a:prstGeom prst="rect">
            <a:avLst/>
          </a:prstGeom>
        </p:spPr>
      </p:pic>
      <p:pic>
        <p:nvPicPr>
          <p:cNvPr id="5" name="Picture 10" descr="Loop">
            <a:extLst>
              <a:ext uri="{FF2B5EF4-FFF2-40B4-BE49-F238E27FC236}">
                <a16:creationId xmlns:a16="http://schemas.microsoft.com/office/drawing/2014/main" id="{AA281E07-7B21-2E7A-D374-CB32A8E250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8835" y="4886088"/>
            <a:ext cx="2033002" cy="1672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8818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14780" y="-21905"/>
            <a:ext cx="9158780" cy="6879905"/>
          </a:xfrm>
          <a:prstGeom prst="rect">
            <a:avLst/>
          </a:prstGeom>
          <a:solidFill>
            <a:srgbClr val="3F6CA6"/>
          </a:solidFill>
          <a:ln w="9525">
            <a:solidFill>
              <a:srgbClr val="F6D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9" name="Rectangle 8">
            <a:extLst>
              <a:ext uri="{FF2B5EF4-FFF2-40B4-BE49-F238E27FC236}">
                <a16:creationId xmlns:a16="http://schemas.microsoft.com/office/drawing/2014/main" id="{031C8FBA-5F4F-4304-8A08-718BF149297F}"/>
              </a:ext>
            </a:extLst>
          </p:cNvPr>
          <p:cNvSpPr/>
          <p:nvPr/>
        </p:nvSpPr>
        <p:spPr>
          <a:xfrm>
            <a:off x="0" y="-71615"/>
            <a:ext cx="9158780" cy="9213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Buzz Personality Quiz</a:t>
            </a:r>
          </a:p>
        </p:txBody>
      </p:sp>
      <p:pic>
        <p:nvPicPr>
          <p:cNvPr id="2" name="Picture 1">
            <a:extLst>
              <a:ext uri="{FF2B5EF4-FFF2-40B4-BE49-F238E27FC236}">
                <a16:creationId xmlns:a16="http://schemas.microsoft.com/office/drawing/2014/main" id="{CA69BAA5-A838-4FB9-7CB3-652E738333A5}"/>
              </a:ext>
            </a:extLst>
          </p:cNvPr>
          <p:cNvPicPr>
            <a:picLocks noChangeAspect="1"/>
          </p:cNvPicPr>
          <p:nvPr/>
        </p:nvPicPr>
        <p:blipFill>
          <a:blip r:embed="rId4"/>
          <a:stretch>
            <a:fillRect/>
          </a:stretch>
        </p:blipFill>
        <p:spPr>
          <a:xfrm>
            <a:off x="163326" y="1000664"/>
            <a:ext cx="5997066" cy="3571336"/>
          </a:xfrm>
          <a:prstGeom prst="rect">
            <a:avLst/>
          </a:prstGeom>
          <a:ln w="38100">
            <a:solidFill>
              <a:srgbClr val="002060"/>
            </a:solidFill>
          </a:ln>
        </p:spPr>
      </p:pic>
      <p:sp>
        <p:nvSpPr>
          <p:cNvPr id="4" name="Rectangle: Rounded Corners 3">
            <a:extLst>
              <a:ext uri="{FF2B5EF4-FFF2-40B4-BE49-F238E27FC236}">
                <a16:creationId xmlns:a16="http://schemas.microsoft.com/office/drawing/2014/main" id="{6BC4F4D0-D1A8-F054-2848-A38EE8A65FBC}"/>
              </a:ext>
            </a:extLst>
          </p:cNvPr>
          <p:cNvSpPr/>
          <p:nvPr/>
        </p:nvSpPr>
        <p:spPr>
          <a:xfrm>
            <a:off x="484037" y="2705060"/>
            <a:ext cx="5286843" cy="3531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DFBF942-20DC-FED6-9354-D2CBA27418E0}"/>
              </a:ext>
            </a:extLst>
          </p:cNvPr>
          <p:cNvPicPr>
            <a:picLocks noChangeAspect="1"/>
          </p:cNvPicPr>
          <p:nvPr/>
        </p:nvPicPr>
        <p:blipFill>
          <a:blip r:embed="rId5"/>
          <a:stretch>
            <a:fillRect/>
          </a:stretch>
        </p:blipFill>
        <p:spPr>
          <a:xfrm>
            <a:off x="2158088" y="2022238"/>
            <a:ext cx="5610219" cy="3846632"/>
          </a:xfrm>
          <a:prstGeom prst="rect">
            <a:avLst/>
          </a:prstGeom>
          <a:ln w="28575">
            <a:solidFill>
              <a:srgbClr val="002060"/>
            </a:solidFill>
          </a:ln>
        </p:spPr>
      </p:pic>
      <p:sp>
        <p:nvSpPr>
          <p:cNvPr id="21" name="Star: 32 Points 20">
            <a:extLst>
              <a:ext uri="{FF2B5EF4-FFF2-40B4-BE49-F238E27FC236}">
                <a16:creationId xmlns:a16="http://schemas.microsoft.com/office/drawing/2014/main" id="{0336609A-343B-9C74-3F8C-656F12AEB9DA}"/>
              </a:ext>
            </a:extLst>
          </p:cNvPr>
          <p:cNvSpPr/>
          <p:nvPr/>
        </p:nvSpPr>
        <p:spPr>
          <a:xfrm>
            <a:off x="156690" y="5044110"/>
            <a:ext cx="1680687" cy="1626451"/>
          </a:xfrm>
          <a:prstGeom prst="star32">
            <a:avLst/>
          </a:prstGeom>
          <a:solidFill>
            <a:srgbClr val="FF99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10</a:t>
            </a:r>
          </a:p>
          <a:p>
            <a:pPr algn="ctr"/>
            <a:r>
              <a:rPr lang="en-GB" sz="2800" dirty="0"/>
              <a:t>mins</a:t>
            </a:r>
          </a:p>
        </p:txBody>
      </p:sp>
      <p:sp>
        <p:nvSpPr>
          <p:cNvPr id="3" name="Rectangle: Rounded Corners 3">
            <a:extLst>
              <a:ext uri="{FF2B5EF4-FFF2-40B4-BE49-F238E27FC236}">
                <a16:creationId xmlns:a16="http://schemas.microsoft.com/office/drawing/2014/main" id="{50655F77-B62D-1E3B-54DE-F96459B7E1F5}"/>
              </a:ext>
            </a:extLst>
          </p:cNvPr>
          <p:cNvSpPr/>
          <p:nvPr/>
        </p:nvSpPr>
        <p:spPr>
          <a:xfrm>
            <a:off x="3547081" y="1997383"/>
            <a:ext cx="2791418" cy="68282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D315716-CE92-DE4B-BBD2-5215EAB008EF}"/>
              </a:ext>
            </a:extLst>
          </p:cNvPr>
          <p:cNvPicPr>
            <a:picLocks noChangeAspect="1"/>
          </p:cNvPicPr>
          <p:nvPr/>
        </p:nvPicPr>
        <p:blipFill>
          <a:blip r:embed="rId6"/>
          <a:stretch>
            <a:fillRect/>
          </a:stretch>
        </p:blipFill>
        <p:spPr>
          <a:xfrm>
            <a:off x="2697666" y="-39852"/>
            <a:ext cx="6353843" cy="6775710"/>
          </a:xfrm>
          <a:prstGeom prst="rect">
            <a:avLst/>
          </a:prstGeom>
          <a:ln w="38100">
            <a:solidFill>
              <a:srgbClr val="002060"/>
            </a:solidFill>
          </a:ln>
        </p:spPr>
      </p:pic>
      <p:sp>
        <p:nvSpPr>
          <p:cNvPr id="10" name="Rectangle: Rounded Corners 3">
            <a:extLst>
              <a:ext uri="{FF2B5EF4-FFF2-40B4-BE49-F238E27FC236}">
                <a16:creationId xmlns:a16="http://schemas.microsoft.com/office/drawing/2014/main" id="{35ADD52D-207C-9C67-A339-63779A0FA445}"/>
              </a:ext>
            </a:extLst>
          </p:cNvPr>
          <p:cNvSpPr/>
          <p:nvPr/>
        </p:nvSpPr>
        <p:spPr>
          <a:xfrm>
            <a:off x="2820837" y="4835762"/>
            <a:ext cx="6107503" cy="27538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0806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heel(1)">
                                      <p:cBhvr>
                                        <p:cTn id="37" dur="2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7" presetClass="emph" presetSubtype="0" fill="remove" grpId="1" nodeType="clickEffect">
                                  <p:stCondLst>
                                    <p:cond delay="0"/>
                                  </p:stCondLst>
                                  <p:childTnLst>
                                    <p:animClr clrSpc="rgb" dir="cw">
                                      <p:cBhvr override="childStyle">
                                        <p:cTn id="41" dur="250" autoRev="1" fill="remove"/>
                                        <p:tgtEl>
                                          <p:spTgt spid="21"/>
                                        </p:tgtEl>
                                        <p:attrNameLst>
                                          <p:attrName>style.color</p:attrName>
                                        </p:attrNameLst>
                                      </p:cBhvr>
                                      <p:to>
                                        <a:schemeClr val="bg1"/>
                                      </p:to>
                                    </p:animClr>
                                    <p:animClr clrSpc="rgb" dir="cw">
                                      <p:cBhvr>
                                        <p:cTn id="42" dur="250" autoRev="1" fill="remove"/>
                                        <p:tgtEl>
                                          <p:spTgt spid="21"/>
                                        </p:tgtEl>
                                        <p:attrNameLst>
                                          <p:attrName>fillcolor</p:attrName>
                                        </p:attrNameLst>
                                      </p:cBhvr>
                                      <p:to>
                                        <a:schemeClr val="bg1"/>
                                      </p:to>
                                    </p:animClr>
                                    <p:set>
                                      <p:cBhvr>
                                        <p:cTn id="43" dur="250" autoRev="1" fill="remove"/>
                                        <p:tgtEl>
                                          <p:spTgt spid="21"/>
                                        </p:tgtEl>
                                        <p:attrNameLst>
                                          <p:attrName>fill.type</p:attrName>
                                        </p:attrNameLst>
                                      </p:cBhvr>
                                      <p:to>
                                        <p:strVal val="solid"/>
                                      </p:to>
                                    </p:set>
                                    <p:set>
                                      <p:cBhvr>
                                        <p:cTn id="44" dur="250" autoRev="1" fill="remove"/>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21" grpId="1" animBg="1"/>
      <p:bldP spid="3"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0" y="0"/>
            <a:ext cx="9158780" cy="6879905"/>
          </a:xfrm>
          <a:prstGeom prst="rect">
            <a:avLst/>
          </a:prstGeom>
          <a:solidFill>
            <a:srgbClr val="3F6CA6"/>
          </a:solidFill>
          <a:ln w="9525">
            <a:solidFill>
              <a:srgbClr val="F6D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9" name="Rectangle 8">
            <a:extLst>
              <a:ext uri="{FF2B5EF4-FFF2-40B4-BE49-F238E27FC236}">
                <a16:creationId xmlns:a16="http://schemas.microsoft.com/office/drawing/2014/main" id="{031C8FBA-5F4F-4304-8A08-718BF149297F}"/>
              </a:ext>
            </a:extLst>
          </p:cNvPr>
          <p:cNvSpPr/>
          <p:nvPr/>
        </p:nvSpPr>
        <p:spPr>
          <a:xfrm>
            <a:off x="0" y="-71615"/>
            <a:ext cx="9158780" cy="9213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Buzz Personality Quiz: Feedback</a:t>
            </a:r>
          </a:p>
        </p:txBody>
      </p:sp>
      <p:grpSp>
        <p:nvGrpSpPr>
          <p:cNvPr id="6" name="Group 5">
            <a:extLst>
              <a:ext uri="{FF2B5EF4-FFF2-40B4-BE49-F238E27FC236}">
                <a16:creationId xmlns:a16="http://schemas.microsoft.com/office/drawing/2014/main" id="{ABE7CFEA-B57B-A397-1D53-149F492AFA85}"/>
              </a:ext>
            </a:extLst>
          </p:cNvPr>
          <p:cNvGrpSpPr/>
          <p:nvPr/>
        </p:nvGrpSpPr>
        <p:grpSpPr>
          <a:xfrm>
            <a:off x="1354666" y="1149042"/>
            <a:ext cx="6282817" cy="2795326"/>
            <a:chOff x="2912287" y="3932424"/>
            <a:chExt cx="6103570" cy="2749653"/>
          </a:xfrm>
        </p:grpSpPr>
        <p:grpSp>
          <p:nvGrpSpPr>
            <p:cNvPr id="7" name="Group 6">
              <a:extLst>
                <a:ext uri="{FF2B5EF4-FFF2-40B4-BE49-F238E27FC236}">
                  <a16:creationId xmlns:a16="http://schemas.microsoft.com/office/drawing/2014/main" id="{58BD0AEB-DC85-CF91-EE76-A9662CDF26F7}"/>
                </a:ext>
              </a:extLst>
            </p:cNvPr>
            <p:cNvGrpSpPr/>
            <p:nvPr/>
          </p:nvGrpSpPr>
          <p:grpSpPr>
            <a:xfrm>
              <a:off x="2912287" y="3932424"/>
              <a:ext cx="6103570" cy="2674042"/>
              <a:chOff x="2912287" y="3932424"/>
              <a:chExt cx="6103570" cy="2674042"/>
            </a:xfrm>
          </p:grpSpPr>
          <p:sp>
            <p:nvSpPr>
              <p:cNvPr id="15" name="Rectangle 14">
                <a:extLst>
                  <a:ext uri="{FF2B5EF4-FFF2-40B4-BE49-F238E27FC236}">
                    <a16:creationId xmlns:a16="http://schemas.microsoft.com/office/drawing/2014/main" id="{716B0CA5-FE40-A764-EE76-5BFEAE4F6312}"/>
                  </a:ext>
                </a:extLst>
              </p:cNvPr>
              <p:cNvSpPr/>
              <p:nvPr/>
            </p:nvSpPr>
            <p:spPr>
              <a:xfrm>
                <a:off x="2912287" y="3932424"/>
                <a:ext cx="6103570" cy="267404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29743BB4-2443-2729-D7C2-F8C01D1666EA}"/>
                  </a:ext>
                </a:extLst>
              </p:cNvPr>
              <p:cNvPicPr>
                <a:picLocks noChangeAspect="1"/>
              </p:cNvPicPr>
              <p:nvPr/>
            </p:nvPicPr>
            <p:blipFill>
              <a:blip r:embed="rId4"/>
              <a:stretch>
                <a:fillRect/>
              </a:stretch>
            </p:blipFill>
            <p:spPr>
              <a:xfrm>
                <a:off x="3208978" y="4790267"/>
                <a:ext cx="5562600" cy="1533525"/>
              </a:xfrm>
              <a:prstGeom prst="rect">
                <a:avLst/>
              </a:prstGeom>
            </p:spPr>
          </p:pic>
          <p:sp>
            <p:nvSpPr>
              <p:cNvPr id="18" name="TextBox 17">
                <a:extLst>
                  <a:ext uri="{FF2B5EF4-FFF2-40B4-BE49-F238E27FC236}">
                    <a16:creationId xmlns:a16="http://schemas.microsoft.com/office/drawing/2014/main" id="{23FDF6D3-790D-424F-1A88-76D62463AF25}"/>
                  </a:ext>
                </a:extLst>
              </p:cNvPr>
              <p:cNvSpPr txBox="1"/>
              <p:nvPr/>
            </p:nvSpPr>
            <p:spPr>
              <a:xfrm>
                <a:off x="3582328" y="3945847"/>
                <a:ext cx="5421557" cy="830997"/>
              </a:xfrm>
              <a:prstGeom prst="rect">
                <a:avLst/>
              </a:prstGeom>
              <a:noFill/>
            </p:spPr>
            <p:txBody>
              <a:bodyPr wrap="square" rtlCol="0">
                <a:spAutoFit/>
              </a:bodyPr>
              <a:lstStyle/>
              <a:p>
                <a:r>
                  <a:rPr lang="en-GB" sz="2400" dirty="0">
                    <a:solidFill>
                      <a:schemeClr val="bg1"/>
                    </a:solidFill>
                  </a:rPr>
                  <a:t>Which animal were you, write it down and two job sectors that were suggested?</a:t>
                </a:r>
              </a:p>
            </p:txBody>
          </p:sp>
        </p:grpSp>
        <p:grpSp>
          <p:nvGrpSpPr>
            <p:cNvPr id="11" name="Group 10">
              <a:extLst>
                <a:ext uri="{FF2B5EF4-FFF2-40B4-BE49-F238E27FC236}">
                  <a16:creationId xmlns:a16="http://schemas.microsoft.com/office/drawing/2014/main" id="{D2D9244D-2C3F-9435-7133-2E0EA97DAD07}"/>
                </a:ext>
              </a:extLst>
            </p:cNvPr>
            <p:cNvGrpSpPr/>
            <p:nvPr/>
          </p:nvGrpSpPr>
          <p:grpSpPr>
            <a:xfrm>
              <a:off x="8335571" y="5851080"/>
              <a:ext cx="680286" cy="830997"/>
              <a:chOff x="-2284132" y="3930188"/>
              <a:chExt cx="1474471" cy="1511473"/>
            </a:xfrm>
          </p:grpSpPr>
          <p:sp>
            <p:nvSpPr>
              <p:cNvPr id="12" name="Rectangle 11">
                <a:extLst>
                  <a:ext uri="{FF2B5EF4-FFF2-40B4-BE49-F238E27FC236}">
                    <a16:creationId xmlns:a16="http://schemas.microsoft.com/office/drawing/2014/main" id="{BB63A75A-89D6-B724-1084-AED9180F82DB}"/>
                  </a:ext>
                </a:extLst>
              </p:cNvPr>
              <p:cNvSpPr/>
              <p:nvPr/>
            </p:nvSpPr>
            <p:spPr>
              <a:xfrm>
                <a:off x="-2284132" y="3930188"/>
                <a:ext cx="1474471" cy="1511473"/>
              </a:xfrm>
              <a:prstGeom prst="rect">
                <a:avLst/>
              </a:prstGeom>
              <a:solidFill>
                <a:schemeClr val="bg1"/>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Freeform 4">
                <a:extLst>
                  <a:ext uri="{FF2B5EF4-FFF2-40B4-BE49-F238E27FC236}">
                    <a16:creationId xmlns:a16="http://schemas.microsoft.com/office/drawing/2014/main" id="{EB4DE839-04E6-2D26-8733-3E5E34EA2ACD}"/>
                  </a:ext>
                </a:extLst>
              </p:cNvPr>
              <p:cNvSpPr/>
              <p:nvPr/>
            </p:nvSpPr>
            <p:spPr>
              <a:xfrm>
                <a:off x="-2052367" y="4126984"/>
                <a:ext cx="1216757" cy="1189356"/>
              </a:xfrm>
              <a:custGeom>
                <a:avLst/>
                <a:gdLst/>
                <a:ahLst/>
                <a:cxnLst/>
                <a:rect l="l" t="t" r="r" b="b"/>
                <a:pathLst>
                  <a:path w="4348534" h="4114800">
                    <a:moveTo>
                      <a:pt x="0" y="0"/>
                    </a:moveTo>
                    <a:lnTo>
                      <a:pt x="4348533" y="0"/>
                    </a:lnTo>
                    <a:lnTo>
                      <a:pt x="434853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dirty="0"/>
              </a:p>
            </p:txBody>
          </p:sp>
        </p:grpSp>
      </p:grpSp>
      <p:pic>
        <p:nvPicPr>
          <p:cNvPr id="20" name="Picture 19">
            <a:extLst>
              <a:ext uri="{FF2B5EF4-FFF2-40B4-BE49-F238E27FC236}">
                <a16:creationId xmlns:a16="http://schemas.microsoft.com/office/drawing/2014/main" id="{F501C28A-0BA4-855E-24C0-88114EEB0EFA}"/>
              </a:ext>
            </a:extLst>
          </p:cNvPr>
          <p:cNvPicPr>
            <a:picLocks noChangeAspect="1"/>
          </p:cNvPicPr>
          <p:nvPr/>
        </p:nvPicPr>
        <p:blipFill>
          <a:blip r:embed="rId7"/>
          <a:stretch>
            <a:fillRect/>
          </a:stretch>
        </p:blipFill>
        <p:spPr>
          <a:xfrm>
            <a:off x="1016189" y="4231739"/>
            <a:ext cx="7111621" cy="1883873"/>
          </a:xfrm>
          <a:prstGeom prst="rect">
            <a:avLst/>
          </a:prstGeom>
          <a:ln w="28575">
            <a:solidFill>
              <a:srgbClr val="002060"/>
            </a:solidFill>
          </a:ln>
        </p:spPr>
      </p:pic>
    </p:spTree>
    <p:custDataLst>
      <p:tags r:id="rId1"/>
    </p:custDataLst>
    <p:extLst>
      <p:ext uri="{BB962C8B-B14F-4D97-AF65-F5344CB8AC3E}">
        <p14:creationId xmlns:p14="http://schemas.microsoft.com/office/powerpoint/2010/main" val="634234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6FBBCD-12FE-4C51-93CA-60C261572318}"/>
              </a:ext>
            </a:extLst>
          </p:cNvPr>
          <p:cNvSpPr/>
          <p:nvPr/>
        </p:nvSpPr>
        <p:spPr>
          <a:xfrm>
            <a:off x="-1" y="0"/>
            <a:ext cx="9144000" cy="6858000"/>
          </a:xfrm>
          <a:prstGeom prst="rect">
            <a:avLst/>
          </a:prstGeom>
          <a:solidFill>
            <a:srgbClr val="0072BA">
              <a:alpha val="9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1" y="0"/>
            <a:ext cx="9143999" cy="646331"/>
          </a:xfrm>
          <a:prstGeom prst="rect">
            <a:avLst/>
          </a:prstGeom>
          <a:solidFill>
            <a:srgbClr val="002060"/>
          </a:solidFill>
        </p:spPr>
        <p:txBody>
          <a:bodyPr wrap="square" rtlCol="0">
            <a:spAutoFit/>
          </a:bodyPr>
          <a:lstStyle/>
          <a:p>
            <a:pPr algn="ctr"/>
            <a:r>
              <a:rPr lang="en-GB" sz="3600" dirty="0">
                <a:solidFill>
                  <a:schemeClr val="bg1"/>
                </a:solidFill>
              </a:rPr>
              <a:t>Start with a subject, Skills Profile</a:t>
            </a:r>
          </a:p>
        </p:txBody>
      </p:sp>
      <p:pic>
        <p:nvPicPr>
          <p:cNvPr id="6" name="Graphic 5">
            <a:extLst>
              <a:ext uri="{FF2B5EF4-FFF2-40B4-BE49-F238E27FC236}">
                <a16:creationId xmlns:a16="http://schemas.microsoft.com/office/drawing/2014/main" id="{2EF63302-C009-4C50-AAC5-1126ACD21A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458" y="0"/>
            <a:ext cx="646331" cy="646331"/>
          </a:xfrm>
          <a:prstGeom prst="rect">
            <a:avLst/>
          </a:prstGeom>
        </p:spPr>
      </p:pic>
      <p:pic>
        <p:nvPicPr>
          <p:cNvPr id="7" name="Picture 6">
            <a:extLst>
              <a:ext uri="{FF2B5EF4-FFF2-40B4-BE49-F238E27FC236}">
                <a16:creationId xmlns:a16="http://schemas.microsoft.com/office/drawing/2014/main" id="{D826C96F-49E0-4802-900B-CF7C216BC54A}"/>
              </a:ext>
            </a:extLst>
          </p:cNvPr>
          <p:cNvPicPr>
            <a:picLocks noChangeAspect="1"/>
          </p:cNvPicPr>
          <p:nvPr/>
        </p:nvPicPr>
        <p:blipFill>
          <a:blip r:embed="rId6"/>
          <a:stretch>
            <a:fillRect/>
          </a:stretch>
        </p:blipFill>
        <p:spPr>
          <a:xfrm>
            <a:off x="222163" y="997823"/>
            <a:ext cx="6007372" cy="3888265"/>
          </a:xfrm>
          <a:prstGeom prst="rect">
            <a:avLst/>
          </a:prstGeom>
          <a:ln w="38100">
            <a:noFill/>
          </a:ln>
          <a:effectLst>
            <a:outerShdw blurRad="50800" dist="38100" dir="5400000" algn="t" rotWithShape="0">
              <a:prstClr val="black">
                <a:alpha val="40000"/>
              </a:prstClr>
            </a:outerShdw>
          </a:effectLst>
        </p:spPr>
      </p:pic>
      <p:sp>
        <p:nvSpPr>
          <p:cNvPr id="11" name="Rectangle 10">
            <a:extLst>
              <a:ext uri="{FF2B5EF4-FFF2-40B4-BE49-F238E27FC236}">
                <a16:creationId xmlns:a16="http://schemas.microsoft.com/office/drawing/2014/main" id="{902FB952-3A30-4687-9087-EB2482D0E93C}"/>
              </a:ext>
            </a:extLst>
          </p:cNvPr>
          <p:cNvSpPr/>
          <p:nvPr/>
        </p:nvSpPr>
        <p:spPr>
          <a:xfrm>
            <a:off x="480943" y="2996663"/>
            <a:ext cx="5389674" cy="58987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18BF81F0-6438-7504-E594-9632F3B9FBFE}"/>
              </a:ext>
            </a:extLst>
          </p:cNvPr>
          <p:cNvPicPr>
            <a:picLocks noChangeAspect="1"/>
          </p:cNvPicPr>
          <p:nvPr/>
        </p:nvPicPr>
        <p:blipFill rotWithShape="1">
          <a:blip r:embed="rId7"/>
          <a:srcRect l="1078" t="1966"/>
          <a:stretch/>
        </p:blipFill>
        <p:spPr>
          <a:xfrm>
            <a:off x="3225849" y="3337992"/>
            <a:ext cx="5814332" cy="3134250"/>
          </a:xfrm>
          <a:prstGeom prst="rect">
            <a:avLst/>
          </a:prstGeom>
        </p:spPr>
      </p:pic>
      <p:sp>
        <p:nvSpPr>
          <p:cNvPr id="12" name="Rectangle 11">
            <a:extLst>
              <a:ext uri="{FF2B5EF4-FFF2-40B4-BE49-F238E27FC236}">
                <a16:creationId xmlns:a16="http://schemas.microsoft.com/office/drawing/2014/main" id="{645755A3-1639-054A-ECFC-C79F8BAE48DF}"/>
              </a:ext>
            </a:extLst>
          </p:cNvPr>
          <p:cNvSpPr/>
          <p:nvPr/>
        </p:nvSpPr>
        <p:spPr>
          <a:xfrm>
            <a:off x="7584843" y="3716895"/>
            <a:ext cx="1336994" cy="135685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A80F74D5-B577-6764-4CBB-BCFAD6B21452}"/>
              </a:ext>
            </a:extLst>
          </p:cNvPr>
          <p:cNvSpPr/>
          <p:nvPr/>
        </p:nvSpPr>
        <p:spPr>
          <a:xfrm>
            <a:off x="4796021" y="5070290"/>
            <a:ext cx="1336994" cy="135685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02760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0"/>
            <a:ext cx="9144000" cy="6870592"/>
          </a:xfrm>
          <a:prstGeom prst="rect">
            <a:avLst/>
          </a:prstGeom>
          <a:solidFill>
            <a:srgbClr val="0072BA"/>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2070"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0343" y="714905"/>
            <a:ext cx="5449138" cy="85991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t="15880"/>
          <a:stretch>
            <a:fillRect/>
          </a:stretch>
        </p:blipFill>
        <p:spPr bwMode="auto">
          <a:xfrm>
            <a:off x="2080343" y="1565238"/>
            <a:ext cx="5449137" cy="3436760"/>
          </a:xfrm>
          <a:prstGeom prst="rect">
            <a:avLst/>
          </a:prstGeom>
          <a:noFill/>
          <a:ln w="25400" algn="ctr">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rgbClr val="5B9BD5"/>
                </a:solidFill>
              </a14:hiddenFill>
            </a:ext>
          </a:extLst>
        </p:spPr>
      </p:pic>
      <p:pic>
        <p:nvPicPr>
          <p:cNvPr id="11" name="Picture 10">
            <a:extLst>
              <a:ext uri="{FF2B5EF4-FFF2-40B4-BE49-F238E27FC236}">
                <a16:creationId xmlns:a16="http://schemas.microsoft.com/office/drawing/2014/main" id="{3A86815C-9D16-DA83-A24F-9432B190EB88}"/>
              </a:ext>
            </a:extLst>
          </p:cNvPr>
          <p:cNvPicPr>
            <a:picLocks noChangeAspect="1"/>
          </p:cNvPicPr>
          <p:nvPr/>
        </p:nvPicPr>
        <p:blipFill>
          <a:blip r:embed="rId5"/>
          <a:stretch>
            <a:fillRect/>
          </a:stretch>
        </p:blipFill>
        <p:spPr>
          <a:xfrm>
            <a:off x="129240" y="783352"/>
            <a:ext cx="1854940" cy="1500493"/>
          </a:xfrm>
          <a:prstGeom prst="rect">
            <a:avLst/>
          </a:prstGeom>
          <a:ln w="38100">
            <a:solidFill>
              <a:srgbClr val="002060"/>
            </a:solidFill>
          </a:ln>
        </p:spPr>
      </p:pic>
      <p:sp>
        <p:nvSpPr>
          <p:cNvPr id="17" name="Text Box 14">
            <a:extLst>
              <a:ext uri="{FF2B5EF4-FFF2-40B4-BE49-F238E27FC236}">
                <a16:creationId xmlns:a16="http://schemas.microsoft.com/office/drawing/2014/main" id="{A67EE3E1-112F-C4C7-0619-EE4106C0D147}"/>
              </a:ext>
            </a:extLst>
          </p:cNvPr>
          <p:cNvSpPr txBox="1">
            <a:spLocks noChangeArrowheads="1"/>
          </p:cNvSpPr>
          <p:nvPr/>
        </p:nvSpPr>
        <p:spPr bwMode="auto">
          <a:xfrm>
            <a:off x="0" y="-22406"/>
            <a:ext cx="9158780" cy="646331"/>
          </a:xfrm>
          <a:prstGeom prst="rect">
            <a:avLst/>
          </a:prstGeom>
          <a:solidFill>
            <a:srgbClr val="002060"/>
          </a:solidFill>
          <a:ln w="19050">
            <a:solidFill>
              <a:schemeClr val="accent5">
                <a:lumMod val="75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GB" altLang="en-US" sz="3600" dirty="0">
                <a:solidFill>
                  <a:schemeClr val="bg1"/>
                </a:solidFill>
                <a:latin typeface="Calibri" panose="020F0502020204030204" pitchFamily="34" charset="0"/>
              </a:rPr>
              <a:t>Tag your favourite three subjects</a:t>
            </a:r>
          </a:p>
        </p:txBody>
      </p:sp>
      <p:pic>
        <p:nvPicPr>
          <p:cNvPr id="6" name="Graphic 5">
            <a:extLst>
              <a:ext uri="{FF2B5EF4-FFF2-40B4-BE49-F238E27FC236}">
                <a16:creationId xmlns:a16="http://schemas.microsoft.com/office/drawing/2014/main" id="{BA248F98-CC19-BBC4-8DE2-3408C2D532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53185"/>
            <a:ext cx="646331" cy="646331"/>
          </a:xfrm>
          <a:prstGeom prst="rect">
            <a:avLst/>
          </a:prstGeom>
        </p:spPr>
      </p:pic>
      <p:grpSp>
        <p:nvGrpSpPr>
          <p:cNvPr id="24" name="Group 23">
            <a:extLst>
              <a:ext uri="{FF2B5EF4-FFF2-40B4-BE49-F238E27FC236}">
                <a16:creationId xmlns:a16="http://schemas.microsoft.com/office/drawing/2014/main" id="{7F89908F-4965-016D-02CD-EE9CA14DADCA}"/>
              </a:ext>
            </a:extLst>
          </p:cNvPr>
          <p:cNvGrpSpPr/>
          <p:nvPr/>
        </p:nvGrpSpPr>
        <p:grpSpPr>
          <a:xfrm>
            <a:off x="70597" y="2535437"/>
            <a:ext cx="6815359" cy="4109086"/>
            <a:chOff x="70597" y="2535437"/>
            <a:chExt cx="6815359" cy="4109086"/>
          </a:xfrm>
        </p:grpSpPr>
        <p:sp>
          <p:nvSpPr>
            <p:cNvPr id="3" name="Rectangle 3"/>
            <p:cNvSpPr>
              <a:spLocks noChangeArrowheads="1"/>
            </p:cNvSpPr>
            <p:nvPr/>
          </p:nvSpPr>
          <p:spPr bwMode="auto">
            <a:xfrm>
              <a:off x="2062514" y="3295055"/>
              <a:ext cx="1839188" cy="1664623"/>
            </a:xfrm>
            <a:prstGeom prst="rect">
              <a:avLst/>
            </a:prstGeom>
            <a:noFill/>
            <a:ln w="57150" algn="ctr">
              <a:solidFill>
                <a:srgbClr val="FF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9" name="Picture 4" descr="SNAGHTML534b68d">
              <a:extLst>
                <a:ext uri="{FF2B5EF4-FFF2-40B4-BE49-F238E27FC236}">
                  <a16:creationId xmlns:a16="http://schemas.microsoft.com/office/drawing/2014/main" id="{DE39586D-3978-21B2-781C-9B18B0285E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334" t="1161" r="22919" b="28171"/>
            <a:stretch>
              <a:fillRect/>
            </a:stretch>
          </p:blipFill>
          <p:spPr bwMode="auto">
            <a:xfrm>
              <a:off x="385893" y="2535437"/>
              <a:ext cx="4296164" cy="3093008"/>
            </a:xfrm>
            <a:prstGeom prst="rect">
              <a:avLst/>
            </a:prstGeom>
            <a:ln w="38100">
              <a:solidFill>
                <a:srgbClr val="002060"/>
              </a:solidFill>
            </a:ln>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28FEC706-5CA6-C483-8713-00C206B8C389}"/>
                </a:ext>
              </a:extLst>
            </p:cNvPr>
            <p:cNvGrpSpPr/>
            <p:nvPr/>
          </p:nvGrpSpPr>
          <p:grpSpPr>
            <a:xfrm>
              <a:off x="2881005" y="2991299"/>
              <a:ext cx="4004951" cy="2652616"/>
              <a:chOff x="2671104" y="3313537"/>
              <a:chExt cx="4004951" cy="2652616"/>
            </a:xfrm>
          </p:grpSpPr>
          <p:pic>
            <p:nvPicPr>
              <p:cNvPr id="10" name="Picture 5">
                <a:extLst>
                  <a:ext uri="{FF2B5EF4-FFF2-40B4-BE49-F238E27FC236}">
                    <a16:creationId xmlns:a16="http://schemas.microsoft.com/office/drawing/2014/main" id="{936CFCFB-8C24-3265-6D47-CBF9F28A28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151" t="1843" r="484" b="88614"/>
              <a:stretch>
                <a:fillRect/>
              </a:stretch>
            </p:blipFill>
            <p:spPr bwMode="auto">
              <a:xfrm>
                <a:off x="2685126" y="3313537"/>
                <a:ext cx="3990929" cy="272326"/>
              </a:xfrm>
              <a:prstGeom prst="rect">
                <a:avLst/>
              </a:prstGeom>
              <a:ln w="38100">
                <a:noFill/>
              </a:ln>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2" name="Rectangle 6">
                <a:extLst>
                  <a:ext uri="{FF2B5EF4-FFF2-40B4-BE49-F238E27FC236}">
                    <a16:creationId xmlns:a16="http://schemas.microsoft.com/office/drawing/2014/main" id="{DB4074E7-37E0-93BB-386B-0E8A37822394}"/>
                  </a:ext>
                </a:extLst>
              </p:cNvPr>
              <p:cNvSpPr>
                <a:spLocks noChangeArrowheads="1"/>
              </p:cNvSpPr>
              <p:nvPr/>
            </p:nvSpPr>
            <p:spPr bwMode="auto">
              <a:xfrm>
                <a:off x="2671104" y="3573346"/>
                <a:ext cx="3995508" cy="2332523"/>
              </a:xfrm>
              <a:prstGeom prst="rect">
                <a:avLst/>
              </a:prstGeom>
              <a:solidFill>
                <a:srgbClr val="FFFFFF"/>
              </a:solidFill>
              <a:ln w="12700" algn="ctr">
                <a:no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pic>
            <p:nvPicPr>
              <p:cNvPr id="13" name="Picture 7">
                <a:extLst>
                  <a:ext uri="{FF2B5EF4-FFF2-40B4-BE49-F238E27FC236}">
                    <a16:creationId xmlns:a16="http://schemas.microsoft.com/office/drawing/2014/main" id="{803005AF-81E5-7A07-1062-3228A596209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69651" y="3753050"/>
                <a:ext cx="1723044" cy="844376"/>
              </a:xfrm>
              <a:prstGeom prst="rect">
                <a:avLst/>
              </a:prstGeom>
              <a:ln w="38100">
                <a:noFill/>
              </a:ln>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4" name="Picture 8">
                <a:extLst>
                  <a:ext uri="{FF2B5EF4-FFF2-40B4-BE49-F238E27FC236}">
                    <a16:creationId xmlns:a16="http://schemas.microsoft.com/office/drawing/2014/main" id="{E054C4CF-ABA2-65A3-6FD3-A9776AD83EB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69651" y="4641195"/>
                <a:ext cx="2080168" cy="826140"/>
              </a:xfrm>
              <a:prstGeom prst="rect">
                <a:avLst/>
              </a:prstGeom>
              <a:ln w="38100">
                <a:noFill/>
              </a:ln>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21" name="Group 20">
                <a:extLst>
                  <a:ext uri="{FF2B5EF4-FFF2-40B4-BE49-F238E27FC236}">
                    <a16:creationId xmlns:a16="http://schemas.microsoft.com/office/drawing/2014/main" id="{CBF027F8-35A5-6532-2EA2-68E5D3F48B04}"/>
                  </a:ext>
                </a:extLst>
              </p:cNvPr>
              <p:cNvGrpSpPr/>
              <p:nvPr/>
            </p:nvGrpSpPr>
            <p:grpSpPr>
              <a:xfrm>
                <a:off x="2692515" y="3317618"/>
                <a:ext cx="3981487" cy="2648535"/>
                <a:chOff x="2716662" y="3255546"/>
                <a:chExt cx="3981487" cy="2648535"/>
              </a:xfrm>
            </p:grpSpPr>
            <p:pic>
              <p:nvPicPr>
                <p:cNvPr id="5" name="Picture 4">
                  <a:extLst>
                    <a:ext uri="{FF2B5EF4-FFF2-40B4-BE49-F238E27FC236}">
                      <a16:creationId xmlns:a16="http://schemas.microsoft.com/office/drawing/2014/main" id="{BACC9E99-916D-2F0C-B1D7-A6A73A8200D0}"/>
                    </a:ext>
                  </a:extLst>
                </p:cNvPr>
                <p:cNvPicPr>
                  <a:picLocks noChangeAspect="1"/>
                </p:cNvPicPr>
                <p:nvPr/>
              </p:nvPicPr>
              <p:blipFill rotWithShape="1">
                <a:blip r:embed="rId12"/>
                <a:srcRect t="5247"/>
                <a:stretch/>
              </p:blipFill>
              <p:spPr>
                <a:xfrm>
                  <a:off x="4690573" y="3660195"/>
                  <a:ext cx="1948601" cy="786744"/>
                </a:xfrm>
                <a:prstGeom prst="rect">
                  <a:avLst/>
                </a:prstGeom>
                <a:ln w="38100">
                  <a:noFill/>
                </a:ln>
              </p:spPr>
            </p:pic>
            <p:sp>
              <p:nvSpPr>
                <p:cNvPr id="7" name="Rectangle 6">
                  <a:extLst>
                    <a:ext uri="{FF2B5EF4-FFF2-40B4-BE49-F238E27FC236}">
                      <a16:creationId xmlns:a16="http://schemas.microsoft.com/office/drawing/2014/main" id="{19CDB5C3-7C72-4CF6-D3D6-CCC3C174C1C4}"/>
                    </a:ext>
                  </a:extLst>
                </p:cNvPr>
                <p:cNvSpPr/>
                <p:nvPr/>
              </p:nvSpPr>
              <p:spPr>
                <a:xfrm>
                  <a:off x="2716662" y="3255546"/>
                  <a:ext cx="3981487" cy="2648535"/>
                </a:xfrm>
                <a:prstGeom prst="rect">
                  <a:avLst/>
                </a:prstGeom>
                <a:no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3" name="Group 22">
              <a:extLst>
                <a:ext uri="{FF2B5EF4-FFF2-40B4-BE49-F238E27FC236}">
                  <a16:creationId xmlns:a16="http://schemas.microsoft.com/office/drawing/2014/main" id="{E44B5178-47DD-92DB-3700-461739475055}"/>
                </a:ext>
              </a:extLst>
            </p:cNvPr>
            <p:cNvGrpSpPr/>
            <p:nvPr/>
          </p:nvGrpSpPr>
          <p:grpSpPr>
            <a:xfrm>
              <a:off x="70597" y="5377160"/>
              <a:ext cx="5656249" cy="1267363"/>
              <a:chOff x="-1784735" y="5390242"/>
              <a:chExt cx="5656249" cy="1267363"/>
            </a:xfrm>
          </p:grpSpPr>
          <p:pic>
            <p:nvPicPr>
              <p:cNvPr id="15" name="Picture 10">
                <a:extLst>
                  <a:ext uri="{FF2B5EF4-FFF2-40B4-BE49-F238E27FC236}">
                    <a16:creationId xmlns:a16="http://schemas.microsoft.com/office/drawing/2014/main" id="{4E00A09F-2140-45CE-41B7-E4611ED77B9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84735" y="5404690"/>
                <a:ext cx="5646822" cy="415805"/>
              </a:xfrm>
              <a:prstGeom prst="rect">
                <a:avLst/>
              </a:prstGeom>
              <a:ln w="38100">
                <a:noFill/>
              </a:ln>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6" name="Picture 11">
                <a:extLst>
                  <a:ext uri="{FF2B5EF4-FFF2-40B4-BE49-F238E27FC236}">
                    <a16:creationId xmlns:a16="http://schemas.microsoft.com/office/drawing/2014/main" id="{FAB8E949-5DD9-46FE-8B20-34B7120B5B4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70488" y="5830310"/>
                <a:ext cx="5634613" cy="800608"/>
              </a:xfrm>
              <a:prstGeom prst="rect">
                <a:avLst/>
              </a:prstGeom>
              <a:ln w="38100">
                <a:noFill/>
              </a:ln>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8" name="Rectangle 17">
                <a:extLst>
                  <a:ext uri="{FF2B5EF4-FFF2-40B4-BE49-F238E27FC236}">
                    <a16:creationId xmlns:a16="http://schemas.microsoft.com/office/drawing/2014/main" id="{2CF75AF2-58B5-A229-5082-0678B9C68D61}"/>
                  </a:ext>
                </a:extLst>
              </p:cNvPr>
              <p:cNvSpPr/>
              <p:nvPr/>
            </p:nvSpPr>
            <p:spPr>
              <a:xfrm>
                <a:off x="-1763476" y="5390242"/>
                <a:ext cx="5634990" cy="1267363"/>
              </a:xfrm>
              <a:prstGeom prst="rect">
                <a:avLst/>
              </a:prstGeom>
              <a:no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19" name="Picture 18">
            <a:extLst>
              <a:ext uri="{FF2B5EF4-FFF2-40B4-BE49-F238E27FC236}">
                <a16:creationId xmlns:a16="http://schemas.microsoft.com/office/drawing/2014/main" id="{8250CE72-017C-3627-F8DE-FF3D0A6CDEAB}"/>
              </a:ext>
            </a:extLst>
          </p:cNvPr>
          <p:cNvPicPr>
            <a:picLocks noChangeAspect="1"/>
          </p:cNvPicPr>
          <p:nvPr/>
        </p:nvPicPr>
        <p:blipFill>
          <a:blip r:embed="rId15"/>
          <a:stretch>
            <a:fillRect/>
          </a:stretch>
        </p:blipFill>
        <p:spPr>
          <a:xfrm>
            <a:off x="2866225" y="4635716"/>
            <a:ext cx="6049672" cy="1985970"/>
          </a:xfrm>
          <a:prstGeom prst="rect">
            <a:avLst/>
          </a:prstGeom>
          <a:ln w="38100">
            <a:solidFill>
              <a:srgbClr val="002060"/>
            </a:solidFill>
          </a:ln>
        </p:spPr>
      </p:pic>
      <p:sp>
        <p:nvSpPr>
          <p:cNvPr id="20" name="Callout: Down Arrow 19">
            <a:extLst>
              <a:ext uri="{FF2B5EF4-FFF2-40B4-BE49-F238E27FC236}">
                <a16:creationId xmlns:a16="http://schemas.microsoft.com/office/drawing/2014/main" id="{675D1723-B12E-4545-3BF0-768CCC715023}"/>
              </a:ext>
            </a:extLst>
          </p:cNvPr>
          <p:cNvSpPr/>
          <p:nvPr/>
        </p:nvSpPr>
        <p:spPr>
          <a:xfrm>
            <a:off x="7633213" y="2958957"/>
            <a:ext cx="1360631" cy="2000721"/>
          </a:xfrm>
          <a:prstGeom prst="downArrowCallou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Tag 3 before you start looking at details</a:t>
            </a:r>
          </a:p>
        </p:txBody>
      </p:sp>
      <p:pic>
        <p:nvPicPr>
          <p:cNvPr id="8" name="Picture 10" descr="Loop">
            <a:extLst>
              <a:ext uri="{FF2B5EF4-FFF2-40B4-BE49-F238E27FC236}">
                <a16:creationId xmlns:a16="http://schemas.microsoft.com/office/drawing/2014/main" id="{CCFDBADB-DC97-9B2F-9833-BA37F535BF0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81590" y="4694594"/>
            <a:ext cx="2221841" cy="59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57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iterate type="lt">
                                    <p:tmPct val="0"/>
                                  </p:iterate>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36" presetClass="emph" presetSubtype="0" fill="hold" grpId="1" nodeType="clickEffect">
                                  <p:stCondLst>
                                    <p:cond delay="0"/>
                                  </p:stCondLst>
                                  <p:iterate type="lt">
                                    <p:tmPct val="10000"/>
                                  </p:iterate>
                                  <p:childTnLst>
                                    <p:animScale>
                                      <p:cBhvr>
                                        <p:cTn id="31" dur="250" autoRev="1" fill="hold">
                                          <p:stCondLst>
                                            <p:cond delay="0"/>
                                          </p:stCondLst>
                                        </p:cTn>
                                        <p:tgtEl>
                                          <p:spTgt spid="20"/>
                                        </p:tgtEl>
                                      </p:cBhvr>
                                      <p:to x="80000" y="100000"/>
                                    </p:animScale>
                                    <p:anim by="(#ppt_w*0.10)" calcmode="lin" valueType="num">
                                      <p:cBhvr>
                                        <p:cTn id="32" dur="250" autoRev="1" fill="hold">
                                          <p:stCondLst>
                                            <p:cond delay="0"/>
                                          </p:stCondLst>
                                        </p:cTn>
                                        <p:tgtEl>
                                          <p:spTgt spid="20"/>
                                        </p:tgtEl>
                                        <p:attrNameLst>
                                          <p:attrName>ppt_x</p:attrName>
                                        </p:attrNameLst>
                                      </p:cBhvr>
                                    </p:anim>
                                    <p:anim by="(-#ppt_w*0.10)" calcmode="lin" valueType="num">
                                      <p:cBhvr>
                                        <p:cTn id="33" dur="250" autoRev="1" fill="hold">
                                          <p:stCondLst>
                                            <p:cond delay="0"/>
                                          </p:stCondLst>
                                        </p:cTn>
                                        <p:tgtEl>
                                          <p:spTgt spid="20"/>
                                        </p:tgtEl>
                                        <p:attrNameLst>
                                          <p:attrName>ppt_y</p:attrName>
                                        </p:attrNameLst>
                                      </p:cBhvr>
                                    </p:anim>
                                    <p:animRot by="-480000">
                                      <p:cBhvr>
                                        <p:cTn id="34" dur="250" autoRev="1" fill="hold">
                                          <p:stCondLst>
                                            <p:cond delay="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6FBBCD-12FE-4C51-93CA-60C261572318}"/>
              </a:ext>
            </a:extLst>
          </p:cNvPr>
          <p:cNvSpPr/>
          <p:nvPr/>
        </p:nvSpPr>
        <p:spPr>
          <a:xfrm>
            <a:off x="0" y="0"/>
            <a:ext cx="9144000" cy="6858000"/>
          </a:xfrm>
          <a:prstGeom prst="rect">
            <a:avLst/>
          </a:prstGeom>
          <a:solidFill>
            <a:srgbClr val="0072BA">
              <a:alpha val="9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1" y="0"/>
            <a:ext cx="9143999" cy="646331"/>
          </a:xfrm>
          <a:prstGeom prst="rect">
            <a:avLst/>
          </a:prstGeom>
          <a:solidFill>
            <a:srgbClr val="002060"/>
          </a:solidFill>
        </p:spPr>
        <p:txBody>
          <a:bodyPr wrap="square" rtlCol="0">
            <a:spAutoFit/>
          </a:bodyPr>
          <a:lstStyle/>
          <a:p>
            <a:pPr algn="ctr"/>
            <a:r>
              <a:rPr lang="en-GB" sz="3600" dirty="0">
                <a:solidFill>
                  <a:schemeClr val="bg1"/>
                </a:solidFill>
              </a:rPr>
              <a:t>The Essential Skills</a:t>
            </a:r>
          </a:p>
        </p:txBody>
      </p:sp>
      <p:sp>
        <p:nvSpPr>
          <p:cNvPr id="4" name="TextBox 3">
            <a:extLst>
              <a:ext uri="{FF2B5EF4-FFF2-40B4-BE49-F238E27FC236}">
                <a16:creationId xmlns:a16="http://schemas.microsoft.com/office/drawing/2014/main" id="{2300B631-8771-8603-FC91-90F62538BBF4}"/>
              </a:ext>
            </a:extLst>
          </p:cNvPr>
          <p:cNvSpPr txBox="1"/>
          <p:nvPr/>
        </p:nvSpPr>
        <p:spPr>
          <a:xfrm>
            <a:off x="1" y="4340578"/>
            <a:ext cx="9143999" cy="646331"/>
          </a:xfrm>
          <a:prstGeom prst="rect">
            <a:avLst/>
          </a:prstGeom>
          <a:solidFill>
            <a:srgbClr val="002060"/>
          </a:solidFill>
        </p:spPr>
        <p:txBody>
          <a:bodyPr wrap="square" rtlCol="0">
            <a:spAutoFit/>
          </a:bodyPr>
          <a:lstStyle/>
          <a:p>
            <a:pPr algn="ctr"/>
            <a:r>
              <a:rPr lang="en-GB" sz="3600" dirty="0">
                <a:solidFill>
                  <a:schemeClr val="bg1"/>
                </a:solidFill>
              </a:rPr>
              <a:t>Other skills some jobs need</a:t>
            </a:r>
          </a:p>
        </p:txBody>
      </p:sp>
      <p:sp>
        <p:nvSpPr>
          <p:cNvPr id="8" name="Oval 7">
            <a:extLst>
              <a:ext uri="{FF2B5EF4-FFF2-40B4-BE49-F238E27FC236}">
                <a16:creationId xmlns:a16="http://schemas.microsoft.com/office/drawing/2014/main" id="{EAC250B6-A611-8C57-3092-557EFBEB6BEE}"/>
              </a:ext>
            </a:extLst>
          </p:cNvPr>
          <p:cNvSpPr/>
          <p:nvPr/>
        </p:nvSpPr>
        <p:spPr>
          <a:xfrm>
            <a:off x="254567" y="5125643"/>
            <a:ext cx="2065867" cy="1569156"/>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IT Skills</a:t>
            </a:r>
          </a:p>
        </p:txBody>
      </p:sp>
      <p:sp>
        <p:nvSpPr>
          <p:cNvPr id="9" name="Oval 8">
            <a:extLst>
              <a:ext uri="{FF2B5EF4-FFF2-40B4-BE49-F238E27FC236}">
                <a16:creationId xmlns:a16="http://schemas.microsoft.com/office/drawing/2014/main" id="{142A9241-EC62-5EBD-AB6B-B5ADC84AA8F8}"/>
              </a:ext>
            </a:extLst>
          </p:cNvPr>
          <p:cNvSpPr/>
          <p:nvPr/>
        </p:nvSpPr>
        <p:spPr>
          <a:xfrm>
            <a:off x="2452794" y="5125643"/>
            <a:ext cx="2065867" cy="15691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Practical </a:t>
            </a:r>
          </a:p>
        </p:txBody>
      </p:sp>
      <p:sp>
        <p:nvSpPr>
          <p:cNvPr id="10" name="Oval 9">
            <a:extLst>
              <a:ext uri="{FF2B5EF4-FFF2-40B4-BE49-F238E27FC236}">
                <a16:creationId xmlns:a16="http://schemas.microsoft.com/office/drawing/2014/main" id="{25C5F4E5-7074-C512-93E2-CB70118EAD82}"/>
              </a:ext>
            </a:extLst>
          </p:cNvPr>
          <p:cNvSpPr/>
          <p:nvPr/>
        </p:nvSpPr>
        <p:spPr>
          <a:xfrm>
            <a:off x="4651021" y="5150109"/>
            <a:ext cx="2065867" cy="1569156"/>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Scientific </a:t>
            </a:r>
          </a:p>
        </p:txBody>
      </p:sp>
      <p:sp>
        <p:nvSpPr>
          <p:cNvPr id="11" name="Oval 10">
            <a:extLst>
              <a:ext uri="{FF2B5EF4-FFF2-40B4-BE49-F238E27FC236}">
                <a16:creationId xmlns:a16="http://schemas.microsoft.com/office/drawing/2014/main" id="{66051F0C-554B-7891-AC14-4E9D5D6375E6}"/>
              </a:ext>
            </a:extLst>
          </p:cNvPr>
          <p:cNvSpPr/>
          <p:nvPr/>
        </p:nvSpPr>
        <p:spPr>
          <a:xfrm>
            <a:off x="6892433" y="5125643"/>
            <a:ext cx="2065867" cy="1569156"/>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Physical </a:t>
            </a:r>
          </a:p>
        </p:txBody>
      </p:sp>
      <p:pic>
        <p:nvPicPr>
          <p:cNvPr id="6" name="Graphic 5">
            <a:extLst>
              <a:ext uri="{FF2B5EF4-FFF2-40B4-BE49-F238E27FC236}">
                <a16:creationId xmlns:a16="http://schemas.microsoft.com/office/drawing/2014/main" id="{9F6B58CD-83C9-C0DC-7898-6D296C5A3A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458" y="0"/>
            <a:ext cx="646331" cy="646331"/>
          </a:xfrm>
          <a:prstGeom prst="rect">
            <a:avLst/>
          </a:prstGeom>
        </p:spPr>
      </p:pic>
      <p:pic>
        <p:nvPicPr>
          <p:cNvPr id="7" name="Picture 6">
            <a:extLst>
              <a:ext uri="{FF2B5EF4-FFF2-40B4-BE49-F238E27FC236}">
                <a16:creationId xmlns:a16="http://schemas.microsoft.com/office/drawing/2014/main" id="{C3556F1B-CB00-7BCA-F417-841F7EBD7BA0}"/>
              </a:ext>
            </a:extLst>
          </p:cNvPr>
          <p:cNvPicPr>
            <a:picLocks noChangeAspect="1"/>
          </p:cNvPicPr>
          <p:nvPr/>
        </p:nvPicPr>
        <p:blipFill>
          <a:blip r:embed="rId6">
            <a:extLst>
              <a:ext uri="{28A0092B-C50C-407E-A947-70E740481C1C}">
                <a14:useLocalDpi xmlns:a14="http://schemas.microsoft.com/office/drawing/2010/main" val="0"/>
              </a:ext>
            </a:extLst>
          </a:blip>
          <a:srcRect l="49750" t="-5883"/>
          <a:stretch/>
        </p:blipFill>
        <p:spPr>
          <a:xfrm>
            <a:off x="1050062" y="2512572"/>
            <a:ext cx="6817128" cy="1695803"/>
          </a:xfrm>
          <a:prstGeom prst="rect">
            <a:avLst/>
          </a:prstGeom>
        </p:spPr>
      </p:pic>
      <p:pic>
        <p:nvPicPr>
          <p:cNvPr id="12" name="Picture 11">
            <a:extLst>
              <a:ext uri="{FF2B5EF4-FFF2-40B4-BE49-F238E27FC236}">
                <a16:creationId xmlns:a16="http://schemas.microsoft.com/office/drawing/2014/main" id="{32A5D954-348E-64C6-B102-0F941F09B93E}"/>
              </a:ext>
            </a:extLst>
          </p:cNvPr>
          <p:cNvPicPr>
            <a:picLocks noChangeAspect="1"/>
          </p:cNvPicPr>
          <p:nvPr/>
        </p:nvPicPr>
        <p:blipFill>
          <a:blip r:embed="rId6">
            <a:extLst>
              <a:ext uri="{28A0092B-C50C-407E-A947-70E740481C1C}">
                <a14:useLocalDpi xmlns:a14="http://schemas.microsoft.com/office/drawing/2010/main" val="0"/>
              </a:ext>
            </a:extLst>
          </a:blip>
          <a:srcRect l="1" r="50444"/>
          <a:stretch/>
        </p:blipFill>
        <p:spPr>
          <a:xfrm>
            <a:off x="1110097" y="826095"/>
            <a:ext cx="6697058" cy="1601592"/>
          </a:xfrm>
          <a:prstGeom prst="rect">
            <a:avLst/>
          </a:prstGeom>
        </p:spPr>
      </p:pic>
    </p:spTree>
    <p:custDataLst>
      <p:tags r:id="rId1"/>
    </p:custDataLst>
    <p:extLst>
      <p:ext uri="{BB962C8B-B14F-4D97-AF65-F5344CB8AC3E}">
        <p14:creationId xmlns:p14="http://schemas.microsoft.com/office/powerpoint/2010/main" val="409720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A01A4A88-4D82-4FE8-BE2C-53587B2C4B3E}"/>
              </a:ext>
            </a:extLst>
          </p:cNvPr>
          <p:cNvSpPr>
            <a:spLocks noChangeArrowheads="1"/>
          </p:cNvSpPr>
          <p:nvPr/>
        </p:nvSpPr>
        <p:spPr bwMode="auto">
          <a:xfrm>
            <a:off x="0" y="-40772"/>
            <a:ext cx="9158780" cy="6921309"/>
          </a:xfrm>
          <a:prstGeom prst="rect">
            <a:avLst/>
          </a:prstGeom>
          <a:solidFill>
            <a:srgbClr val="0072BA"/>
          </a:solidFill>
          <a:ln w="9525">
            <a:solidFill>
              <a:schemeClr val="accent5">
                <a:lumMod val="50000"/>
              </a:schemeClr>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7" name="Rectangle 2"/>
          <p:cNvSpPr>
            <a:spLocks noChangeArrowheads="1"/>
          </p:cNvSpPr>
          <p:nvPr/>
        </p:nvSpPr>
        <p:spPr bwMode="auto">
          <a:xfrm>
            <a:off x="-14780" y="0"/>
            <a:ext cx="9144000" cy="658243"/>
          </a:xfrm>
          <a:prstGeom prst="rect">
            <a:avLst/>
          </a:prstGeom>
          <a:solidFill>
            <a:srgbClr val="00206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chemeClr val="bg1"/>
                </a:solidFill>
                <a:latin typeface="+mn-lt"/>
                <a:cs typeface="Calibri" panose="020F0502020204030204" pitchFamily="34" charset="0"/>
              </a:rPr>
              <a:t> </a:t>
            </a:r>
            <a:r>
              <a:rPr lang="en-GB" altLang="en-US" sz="3600" dirty="0">
                <a:solidFill>
                  <a:schemeClr val="bg1"/>
                </a:solidFill>
                <a:latin typeface="+mn-lt"/>
                <a:cs typeface="Calibri" panose="020F0502020204030204" pitchFamily="34" charset="0"/>
              </a:rPr>
              <a:t>Add activities</a:t>
            </a:r>
          </a:p>
        </p:txBody>
      </p:sp>
      <p:pic>
        <p:nvPicPr>
          <p:cNvPr id="2" name="Picture 1">
            <a:extLst>
              <a:ext uri="{FF2B5EF4-FFF2-40B4-BE49-F238E27FC236}">
                <a16:creationId xmlns:a16="http://schemas.microsoft.com/office/drawing/2014/main" id="{59DE5347-EB6B-93F8-8C8A-7B8FE3435CAB}"/>
              </a:ext>
            </a:extLst>
          </p:cNvPr>
          <p:cNvPicPr>
            <a:picLocks noChangeAspect="1"/>
          </p:cNvPicPr>
          <p:nvPr/>
        </p:nvPicPr>
        <p:blipFill>
          <a:blip r:embed="rId3"/>
          <a:stretch>
            <a:fillRect/>
          </a:stretch>
        </p:blipFill>
        <p:spPr>
          <a:xfrm>
            <a:off x="174076" y="850174"/>
            <a:ext cx="1280415" cy="1293177"/>
          </a:xfrm>
          <a:prstGeom prst="rect">
            <a:avLst/>
          </a:prstGeom>
          <a:ln w="38100">
            <a:solidFill>
              <a:srgbClr val="002060"/>
            </a:solidFill>
          </a:ln>
        </p:spPr>
      </p:pic>
      <p:pic>
        <p:nvPicPr>
          <p:cNvPr id="5" name="Graphic 4">
            <a:extLst>
              <a:ext uri="{FF2B5EF4-FFF2-40B4-BE49-F238E27FC236}">
                <a16:creationId xmlns:a16="http://schemas.microsoft.com/office/drawing/2014/main" id="{3573D367-C1CE-E3DD-7F91-166EC2B93F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458" y="0"/>
            <a:ext cx="646331" cy="646331"/>
          </a:xfrm>
          <a:prstGeom prst="rect">
            <a:avLst/>
          </a:prstGeom>
        </p:spPr>
      </p:pic>
      <p:grpSp>
        <p:nvGrpSpPr>
          <p:cNvPr id="8" name="Group 7">
            <a:extLst>
              <a:ext uri="{FF2B5EF4-FFF2-40B4-BE49-F238E27FC236}">
                <a16:creationId xmlns:a16="http://schemas.microsoft.com/office/drawing/2014/main" id="{08CC4F85-F1DD-4372-AE3F-04355C52A224}"/>
              </a:ext>
            </a:extLst>
          </p:cNvPr>
          <p:cNvGrpSpPr/>
          <p:nvPr/>
        </p:nvGrpSpPr>
        <p:grpSpPr>
          <a:xfrm>
            <a:off x="1628567" y="857749"/>
            <a:ext cx="4445732" cy="2170804"/>
            <a:chOff x="2062406" y="1561768"/>
            <a:chExt cx="6949131" cy="3734464"/>
          </a:xfrm>
        </p:grpSpPr>
        <p:pic>
          <p:nvPicPr>
            <p:cNvPr id="9" name="Picture 8">
              <a:extLst>
                <a:ext uri="{FF2B5EF4-FFF2-40B4-BE49-F238E27FC236}">
                  <a16:creationId xmlns:a16="http://schemas.microsoft.com/office/drawing/2014/main" id="{A1BCFAF1-63EB-DC1C-65C4-3BB513D5441D}"/>
                </a:ext>
              </a:extLst>
            </p:cNvPr>
            <p:cNvPicPr>
              <a:picLocks noChangeAspect="1"/>
            </p:cNvPicPr>
            <p:nvPr/>
          </p:nvPicPr>
          <p:blipFill>
            <a:blip r:embed="rId6"/>
            <a:stretch>
              <a:fillRect/>
            </a:stretch>
          </p:blipFill>
          <p:spPr>
            <a:xfrm>
              <a:off x="2062406" y="1561768"/>
              <a:ext cx="6949131" cy="3734464"/>
            </a:xfrm>
            <a:prstGeom prst="rect">
              <a:avLst/>
            </a:prstGeom>
            <a:ln w="38100">
              <a:solidFill>
                <a:srgbClr val="002060"/>
              </a:solidFill>
            </a:ln>
          </p:spPr>
        </p:pic>
        <p:sp>
          <p:nvSpPr>
            <p:cNvPr id="11" name="Rectangle 10">
              <a:extLst>
                <a:ext uri="{FF2B5EF4-FFF2-40B4-BE49-F238E27FC236}">
                  <a16:creationId xmlns:a16="http://schemas.microsoft.com/office/drawing/2014/main" id="{A5C02F1D-28B2-8CCD-D9F4-D2E9F8D58317}"/>
                </a:ext>
              </a:extLst>
            </p:cNvPr>
            <p:cNvSpPr/>
            <p:nvPr/>
          </p:nvSpPr>
          <p:spPr>
            <a:xfrm>
              <a:off x="2206784" y="2538602"/>
              <a:ext cx="3299950" cy="60427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grpSp>
      <p:pic>
        <p:nvPicPr>
          <p:cNvPr id="3" name="Picture 2">
            <a:extLst>
              <a:ext uri="{FF2B5EF4-FFF2-40B4-BE49-F238E27FC236}">
                <a16:creationId xmlns:a16="http://schemas.microsoft.com/office/drawing/2014/main" id="{0F26131B-DAEE-4D1E-A453-5C207B751217}"/>
              </a:ext>
            </a:extLst>
          </p:cNvPr>
          <p:cNvPicPr>
            <a:picLocks noChangeAspect="1"/>
          </p:cNvPicPr>
          <p:nvPr/>
        </p:nvPicPr>
        <p:blipFill>
          <a:blip r:embed="rId7"/>
          <a:stretch>
            <a:fillRect/>
          </a:stretch>
        </p:blipFill>
        <p:spPr>
          <a:xfrm>
            <a:off x="253154" y="3550065"/>
            <a:ext cx="6868780" cy="3071310"/>
          </a:xfrm>
          <a:prstGeom prst="rect">
            <a:avLst/>
          </a:prstGeom>
          <a:ln w="38100">
            <a:solidFill>
              <a:srgbClr val="002060"/>
            </a:solidFill>
          </a:ln>
        </p:spPr>
      </p:pic>
      <p:sp>
        <p:nvSpPr>
          <p:cNvPr id="6" name="Rectangle 5">
            <a:extLst>
              <a:ext uri="{FF2B5EF4-FFF2-40B4-BE49-F238E27FC236}">
                <a16:creationId xmlns:a16="http://schemas.microsoft.com/office/drawing/2014/main" id="{B6FD4F61-AEB3-C974-EC2F-25ACF8CBC1C9}"/>
              </a:ext>
            </a:extLst>
          </p:cNvPr>
          <p:cNvSpPr/>
          <p:nvPr/>
        </p:nvSpPr>
        <p:spPr>
          <a:xfrm>
            <a:off x="174076" y="4534357"/>
            <a:ext cx="3586086" cy="22165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0" descr="Loop">
            <a:extLst>
              <a:ext uri="{FF2B5EF4-FFF2-40B4-BE49-F238E27FC236}">
                <a16:creationId xmlns:a16="http://schemas.microsoft.com/office/drawing/2014/main" id="{1A9A8ADF-1ED7-49ED-9812-961DB3D2CA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7497" y="3930520"/>
            <a:ext cx="1991638" cy="73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3472764B-14F6-4851-A7C8-A31A372995C8}"/>
              </a:ext>
            </a:extLst>
          </p:cNvPr>
          <p:cNvPicPr>
            <a:picLocks noChangeAspect="1"/>
          </p:cNvPicPr>
          <p:nvPr/>
        </p:nvPicPr>
        <p:blipFill>
          <a:blip r:embed="rId9"/>
          <a:stretch>
            <a:fillRect/>
          </a:stretch>
        </p:blipFill>
        <p:spPr>
          <a:xfrm>
            <a:off x="4250645" y="1320998"/>
            <a:ext cx="4725407" cy="2683917"/>
          </a:xfrm>
          <a:prstGeom prst="rect">
            <a:avLst/>
          </a:prstGeom>
          <a:ln w="38100">
            <a:solidFill>
              <a:srgbClr val="002060"/>
            </a:solidFill>
          </a:ln>
        </p:spPr>
      </p:pic>
    </p:spTree>
    <p:extLst>
      <p:ext uri="{BB962C8B-B14F-4D97-AF65-F5344CB8AC3E}">
        <p14:creationId xmlns:p14="http://schemas.microsoft.com/office/powerpoint/2010/main" val="13058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6FBBCD-12FE-4C51-93CA-60C261572318}"/>
              </a:ext>
            </a:extLst>
          </p:cNvPr>
          <p:cNvSpPr/>
          <p:nvPr/>
        </p:nvSpPr>
        <p:spPr>
          <a:xfrm>
            <a:off x="0" y="-32048"/>
            <a:ext cx="9144000" cy="6890047"/>
          </a:xfrm>
          <a:prstGeom prst="rect">
            <a:avLst/>
          </a:prstGeom>
          <a:solidFill>
            <a:srgbClr val="0072BA">
              <a:alpha val="9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1" y="-17193"/>
            <a:ext cx="9143999" cy="646331"/>
          </a:xfrm>
          <a:prstGeom prst="rect">
            <a:avLst/>
          </a:prstGeom>
          <a:solidFill>
            <a:srgbClr val="002060"/>
          </a:solidFill>
        </p:spPr>
        <p:txBody>
          <a:bodyPr wrap="square" rtlCol="0">
            <a:spAutoFit/>
          </a:bodyPr>
          <a:lstStyle/>
          <a:p>
            <a:pPr algn="ctr"/>
            <a:r>
              <a:rPr lang="en-GB" sz="3600" dirty="0">
                <a:solidFill>
                  <a:schemeClr val="bg1"/>
                </a:solidFill>
              </a:rPr>
              <a:t>Subjects you love and skills you have</a:t>
            </a:r>
          </a:p>
        </p:txBody>
      </p:sp>
      <p:pic>
        <p:nvPicPr>
          <p:cNvPr id="6" name="Graphic 5">
            <a:extLst>
              <a:ext uri="{FF2B5EF4-FFF2-40B4-BE49-F238E27FC236}">
                <a16:creationId xmlns:a16="http://schemas.microsoft.com/office/drawing/2014/main" id="{2EF63302-C009-4C50-AAC5-1126ACD21A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0777" y="-32048"/>
            <a:ext cx="646331" cy="646331"/>
          </a:xfrm>
          <a:prstGeom prst="rect">
            <a:avLst/>
          </a:prstGeom>
        </p:spPr>
      </p:pic>
      <p:grpSp>
        <p:nvGrpSpPr>
          <p:cNvPr id="22" name="Group 21">
            <a:extLst>
              <a:ext uri="{FF2B5EF4-FFF2-40B4-BE49-F238E27FC236}">
                <a16:creationId xmlns:a16="http://schemas.microsoft.com/office/drawing/2014/main" id="{7BEBB6BB-8341-FA94-C333-CEF2BCB33EC1}"/>
              </a:ext>
            </a:extLst>
          </p:cNvPr>
          <p:cNvGrpSpPr/>
          <p:nvPr/>
        </p:nvGrpSpPr>
        <p:grpSpPr>
          <a:xfrm>
            <a:off x="305334" y="888434"/>
            <a:ext cx="8533332" cy="1200557"/>
            <a:chOff x="354383" y="3248823"/>
            <a:chExt cx="8533332" cy="1200557"/>
          </a:xfrm>
        </p:grpSpPr>
        <p:sp>
          <p:nvSpPr>
            <p:cNvPr id="17" name="Rectangle 16">
              <a:extLst>
                <a:ext uri="{FF2B5EF4-FFF2-40B4-BE49-F238E27FC236}">
                  <a16:creationId xmlns:a16="http://schemas.microsoft.com/office/drawing/2014/main" id="{A89302A8-1D0E-8236-9EB7-D6104AC4F020}"/>
                </a:ext>
              </a:extLst>
            </p:cNvPr>
            <p:cNvSpPr/>
            <p:nvPr/>
          </p:nvSpPr>
          <p:spPr>
            <a:xfrm>
              <a:off x="1787372" y="3248823"/>
              <a:ext cx="7100343" cy="830997"/>
            </a:xfrm>
            <a:prstGeom prst="rect">
              <a:avLst/>
            </a:prstGeom>
            <a:solidFill>
              <a:srgbClr val="F6D000"/>
            </a:solidFill>
          </p:spPr>
          <p:txBody>
            <a:bodyPr wrap="square">
              <a:spAutoFit/>
            </a:bodyPr>
            <a:lstStyle/>
            <a:p>
              <a:r>
                <a:rPr lang="en-GB" altLang="en-US" sz="2400" b="1" dirty="0">
                  <a:solidFill>
                    <a:srgbClr val="002060"/>
                  </a:solidFill>
                  <a:latin typeface="Calibri" panose="020F0502020204030204" pitchFamily="34" charset="0"/>
                </a:rPr>
                <a:t>Click on ‘Start With You’ then ‘Start with a Subject’.</a:t>
              </a:r>
            </a:p>
            <a:p>
              <a:r>
                <a:rPr lang="en-GB" altLang="en-US" sz="2400" b="1" dirty="0">
                  <a:solidFill>
                    <a:srgbClr val="002060"/>
                  </a:solidFill>
                  <a:latin typeface="Calibri" panose="020F0502020204030204" pitchFamily="34" charset="0"/>
                </a:rPr>
                <a:t>Tag at least three subjects you are interested in.</a:t>
              </a:r>
            </a:p>
          </p:txBody>
        </p:sp>
        <p:pic>
          <p:nvPicPr>
            <p:cNvPr id="18" name="Picture 17">
              <a:extLst>
                <a:ext uri="{FF2B5EF4-FFF2-40B4-BE49-F238E27FC236}">
                  <a16:creationId xmlns:a16="http://schemas.microsoft.com/office/drawing/2014/main" id="{0858D335-A4D5-57FA-F4FD-59650D79D10A}"/>
                </a:ext>
              </a:extLst>
            </p:cNvPr>
            <p:cNvPicPr>
              <a:picLocks noChangeAspect="1"/>
            </p:cNvPicPr>
            <p:nvPr/>
          </p:nvPicPr>
          <p:blipFill>
            <a:blip r:embed="rId6"/>
            <a:stretch>
              <a:fillRect/>
            </a:stretch>
          </p:blipFill>
          <p:spPr>
            <a:xfrm>
              <a:off x="354383" y="3248823"/>
              <a:ext cx="1176705" cy="1200557"/>
            </a:xfrm>
            <a:prstGeom prst="rect">
              <a:avLst/>
            </a:prstGeom>
            <a:ln w="38100">
              <a:solidFill>
                <a:srgbClr val="002060"/>
              </a:solidFill>
            </a:ln>
          </p:spPr>
        </p:pic>
      </p:grpSp>
      <p:grpSp>
        <p:nvGrpSpPr>
          <p:cNvPr id="7" name="Group 6">
            <a:extLst>
              <a:ext uri="{FF2B5EF4-FFF2-40B4-BE49-F238E27FC236}">
                <a16:creationId xmlns:a16="http://schemas.microsoft.com/office/drawing/2014/main" id="{35D9AACE-29EB-B257-17AA-7F0A34E552EF}"/>
              </a:ext>
            </a:extLst>
          </p:cNvPr>
          <p:cNvGrpSpPr/>
          <p:nvPr/>
        </p:nvGrpSpPr>
        <p:grpSpPr>
          <a:xfrm>
            <a:off x="272492" y="2963799"/>
            <a:ext cx="8621146" cy="1240029"/>
            <a:chOff x="95372" y="4067316"/>
            <a:chExt cx="8621146" cy="1240029"/>
          </a:xfrm>
        </p:grpSpPr>
        <p:sp>
          <p:nvSpPr>
            <p:cNvPr id="8" name="Rectangle 7">
              <a:extLst>
                <a:ext uri="{FF2B5EF4-FFF2-40B4-BE49-F238E27FC236}">
                  <a16:creationId xmlns:a16="http://schemas.microsoft.com/office/drawing/2014/main" id="{0123E809-D607-7CE3-D6EE-8BA87A276FB1}"/>
                </a:ext>
              </a:extLst>
            </p:cNvPr>
            <p:cNvSpPr/>
            <p:nvPr/>
          </p:nvSpPr>
          <p:spPr>
            <a:xfrm>
              <a:off x="1498575" y="4067316"/>
              <a:ext cx="7217943" cy="830997"/>
            </a:xfrm>
            <a:prstGeom prst="rect">
              <a:avLst/>
            </a:prstGeom>
            <a:solidFill>
              <a:srgbClr val="F6D000"/>
            </a:solidFill>
          </p:spPr>
          <p:txBody>
            <a:bodyPr wrap="square">
              <a:spAutoFit/>
            </a:bodyPr>
            <a:lstStyle/>
            <a:p>
              <a:r>
                <a:rPr lang="en-GB" altLang="en-US" sz="2400" b="1" dirty="0">
                  <a:solidFill>
                    <a:srgbClr val="002060"/>
                  </a:solidFill>
                  <a:latin typeface="Calibri" panose="020F0502020204030204" pitchFamily="34" charset="0"/>
                </a:rPr>
                <a:t>Click on ‘Start With You’ then ‘Do the Skills Profile’.              Add an example of your own. </a:t>
              </a:r>
            </a:p>
          </p:txBody>
        </p:sp>
        <p:pic>
          <p:nvPicPr>
            <p:cNvPr id="9" name="Picture 8">
              <a:extLst>
                <a:ext uri="{FF2B5EF4-FFF2-40B4-BE49-F238E27FC236}">
                  <a16:creationId xmlns:a16="http://schemas.microsoft.com/office/drawing/2014/main" id="{DA427B14-1861-7107-A481-6CB89641727E}"/>
                </a:ext>
              </a:extLst>
            </p:cNvPr>
            <p:cNvPicPr>
              <a:picLocks noChangeAspect="1"/>
            </p:cNvPicPr>
            <p:nvPr/>
          </p:nvPicPr>
          <p:blipFill>
            <a:blip r:embed="rId7"/>
            <a:stretch>
              <a:fillRect/>
            </a:stretch>
          </p:blipFill>
          <p:spPr>
            <a:xfrm>
              <a:off x="95372" y="4085741"/>
              <a:ext cx="1209548" cy="1221604"/>
            </a:xfrm>
            <a:prstGeom prst="rect">
              <a:avLst/>
            </a:prstGeom>
            <a:ln w="38100">
              <a:solidFill>
                <a:srgbClr val="002060"/>
              </a:solidFill>
            </a:ln>
          </p:spPr>
        </p:pic>
      </p:grpSp>
      <p:grpSp>
        <p:nvGrpSpPr>
          <p:cNvPr id="14" name="Group 13">
            <a:extLst>
              <a:ext uri="{FF2B5EF4-FFF2-40B4-BE49-F238E27FC236}">
                <a16:creationId xmlns:a16="http://schemas.microsoft.com/office/drawing/2014/main" id="{43FC7A74-D3D1-02D8-34B5-1561FC32D7A8}"/>
              </a:ext>
            </a:extLst>
          </p:cNvPr>
          <p:cNvGrpSpPr/>
          <p:nvPr/>
        </p:nvGrpSpPr>
        <p:grpSpPr>
          <a:xfrm>
            <a:off x="272492" y="4453518"/>
            <a:ext cx="7389470" cy="2203727"/>
            <a:chOff x="272491" y="4313387"/>
            <a:chExt cx="7389470" cy="2203727"/>
          </a:xfrm>
        </p:grpSpPr>
        <p:grpSp>
          <p:nvGrpSpPr>
            <p:cNvPr id="10" name="Group 9">
              <a:extLst>
                <a:ext uri="{FF2B5EF4-FFF2-40B4-BE49-F238E27FC236}">
                  <a16:creationId xmlns:a16="http://schemas.microsoft.com/office/drawing/2014/main" id="{D663897B-05DF-99BF-0A77-05B48161E5AB}"/>
                </a:ext>
              </a:extLst>
            </p:cNvPr>
            <p:cNvGrpSpPr/>
            <p:nvPr/>
          </p:nvGrpSpPr>
          <p:grpSpPr>
            <a:xfrm>
              <a:off x="272491" y="4601178"/>
              <a:ext cx="1209547" cy="1287998"/>
              <a:chOff x="-2310081" y="3996114"/>
              <a:chExt cx="1394303" cy="1422675"/>
            </a:xfrm>
          </p:grpSpPr>
          <p:sp>
            <p:nvSpPr>
              <p:cNvPr id="12" name="Rectangle 11">
                <a:extLst>
                  <a:ext uri="{FF2B5EF4-FFF2-40B4-BE49-F238E27FC236}">
                    <a16:creationId xmlns:a16="http://schemas.microsoft.com/office/drawing/2014/main" id="{A3393EC0-64DC-2208-6ED2-F67546EB97B1}"/>
                  </a:ext>
                </a:extLst>
              </p:cNvPr>
              <p:cNvSpPr/>
              <p:nvPr/>
            </p:nvSpPr>
            <p:spPr>
              <a:xfrm>
                <a:off x="-2310081" y="3996114"/>
                <a:ext cx="1394303" cy="1422675"/>
              </a:xfrm>
              <a:prstGeom prst="rect">
                <a:avLst/>
              </a:prstGeom>
              <a:solidFill>
                <a:schemeClr val="bg1"/>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4">
                <a:extLst>
                  <a:ext uri="{FF2B5EF4-FFF2-40B4-BE49-F238E27FC236}">
                    <a16:creationId xmlns:a16="http://schemas.microsoft.com/office/drawing/2014/main" id="{A04DA222-D50E-73C5-6D27-BAA654E43CB1}"/>
                  </a:ext>
                </a:extLst>
              </p:cNvPr>
              <p:cNvSpPr/>
              <p:nvPr/>
            </p:nvSpPr>
            <p:spPr>
              <a:xfrm>
                <a:off x="-2137217" y="4099952"/>
                <a:ext cx="1098655" cy="1096356"/>
              </a:xfrm>
              <a:custGeom>
                <a:avLst/>
                <a:gdLst/>
                <a:ahLst/>
                <a:cxnLst/>
                <a:rect l="l" t="t" r="r" b="b"/>
                <a:pathLst>
                  <a:path w="4348534" h="4114800">
                    <a:moveTo>
                      <a:pt x="0" y="0"/>
                    </a:moveTo>
                    <a:lnTo>
                      <a:pt x="4348533" y="0"/>
                    </a:lnTo>
                    <a:lnTo>
                      <a:pt x="434853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pic>
          <p:nvPicPr>
            <p:cNvPr id="19" name="Picture 18">
              <a:extLst>
                <a:ext uri="{FF2B5EF4-FFF2-40B4-BE49-F238E27FC236}">
                  <a16:creationId xmlns:a16="http://schemas.microsoft.com/office/drawing/2014/main" id="{8CC77BEC-24F5-D835-C48C-76DF623303C4}"/>
                </a:ext>
              </a:extLst>
            </p:cNvPr>
            <p:cNvPicPr>
              <a:picLocks noChangeAspect="1"/>
            </p:cNvPicPr>
            <p:nvPr/>
          </p:nvPicPr>
          <p:blipFill rotWithShape="1">
            <a:blip r:embed="rId10"/>
            <a:srcRect t="57516" b="22070"/>
            <a:stretch/>
          </p:blipFill>
          <p:spPr>
            <a:xfrm>
              <a:off x="1684459" y="4313387"/>
              <a:ext cx="5292809" cy="1444195"/>
            </a:xfrm>
            <a:prstGeom prst="rect">
              <a:avLst/>
            </a:prstGeom>
          </p:spPr>
        </p:pic>
        <p:pic>
          <p:nvPicPr>
            <p:cNvPr id="11" name="Picture 10">
              <a:extLst>
                <a:ext uri="{FF2B5EF4-FFF2-40B4-BE49-F238E27FC236}">
                  <a16:creationId xmlns:a16="http://schemas.microsoft.com/office/drawing/2014/main" id="{75C3FC0C-9097-5DD2-6F8D-109D646C3000}"/>
                </a:ext>
              </a:extLst>
            </p:cNvPr>
            <p:cNvPicPr>
              <a:picLocks noChangeAspect="1"/>
            </p:cNvPicPr>
            <p:nvPr/>
          </p:nvPicPr>
          <p:blipFill>
            <a:blip r:embed="rId11"/>
            <a:stretch>
              <a:fillRect/>
            </a:stretch>
          </p:blipFill>
          <p:spPr>
            <a:xfrm>
              <a:off x="2546228" y="5191472"/>
              <a:ext cx="5115733" cy="1325642"/>
            </a:xfrm>
            <a:prstGeom prst="rect">
              <a:avLst/>
            </a:prstGeom>
          </p:spPr>
        </p:pic>
      </p:grpSp>
      <p:sp>
        <p:nvSpPr>
          <p:cNvPr id="4" name="Star: 32 Points 3">
            <a:extLst>
              <a:ext uri="{FF2B5EF4-FFF2-40B4-BE49-F238E27FC236}">
                <a16:creationId xmlns:a16="http://schemas.microsoft.com/office/drawing/2014/main" id="{B77DCB26-BE09-C149-0399-5A5850B9528E}"/>
              </a:ext>
            </a:extLst>
          </p:cNvPr>
          <p:cNvSpPr/>
          <p:nvPr/>
        </p:nvSpPr>
        <p:spPr>
          <a:xfrm>
            <a:off x="6977270" y="4081258"/>
            <a:ext cx="2125154" cy="2031006"/>
          </a:xfrm>
          <a:prstGeom prst="star32">
            <a:avLst/>
          </a:prstGeom>
          <a:solidFill>
            <a:srgbClr val="FF99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15 mins</a:t>
            </a:r>
          </a:p>
        </p:txBody>
      </p:sp>
      <p:pic>
        <p:nvPicPr>
          <p:cNvPr id="16" name="Picture 15">
            <a:extLst>
              <a:ext uri="{FF2B5EF4-FFF2-40B4-BE49-F238E27FC236}">
                <a16:creationId xmlns:a16="http://schemas.microsoft.com/office/drawing/2014/main" id="{D4A1D9AB-76C0-9FD1-D242-5C1CD9F4DAD4}"/>
              </a:ext>
            </a:extLst>
          </p:cNvPr>
          <p:cNvPicPr>
            <a:picLocks noChangeAspect="1"/>
          </p:cNvPicPr>
          <p:nvPr/>
        </p:nvPicPr>
        <p:blipFill>
          <a:blip r:embed="rId12"/>
          <a:stretch>
            <a:fillRect/>
          </a:stretch>
        </p:blipFill>
        <p:spPr>
          <a:xfrm>
            <a:off x="1738323" y="1876021"/>
            <a:ext cx="2867425" cy="724001"/>
          </a:xfrm>
          <a:prstGeom prst="rect">
            <a:avLst/>
          </a:prstGeom>
        </p:spPr>
      </p:pic>
    </p:spTree>
    <p:custDataLst>
      <p:tags r:id="rId1"/>
    </p:custDataLst>
    <p:extLst>
      <p:ext uri="{BB962C8B-B14F-4D97-AF65-F5344CB8AC3E}">
        <p14:creationId xmlns:p14="http://schemas.microsoft.com/office/powerpoint/2010/main" val="15474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7" presetClass="emph" presetSubtype="0" fill="remove" grpId="1" nodeType="clickEffect">
                                  <p:stCondLst>
                                    <p:cond delay="0"/>
                                  </p:stCondLst>
                                  <p:childTnLst>
                                    <p:animClr clrSpc="rgb" dir="cw">
                                      <p:cBhvr override="childStyle">
                                        <p:cTn id="23" dur="250" autoRev="1" fill="remove"/>
                                        <p:tgtEl>
                                          <p:spTgt spid="4"/>
                                        </p:tgtEl>
                                        <p:attrNameLst>
                                          <p:attrName>style.color</p:attrName>
                                        </p:attrNameLst>
                                      </p:cBhvr>
                                      <p:to>
                                        <a:schemeClr val="bg1"/>
                                      </p:to>
                                    </p:animClr>
                                    <p:animClr clrSpc="rgb" dir="cw">
                                      <p:cBhvr>
                                        <p:cTn id="24" dur="250" autoRev="1" fill="remove"/>
                                        <p:tgtEl>
                                          <p:spTgt spid="4"/>
                                        </p:tgtEl>
                                        <p:attrNameLst>
                                          <p:attrName>fillcolor</p:attrName>
                                        </p:attrNameLst>
                                      </p:cBhvr>
                                      <p:to>
                                        <a:schemeClr val="bg1"/>
                                      </p:to>
                                    </p:animClr>
                                    <p:set>
                                      <p:cBhvr>
                                        <p:cTn id="25" dur="250" autoRev="1" fill="remove"/>
                                        <p:tgtEl>
                                          <p:spTgt spid="4"/>
                                        </p:tgtEl>
                                        <p:attrNameLst>
                                          <p:attrName>fill.type</p:attrName>
                                        </p:attrNameLst>
                                      </p:cBhvr>
                                      <p:to>
                                        <p:strVal val="solid"/>
                                      </p:to>
                                    </p:set>
                                    <p:set>
                                      <p:cBhvr>
                                        <p:cTn id="26"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6FBBCD-12FE-4C51-93CA-60C261572318}"/>
              </a:ext>
            </a:extLst>
          </p:cNvPr>
          <p:cNvSpPr/>
          <p:nvPr/>
        </p:nvSpPr>
        <p:spPr>
          <a:xfrm>
            <a:off x="0" y="-6273"/>
            <a:ext cx="9144000" cy="6858000"/>
          </a:xfrm>
          <a:prstGeom prst="rect">
            <a:avLst/>
          </a:prstGeom>
          <a:solidFill>
            <a:srgbClr val="0072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p:cNvSpPr txBox="1"/>
          <p:nvPr/>
        </p:nvSpPr>
        <p:spPr>
          <a:xfrm>
            <a:off x="0" y="6273"/>
            <a:ext cx="9143999" cy="646331"/>
          </a:xfrm>
          <a:prstGeom prst="rect">
            <a:avLst/>
          </a:prstGeom>
          <a:solidFill>
            <a:srgbClr val="002060"/>
          </a:solidFill>
        </p:spPr>
        <p:txBody>
          <a:bodyPr wrap="square" rtlCol="0">
            <a:spAutoFit/>
          </a:bodyPr>
          <a:lstStyle/>
          <a:p>
            <a:pPr algn="ctr"/>
            <a:r>
              <a:rPr lang="en-GB" sz="3600" dirty="0">
                <a:solidFill>
                  <a:schemeClr val="bg1"/>
                </a:solidFill>
              </a:rPr>
              <a:t>What you will get from this lesson</a:t>
            </a:r>
          </a:p>
        </p:txBody>
      </p:sp>
      <p:pic>
        <p:nvPicPr>
          <p:cNvPr id="34" name="Graphic 33" descr="Badge 1 with solid fill">
            <a:extLst>
              <a:ext uri="{FF2B5EF4-FFF2-40B4-BE49-F238E27FC236}">
                <a16:creationId xmlns:a16="http://schemas.microsoft.com/office/drawing/2014/main" id="{6E697896-5193-4C65-9EC8-BDF74C2C6C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5545" y="0"/>
            <a:ext cx="646331" cy="646331"/>
          </a:xfrm>
          <a:prstGeom prst="rect">
            <a:avLst/>
          </a:prstGeom>
        </p:spPr>
      </p:pic>
      <p:pic>
        <p:nvPicPr>
          <p:cNvPr id="6" name="Picture 5">
            <a:extLst>
              <a:ext uri="{FF2B5EF4-FFF2-40B4-BE49-F238E27FC236}">
                <a16:creationId xmlns:a16="http://schemas.microsoft.com/office/drawing/2014/main" id="{32CBA5A0-AC86-0422-1C62-91AC758DFA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4011" y="177009"/>
            <a:ext cx="984444" cy="832990"/>
          </a:xfrm>
          <a:prstGeom prst="rect">
            <a:avLst/>
          </a:prstGeom>
        </p:spPr>
      </p:pic>
      <p:grpSp>
        <p:nvGrpSpPr>
          <p:cNvPr id="11" name="Group 10">
            <a:extLst>
              <a:ext uri="{FF2B5EF4-FFF2-40B4-BE49-F238E27FC236}">
                <a16:creationId xmlns:a16="http://schemas.microsoft.com/office/drawing/2014/main" id="{0BCCAD13-4E09-DB7E-3D11-78D861DD406B}"/>
              </a:ext>
            </a:extLst>
          </p:cNvPr>
          <p:cNvGrpSpPr/>
          <p:nvPr/>
        </p:nvGrpSpPr>
        <p:grpSpPr>
          <a:xfrm>
            <a:off x="175545" y="1028656"/>
            <a:ext cx="2567655" cy="2038001"/>
            <a:chOff x="175545" y="1028656"/>
            <a:chExt cx="2567655" cy="2038001"/>
          </a:xfrm>
        </p:grpSpPr>
        <p:sp>
          <p:nvSpPr>
            <p:cNvPr id="5" name="Rectangle 4">
              <a:extLst>
                <a:ext uri="{FF2B5EF4-FFF2-40B4-BE49-F238E27FC236}">
                  <a16:creationId xmlns:a16="http://schemas.microsoft.com/office/drawing/2014/main" id="{F1BAEC34-C6E4-ED28-EA8C-E93B45D0E733}"/>
                </a:ext>
              </a:extLst>
            </p:cNvPr>
            <p:cNvSpPr/>
            <p:nvPr/>
          </p:nvSpPr>
          <p:spPr>
            <a:xfrm>
              <a:off x="175545" y="1028656"/>
              <a:ext cx="2567655" cy="2038001"/>
            </a:xfrm>
            <a:prstGeom prst="rect">
              <a:avLst/>
            </a:prstGeom>
            <a:solidFill>
              <a:srgbClr val="F585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Online Media 4" title="Get Ready for Your Career">
              <a:hlinkClick r:id="" action="ppaction://media"/>
              <a:extLst>
                <a:ext uri="{FF2B5EF4-FFF2-40B4-BE49-F238E27FC236}">
                  <a16:creationId xmlns:a16="http://schemas.microsoft.com/office/drawing/2014/main" id="{BBCA59C0-1C31-8AA1-DAAD-64C2424DC6BC}"/>
                </a:ext>
              </a:extLst>
            </p:cNvPr>
            <p:cNvPicPr>
              <a:picLocks noRot="1" noChangeAspect="1"/>
            </p:cNvPicPr>
            <p:nvPr>
              <a:videoFile r:link="rId2"/>
            </p:nvPr>
          </p:nvPicPr>
          <p:blipFill>
            <a:blip r:embed="rId8"/>
            <a:stretch>
              <a:fillRect/>
            </a:stretch>
          </p:blipFill>
          <p:spPr>
            <a:xfrm>
              <a:off x="481479" y="1758144"/>
              <a:ext cx="1955786" cy="1105020"/>
            </a:xfrm>
            <a:prstGeom prst="rect">
              <a:avLst/>
            </a:prstGeom>
          </p:spPr>
        </p:pic>
        <p:sp>
          <p:nvSpPr>
            <p:cNvPr id="9" name="TextBox 8">
              <a:extLst>
                <a:ext uri="{FF2B5EF4-FFF2-40B4-BE49-F238E27FC236}">
                  <a16:creationId xmlns:a16="http://schemas.microsoft.com/office/drawing/2014/main" id="{0EDD50DE-2B5A-A866-993D-D861DA0B74D9}"/>
                </a:ext>
              </a:extLst>
            </p:cNvPr>
            <p:cNvSpPr txBox="1"/>
            <p:nvPr/>
          </p:nvSpPr>
          <p:spPr>
            <a:xfrm>
              <a:off x="268941" y="1111813"/>
              <a:ext cx="2474259" cy="646331"/>
            </a:xfrm>
            <a:prstGeom prst="rect">
              <a:avLst/>
            </a:prstGeom>
            <a:noFill/>
          </p:spPr>
          <p:txBody>
            <a:bodyPr wrap="square" rtlCol="0">
              <a:spAutoFit/>
            </a:bodyPr>
            <a:lstStyle/>
            <a:p>
              <a:r>
                <a:rPr lang="en-GB" dirty="0">
                  <a:solidFill>
                    <a:schemeClr val="bg1"/>
                  </a:solidFill>
                </a:rPr>
                <a:t>How can you manage your future career?</a:t>
              </a:r>
            </a:p>
          </p:txBody>
        </p:sp>
      </p:grpSp>
      <p:grpSp>
        <p:nvGrpSpPr>
          <p:cNvPr id="12" name="Group 11">
            <a:extLst>
              <a:ext uri="{FF2B5EF4-FFF2-40B4-BE49-F238E27FC236}">
                <a16:creationId xmlns:a16="http://schemas.microsoft.com/office/drawing/2014/main" id="{1F7EDE76-C2BD-ABD2-DE30-4FB73A25A293}"/>
              </a:ext>
            </a:extLst>
          </p:cNvPr>
          <p:cNvGrpSpPr/>
          <p:nvPr/>
        </p:nvGrpSpPr>
        <p:grpSpPr>
          <a:xfrm>
            <a:off x="175545" y="4248461"/>
            <a:ext cx="2567655" cy="2038001"/>
            <a:chOff x="175545" y="1028656"/>
            <a:chExt cx="2567655" cy="2038001"/>
          </a:xfrm>
          <a:solidFill>
            <a:srgbClr val="F58520"/>
          </a:solidFill>
        </p:grpSpPr>
        <p:sp>
          <p:nvSpPr>
            <p:cNvPr id="13" name="Rectangle 12">
              <a:extLst>
                <a:ext uri="{FF2B5EF4-FFF2-40B4-BE49-F238E27FC236}">
                  <a16:creationId xmlns:a16="http://schemas.microsoft.com/office/drawing/2014/main" id="{5A314FAC-8D24-9DC1-59D2-302BF1823603}"/>
                </a:ext>
              </a:extLst>
            </p:cNvPr>
            <p:cNvSpPr/>
            <p:nvPr/>
          </p:nvSpPr>
          <p:spPr>
            <a:xfrm>
              <a:off x="175545" y="1028656"/>
              <a:ext cx="2567655" cy="203800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ACA54BBA-57EE-F09B-7D3E-F6659F8BBFEF}"/>
                </a:ext>
              </a:extLst>
            </p:cNvPr>
            <p:cNvSpPr txBox="1"/>
            <p:nvPr/>
          </p:nvSpPr>
          <p:spPr>
            <a:xfrm>
              <a:off x="268941" y="1111813"/>
              <a:ext cx="2474259" cy="369332"/>
            </a:xfrm>
            <a:prstGeom prst="rect">
              <a:avLst/>
            </a:prstGeom>
            <a:grpFill/>
          </p:spPr>
          <p:txBody>
            <a:bodyPr wrap="square" rtlCol="0">
              <a:spAutoFit/>
            </a:bodyPr>
            <a:lstStyle/>
            <a:p>
              <a:r>
                <a:rPr lang="en-GB" dirty="0">
                  <a:solidFill>
                    <a:schemeClr val="bg1"/>
                  </a:solidFill>
                </a:rPr>
                <a:t>What do you love to do?</a:t>
              </a:r>
            </a:p>
          </p:txBody>
        </p:sp>
      </p:grpSp>
      <p:sp>
        <p:nvSpPr>
          <p:cNvPr id="26" name="Freeform 18"/>
          <p:cNvSpPr/>
          <p:nvPr/>
        </p:nvSpPr>
        <p:spPr>
          <a:xfrm>
            <a:off x="901835" y="4784107"/>
            <a:ext cx="1115074" cy="1128878"/>
          </a:xfrm>
          <a:custGeom>
            <a:avLst/>
            <a:gdLst/>
            <a:ahLst/>
            <a:cxnLst/>
            <a:rect l="l" t="t" r="r" b="b"/>
            <a:pathLst>
              <a:path w="3024000" h="3024000">
                <a:moveTo>
                  <a:pt x="0" y="0"/>
                </a:moveTo>
                <a:lnTo>
                  <a:pt x="3024000" y="0"/>
                </a:lnTo>
                <a:lnTo>
                  <a:pt x="3024000" y="3024000"/>
                </a:lnTo>
                <a:lnTo>
                  <a:pt x="0" y="3024000"/>
                </a:lnTo>
                <a:lnTo>
                  <a:pt x="0" y="0"/>
                </a:lnTo>
                <a:close/>
              </a:path>
            </a:pathLst>
          </a:custGeom>
          <a:blipFill>
            <a:blip r:embed="rId9"/>
            <a:stretch>
              <a:fillRect/>
            </a:stretch>
          </a:blipFill>
        </p:spPr>
        <p:txBody>
          <a:bodyPr/>
          <a:lstStyle/>
          <a:p>
            <a:endParaRPr lang="en-GB"/>
          </a:p>
        </p:txBody>
      </p:sp>
      <p:grpSp>
        <p:nvGrpSpPr>
          <p:cNvPr id="29" name="Group 28">
            <a:extLst>
              <a:ext uri="{FF2B5EF4-FFF2-40B4-BE49-F238E27FC236}">
                <a16:creationId xmlns:a16="http://schemas.microsoft.com/office/drawing/2014/main" id="{0D1BF049-5443-FFF8-3BBE-02E9F42E9C8B}"/>
              </a:ext>
            </a:extLst>
          </p:cNvPr>
          <p:cNvGrpSpPr/>
          <p:nvPr/>
        </p:nvGrpSpPr>
        <p:grpSpPr>
          <a:xfrm>
            <a:off x="6400800" y="1028656"/>
            <a:ext cx="2567655" cy="2038001"/>
            <a:chOff x="6208793" y="1155366"/>
            <a:chExt cx="2567655" cy="2038001"/>
          </a:xfrm>
        </p:grpSpPr>
        <p:grpSp>
          <p:nvGrpSpPr>
            <p:cNvPr id="20" name="Group 19">
              <a:extLst>
                <a:ext uri="{FF2B5EF4-FFF2-40B4-BE49-F238E27FC236}">
                  <a16:creationId xmlns:a16="http://schemas.microsoft.com/office/drawing/2014/main" id="{CF6B596A-A609-F3D9-B55D-C6A6DE9292DA}"/>
                </a:ext>
              </a:extLst>
            </p:cNvPr>
            <p:cNvGrpSpPr/>
            <p:nvPr/>
          </p:nvGrpSpPr>
          <p:grpSpPr>
            <a:xfrm>
              <a:off x="6208793" y="1155366"/>
              <a:ext cx="2567655" cy="2038001"/>
              <a:chOff x="175545" y="1028656"/>
              <a:chExt cx="2567655" cy="2038001"/>
            </a:xfrm>
          </p:grpSpPr>
          <p:sp>
            <p:nvSpPr>
              <p:cNvPr id="21" name="Rectangle 20">
                <a:extLst>
                  <a:ext uri="{FF2B5EF4-FFF2-40B4-BE49-F238E27FC236}">
                    <a16:creationId xmlns:a16="http://schemas.microsoft.com/office/drawing/2014/main" id="{BAF8C37E-AE33-6099-4A80-8C806EB7B129}"/>
                  </a:ext>
                </a:extLst>
              </p:cNvPr>
              <p:cNvSpPr/>
              <p:nvPr/>
            </p:nvSpPr>
            <p:spPr>
              <a:xfrm>
                <a:off x="175545" y="1028656"/>
                <a:ext cx="2567655" cy="2038001"/>
              </a:xfrm>
              <a:prstGeom prst="rect">
                <a:avLst/>
              </a:prstGeom>
              <a:solidFill>
                <a:srgbClr val="F585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a:extLst>
                  <a:ext uri="{FF2B5EF4-FFF2-40B4-BE49-F238E27FC236}">
                    <a16:creationId xmlns:a16="http://schemas.microsoft.com/office/drawing/2014/main" id="{E1E2BF42-F988-AAE0-5DEB-6413E5837C94}"/>
                  </a:ext>
                </a:extLst>
              </p:cNvPr>
              <p:cNvSpPr txBox="1"/>
              <p:nvPr/>
            </p:nvSpPr>
            <p:spPr>
              <a:xfrm>
                <a:off x="268941" y="1111813"/>
                <a:ext cx="2474259" cy="646331"/>
              </a:xfrm>
              <a:prstGeom prst="rect">
                <a:avLst/>
              </a:prstGeom>
              <a:noFill/>
            </p:spPr>
            <p:txBody>
              <a:bodyPr wrap="square" rtlCol="0">
                <a:spAutoFit/>
              </a:bodyPr>
              <a:lstStyle/>
              <a:p>
                <a:r>
                  <a:rPr lang="en-GB" dirty="0">
                    <a:solidFill>
                      <a:schemeClr val="bg1"/>
                    </a:solidFill>
                  </a:rPr>
                  <a:t>What skills have you got?</a:t>
                </a:r>
              </a:p>
            </p:txBody>
          </p:sp>
        </p:grpSp>
        <p:sp>
          <p:nvSpPr>
            <p:cNvPr id="27" name="Freeform 15">
              <a:extLst>
                <a:ext uri="{FF2B5EF4-FFF2-40B4-BE49-F238E27FC236}">
                  <a16:creationId xmlns:a16="http://schemas.microsoft.com/office/drawing/2014/main" id="{58C41A3F-C4F6-262A-37AD-DB05DE75D5A1}"/>
                </a:ext>
              </a:extLst>
            </p:cNvPr>
            <p:cNvSpPr/>
            <p:nvPr/>
          </p:nvSpPr>
          <p:spPr>
            <a:xfrm>
              <a:off x="6806863" y="1698650"/>
              <a:ext cx="1512000" cy="1345680"/>
            </a:xfrm>
            <a:custGeom>
              <a:avLst/>
              <a:gdLst/>
              <a:ahLst/>
              <a:cxnLst/>
              <a:rect l="l" t="t" r="r" b="b"/>
              <a:pathLst>
                <a:path w="1512000" h="1345680">
                  <a:moveTo>
                    <a:pt x="0" y="0"/>
                  </a:moveTo>
                  <a:lnTo>
                    <a:pt x="1512000" y="0"/>
                  </a:lnTo>
                  <a:lnTo>
                    <a:pt x="1512000" y="1345680"/>
                  </a:lnTo>
                  <a:lnTo>
                    <a:pt x="0" y="13456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grpSp>
        <p:nvGrpSpPr>
          <p:cNvPr id="40" name="Group 39">
            <a:extLst>
              <a:ext uri="{FF2B5EF4-FFF2-40B4-BE49-F238E27FC236}">
                <a16:creationId xmlns:a16="http://schemas.microsoft.com/office/drawing/2014/main" id="{DE4517E1-5CD5-C57C-6E34-A6FFEC9C09F7}"/>
              </a:ext>
            </a:extLst>
          </p:cNvPr>
          <p:cNvGrpSpPr/>
          <p:nvPr/>
        </p:nvGrpSpPr>
        <p:grpSpPr>
          <a:xfrm>
            <a:off x="6400799" y="4329545"/>
            <a:ext cx="2567655" cy="2038001"/>
            <a:chOff x="6400799" y="4329545"/>
            <a:chExt cx="2567655" cy="2038001"/>
          </a:xfrm>
        </p:grpSpPr>
        <p:grpSp>
          <p:nvGrpSpPr>
            <p:cNvPr id="35" name="Group 34">
              <a:extLst>
                <a:ext uri="{FF2B5EF4-FFF2-40B4-BE49-F238E27FC236}">
                  <a16:creationId xmlns:a16="http://schemas.microsoft.com/office/drawing/2014/main" id="{57540DF4-ED6F-F35F-D657-0A3A813E3C45}"/>
                </a:ext>
              </a:extLst>
            </p:cNvPr>
            <p:cNvGrpSpPr/>
            <p:nvPr/>
          </p:nvGrpSpPr>
          <p:grpSpPr>
            <a:xfrm>
              <a:off x="6400799" y="4329545"/>
              <a:ext cx="2567655" cy="2038001"/>
              <a:chOff x="175545" y="1028656"/>
              <a:chExt cx="2567655" cy="2038001"/>
            </a:xfrm>
            <a:solidFill>
              <a:srgbClr val="F58520"/>
            </a:solidFill>
          </p:grpSpPr>
          <p:sp>
            <p:nvSpPr>
              <p:cNvPr id="37" name="Rectangle 36">
                <a:extLst>
                  <a:ext uri="{FF2B5EF4-FFF2-40B4-BE49-F238E27FC236}">
                    <a16:creationId xmlns:a16="http://schemas.microsoft.com/office/drawing/2014/main" id="{AA7939C6-C4E2-D489-42E9-2CAC1F1F89D1}"/>
                  </a:ext>
                </a:extLst>
              </p:cNvPr>
              <p:cNvSpPr/>
              <p:nvPr/>
            </p:nvSpPr>
            <p:spPr>
              <a:xfrm>
                <a:off x="175545" y="1028656"/>
                <a:ext cx="2567655" cy="203800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TextBox 37">
                <a:extLst>
                  <a:ext uri="{FF2B5EF4-FFF2-40B4-BE49-F238E27FC236}">
                    <a16:creationId xmlns:a16="http://schemas.microsoft.com/office/drawing/2014/main" id="{0979B6C5-6345-1037-0AFD-BEEC5FBA7E2B}"/>
                  </a:ext>
                </a:extLst>
              </p:cNvPr>
              <p:cNvSpPr txBox="1"/>
              <p:nvPr/>
            </p:nvSpPr>
            <p:spPr>
              <a:xfrm>
                <a:off x="268941" y="1111813"/>
                <a:ext cx="2474259" cy="369332"/>
              </a:xfrm>
              <a:prstGeom prst="rect">
                <a:avLst/>
              </a:prstGeom>
              <a:grpFill/>
            </p:spPr>
            <p:txBody>
              <a:bodyPr wrap="square" rtlCol="0">
                <a:spAutoFit/>
              </a:bodyPr>
              <a:lstStyle/>
              <a:p>
                <a:r>
                  <a:rPr lang="en-GB" dirty="0">
                    <a:solidFill>
                      <a:schemeClr val="bg1"/>
                    </a:solidFill>
                  </a:rPr>
                  <a:t>Discuss your ideas</a:t>
                </a:r>
              </a:p>
            </p:txBody>
          </p:sp>
        </p:grpSp>
        <p:sp>
          <p:nvSpPr>
            <p:cNvPr id="28" name="Freeform 16">
              <a:extLst>
                <a:ext uri="{FF2B5EF4-FFF2-40B4-BE49-F238E27FC236}">
                  <a16:creationId xmlns:a16="http://schemas.microsoft.com/office/drawing/2014/main" id="{6028B979-130C-9204-A093-7719881AD609}"/>
                </a:ext>
              </a:extLst>
            </p:cNvPr>
            <p:cNvSpPr/>
            <p:nvPr/>
          </p:nvSpPr>
          <p:spPr>
            <a:xfrm>
              <a:off x="7179875" y="4841801"/>
              <a:ext cx="1149989" cy="1172860"/>
            </a:xfrm>
            <a:custGeom>
              <a:avLst/>
              <a:gdLst/>
              <a:ahLst/>
              <a:cxnLst/>
              <a:rect l="l" t="t" r="r" b="b"/>
              <a:pathLst>
                <a:path w="1512000" h="1512000">
                  <a:moveTo>
                    <a:pt x="0" y="0"/>
                  </a:moveTo>
                  <a:lnTo>
                    <a:pt x="1512000" y="0"/>
                  </a:lnTo>
                  <a:lnTo>
                    <a:pt x="1512000" y="1512000"/>
                  </a:lnTo>
                  <a:lnTo>
                    <a:pt x="0" y="15120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grpSp>
        <p:nvGrpSpPr>
          <p:cNvPr id="43" name="Group 42">
            <a:extLst>
              <a:ext uri="{FF2B5EF4-FFF2-40B4-BE49-F238E27FC236}">
                <a16:creationId xmlns:a16="http://schemas.microsoft.com/office/drawing/2014/main" id="{B9E8D4A5-944B-DDE4-8CBE-1720C8BFC676}"/>
              </a:ext>
            </a:extLst>
          </p:cNvPr>
          <p:cNvGrpSpPr/>
          <p:nvPr/>
        </p:nvGrpSpPr>
        <p:grpSpPr>
          <a:xfrm>
            <a:off x="2941939" y="1960225"/>
            <a:ext cx="3157337" cy="2823882"/>
            <a:chOff x="2941939" y="1960225"/>
            <a:chExt cx="3157337" cy="2823882"/>
          </a:xfrm>
        </p:grpSpPr>
        <p:grpSp>
          <p:nvGrpSpPr>
            <p:cNvPr id="39" name="Group 38">
              <a:extLst>
                <a:ext uri="{FF2B5EF4-FFF2-40B4-BE49-F238E27FC236}">
                  <a16:creationId xmlns:a16="http://schemas.microsoft.com/office/drawing/2014/main" id="{632A3D7F-CDE2-2D61-8451-686771C78CF7}"/>
                </a:ext>
              </a:extLst>
            </p:cNvPr>
            <p:cNvGrpSpPr/>
            <p:nvPr/>
          </p:nvGrpSpPr>
          <p:grpSpPr>
            <a:xfrm>
              <a:off x="2941939" y="1960225"/>
              <a:ext cx="3157337" cy="2823882"/>
              <a:chOff x="2918745" y="1264024"/>
              <a:chExt cx="3157337" cy="2823882"/>
            </a:xfrm>
          </p:grpSpPr>
          <p:sp>
            <p:nvSpPr>
              <p:cNvPr id="32" name="Rectangle: Rounded Corners 31">
                <a:extLst>
                  <a:ext uri="{FF2B5EF4-FFF2-40B4-BE49-F238E27FC236}">
                    <a16:creationId xmlns:a16="http://schemas.microsoft.com/office/drawing/2014/main" id="{34A1F503-4865-DD31-1F84-BC7381F34F62}"/>
                  </a:ext>
                </a:extLst>
              </p:cNvPr>
              <p:cNvSpPr/>
              <p:nvPr/>
            </p:nvSpPr>
            <p:spPr>
              <a:xfrm>
                <a:off x="2918745" y="1264024"/>
                <a:ext cx="3157337" cy="2823882"/>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86347CEA-DE50-A1AC-5CE6-161AAC27FB82}"/>
                  </a:ext>
                </a:extLst>
              </p:cNvPr>
              <p:cNvPicPr>
                <a:picLocks noChangeAspect="1"/>
              </p:cNvPicPr>
              <p:nvPr/>
            </p:nvPicPr>
            <p:blipFill>
              <a:blip r:embed="rId14"/>
              <a:srcRect l="7581" r="7581"/>
              <a:stretch/>
            </p:blipFill>
            <p:spPr>
              <a:xfrm>
                <a:off x="3932983" y="1395903"/>
                <a:ext cx="1278031" cy="1266191"/>
              </a:xfrm>
              <a:prstGeom prst="rect">
                <a:avLst/>
              </a:prstGeom>
            </p:spPr>
          </p:pic>
        </p:grpSp>
        <p:pic>
          <p:nvPicPr>
            <p:cNvPr id="42" name="Picture 41">
              <a:extLst>
                <a:ext uri="{FF2B5EF4-FFF2-40B4-BE49-F238E27FC236}">
                  <a16:creationId xmlns:a16="http://schemas.microsoft.com/office/drawing/2014/main" id="{1A791D4F-8060-902B-05B0-08FE6EF39716}"/>
                </a:ext>
              </a:extLst>
            </p:cNvPr>
            <p:cNvPicPr>
              <a:picLocks noChangeAspect="1"/>
            </p:cNvPicPr>
            <p:nvPr/>
          </p:nvPicPr>
          <p:blipFill>
            <a:blip r:embed="rId15"/>
            <a:stretch>
              <a:fillRect/>
            </a:stretch>
          </p:blipFill>
          <p:spPr>
            <a:xfrm>
              <a:off x="3201285" y="3523381"/>
              <a:ext cx="2741430" cy="1076990"/>
            </a:xfrm>
            <a:prstGeom prst="rect">
              <a:avLst/>
            </a:prstGeom>
          </p:spPr>
        </p:pic>
      </p:grpSp>
    </p:spTree>
    <p:custDataLst>
      <p:tags r:id="rId1"/>
    </p:custDataLst>
    <p:extLst>
      <p:ext uri="{BB962C8B-B14F-4D97-AF65-F5344CB8AC3E}">
        <p14:creationId xmlns:p14="http://schemas.microsoft.com/office/powerpoint/2010/main" val="350441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additive="base">
                                        <p:cTn id="29" dur="500" fill="hold"/>
                                        <p:tgtEl>
                                          <p:spTgt spid="40"/>
                                        </p:tgtEl>
                                        <p:attrNameLst>
                                          <p:attrName>ppt_x</p:attrName>
                                        </p:attrNameLst>
                                      </p:cBhvr>
                                      <p:tavLst>
                                        <p:tav tm="0">
                                          <p:val>
                                            <p:strVal val="#ppt_x"/>
                                          </p:val>
                                        </p:tav>
                                        <p:tav tm="100000">
                                          <p:val>
                                            <p:strVal val="#ppt_x"/>
                                          </p:val>
                                        </p:tav>
                                      </p:tavLst>
                                    </p:anim>
                                    <p:anim calcmode="lin" valueType="num">
                                      <p:cBhvr additive="base">
                                        <p:cTn id="3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8"/>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6FBBCD-12FE-4C51-93CA-60C261572318}"/>
              </a:ext>
            </a:extLst>
          </p:cNvPr>
          <p:cNvSpPr/>
          <p:nvPr/>
        </p:nvSpPr>
        <p:spPr>
          <a:xfrm>
            <a:off x="0" y="0"/>
            <a:ext cx="9144000" cy="6858000"/>
          </a:xfrm>
          <a:prstGeom prst="rect">
            <a:avLst/>
          </a:prstGeom>
          <a:solidFill>
            <a:srgbClr val="0072BA">
              <a:alpha val="9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1" y="0"/>
            <a:ext cx="9143999" cy="646331"/>
          </a:xfrm>
          <a:prstGeom prst="rect">
            <a:avLst/>
          </a:prstGeom>
          <a:solidFill>
            <a:srgbClr val="002060"/>
          </a:solidFill>
        </p:spPr>
        <p:txBody>
          <a:bodyPr wrap="square" rtlCol="0">
            <a:spAutoFit/>
          </a:bodyPr>
          <a:lstStyle/>
          <a:p>
            <a:pPr algn="ctr"/>
            <a:r>
              <a:rPr lang="en-GB" sz="3600" dirty="0">
                <a:solidFill>
                  <a:schemeClr val="bg1"/>
                </a:solidFill>
              </a:rPr>
              <a:t>Discussing your interests</a:t>
            </a:r>
          </a:p>
        </p:txBody>
      </p:sp>
      <p:pic>
        <p:nvPicPr>
          <p:cNvPr id="6" name="Graphic 5" descr="Badge 1 with solid fill">
            <a:extLst>
              <a:ext uri="{FF2B5EF4-FFF2-40B4-BE49-F238E27FC236}">
                <a16:creationId xmlns:a16="http://schemas.microsoft.com/office/drawing/2014/main" id="{A9AD44D3-B565-4EF9-9C5C-D529517FAF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5545" y="0"/>
            <a:ext cx="646331" cy="646331"/>
          </a:xfrm>
          <a:prstGeom prst="rect">
            <a:avLst/>
          </a:prstGeom>
        </p:spPr>
      </p:pic>
      <p:sp>
        <p:nvSpPr>
          <p:cNvPr id="4" name="Rectangle 3">
            <a:extLst>
              <a:ext uri="{FF2B5EF4-FFF2-40B4-BE49-F238E27FC236}">
                <a16:creationId xmlns:a16="http://schemas.microsoft.com/office/drawing/2014/main" id="{95D8EC20-1766-FEA0-8562-339D5CD064D4}"/>
              </a:ext>
            </a:extLst>
          </p:cNvPr>
          <p:cNvSpPr/>
          <p:nvPr/>
        </p:nvSpPr>
        <p:spPr>
          <a:xfrm>
            <a:off x="377189" y="942436"/>
            <a:ext cx="8406765" cy="2380867"/>
          </a:xfrm>
          <a:prstGeom prst="rect">
            <a:avLst/>
          </a:prstGeom>
          <a:solidFill>
            <a:srgbClr val="00AF61"/>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8288"/>
            <a:r>
              <a:rPr lang="en-GB" sz="4400" dirty="0"/>
              <a:t>Tell the group your three favourite subjects and your top skills</a:t>
            </a:r>
          </a:p>
        </p:txBody>
      </p:sp>
      <p:pic>
        <p:nvPicPr>
          <p:cNvPr id="5" name="Picture 4">
            <a:extLst>
              <a:ext uri="{FF2B5EF4-FFF2-40B4-BE49-F238E27FC236}">
                <a16:creationId xmlns:a16="http://schemas.microsoft.com/office/drawing/2014/main" id="{42695057-F7AC-4B71-E977-9E0D9E909B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3433" y="3307100"/>
            <a:ext cx="3544452" cy="3544452"/>
          </a:xfrm>
          <a:prstGeom prst="rect">
            <a:avLst/>
          </a:prstGeom>
        </p:spPr>
      </p:pic>
      <p:pic>
        <p:nvPicPr>
          <p:cNvPr id="7" name="Picture 6">
            <a:extLst>
              <a:ext uri="{FF2B5EF4-FFF2-40B4-BE49-F238E27FC236}">
                <a16:creationId xmlns:a16="http://schemas.microsoft.com/office/drawing/2014/main" id="{E6FE3C91-2EBC-09F8-A27D-F692CB24DB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710" y="3307100"/>
            <a:ext cx="3544452" cy="3557826"/>
          </a:xfrm>
          <a:prstGeom prst="rect">
            <a:avLst/>
          </a:prstGeom>
        </p:spPr>
      </p:pic>
    </p:spTree>
    <p:custDataLst>
      <p:tags r:id="rId1"/>
    </p:custDataLst>
    <p:extLst>
      <p:ext uri="{BB962C8B-B14F-4D97-AF65-F5344CB8AC3E}">
        <p14:creationId xmlns:p14="http://schemas.microsoft.com/office/powerpoint/2010/main" val="134459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6FBBCD-12FE-4C51-93CA-60C261572318}"/>
              </a:ext>
            </a:extLst>
          </p:cNvPr>
          <p:cNvSpPr/>
          <p:nvPr/>
        </p:nvSpPr>
        <p:spPr>
          <a:xfrm>
            <a:off x="0" y="0"/>
            <a:ext cx="9144000" cy="6851727"/>
          </a:xfrm>
          <a:prstGeom prst="rect">
            <a:avLst/>
          </a:prstGeom>
          <a:solidFill>
            <a:srgbClr val="0072BA">
              <a:alpha val="9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0" y="6273"/>
            <a:ext cx="9143999" cy="646331"/>
          </a:xfrm>
          <a:prstGeom prst="rect">
            <a:avLst/>
          </a:prstGeom>
          <a:solidFill>
            <a:srgbClr val="002060"/>
          </a:solidFill>
        </p:spPr>
        <p:txBody>
          <a:bodyPr wrap="square" rtlCol="0">
            <a:spAutoFit/>
          </a:bodyPr>
          <a:lstStyle/>
          <a:p>
            <a:pPr algn="ctr"/>
            <a:r>
              <a:rPr lang="en-GB" sz="3600" dirty="0">
                <a:solidFill>
                  <a:schemeClr val="bg1"/>
                </a:solidFill>
              </a:rPr>
              <a:t>Feedback on lesson</a:t>
            </a:r>
          </a:p>
        </p:txBody>
      </p:sp>
      <p:pic>
        <p:nvPicPr>
          <p:cNvPr id="34" name="Graphic 33" descr="Badge 1 with solid fill">
            <a:extLst>
              <a:ext uri="{FF2B5EF4-FFF2-40B4-BE49-F238E27FC236}">
                <a16:creationId xmlns:a16="http://schemas.microsoft.com/office/drawing/2014/main" id="{6E697896-5193-4C65-9EC8-BDF74C2C6C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5545" y="0"/>
            <a:ext cx="646331" cy="646331"/>
          </a:xfrm>
          <a:prstGeom prst="rect">
            <a:avLst/>
          </a:prstGeom>
        </p:spPr>
      </p:pic>
      <p:sp>
        <p:nvSpPr>
          <p:cNvPr id="9" name="Rectangle: Rounded Corners 8">
            <a:extLst>
              <a:ext uri="{FF2B5EF4-FFF2-40B4-BE49-F238E27FC236}">
                <a16:creationId xmlns:a16="http://schemas.microsoft.com/office/drawing/2014/main" id="{310B61D7-942D-2BA1-CE16-15BD983ABBC5}"/>
              </a:ext>
            </a:extLst>
          </p:cNvPr>
          <p:cNvSpPr/>
          <p:nvPr/>
        </p:nvSpPr>
        <p:spPr>
          <a:xfrm>
            <a:off x="2505418" y="1025332"/>
            <a:ext cx="5901164" cy="1510582"/>
          </a:xfrm>
          <a:prstGeom prst="roundRect">
            <a:avLst/>
          </a:prstGeom>
          <a:solidFill>
            <a:srgbClr val="FF6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rPr>
              <a:t>Final Feedback: Get ready to answer one of the questions</a:t>
            </a:r>
          </a:p>
        </p:txBody>
      </p:sp>
      <p:grpSp>
        <p:nvGrpSpPr>
          <p:cNvPr id="4" name="Group 3">
            <a:extLst>
              <a:ext uri="{FF2B5EF4-FFF2-40B4-BE49-F238E27FC236}">
                <a16:creationId xmlns:a16="http://schemas.microsoft.com/office/drawing/2014/main" id="{0E658EAF-56DA-AE05-E8E9-09957C983A0E}"/>
              </a:ext>
            </a:extLst>
          </p:cNvPr>
          <p:cNvGrpSpPr/>
          <p:nvPr/>
        </p:nvGrpSpPr>
        <p:grpSpPr>
          <a:xfrm>
            <a:off x="240470" y="2834575"/>
            <a:ext cx="5767359" cy="3718491"/>
            <a:chOff x="372982" y="2983251"/>
            <a:chExt cx="8510078" cy="3718491"/>
          </a:xfrm>
          <a:solidFill>
            <a:srgbClr val="002060"/>
          </a:solidFill>
        </p:grpSpPr>
        <p:sp>
          <p:nvSpPr>
            <p:cNvPr id="10" name="Rectangle 9">
              <a:extLst>
                <a:ext uri="{FF2B5EF4-FFF2-40B4-BE49-F238E27FC236}">
                  <a16:creationId xmlns:a16="http://schemas.microsoft.com/office/drawing/2014/main" id="{14CCC967-6FD3-9A24-18B5-A6009A810B84}"/>
                </a:ext>
              </a:extLst>
            </p:cNvPr>
            <p:cNvSpPr/>
            <p:nvPr/>
          </p:nvSpPr>
          <p:spPr>
            <a:xfrm>
              <a:off x="372982" y="2983251"/>
              <a:ext cx="8510078" cy="371849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0811CC0A-DDF6-1D85-A2E4-9C5632E6288A}"/>
                </a:ext>
              </a:extLst>
            </p:cNvPr>
            <p:cNvSpPr txBox="1"/>
            <p:nvPr/>
          </p:nvSpPr>
          <p:spPr>
            <a:xfrm>
              <a:off x="422459" y="3051810"/>
              <a:ext cx="8299080" cy="3108543"/>
            </a:xfrm>
            <a:prstGeom prst="rect">
              <a:avLst/>
            </a:prstGeom>
            <a:grpFill/>
          </p:spPr>
          <p:txBody>
            <a:bodyPr wrap="square" rtlCol="0">
              <a:spAutoFit/>
            </a:bodyPr>
            <a:lstStyle/>
            <a:p>
              <a:r>
                <a:rPr lang="en-GB" sz="2800" dirty="0">
                  <a:solidFill>
                    <a:schemeClr val="bg1"/>
                  </a:solidFill>
                </a:rPr>
                <a:t>Hands up:</a:t>
              </a:r>
            </a:p>
            <a:p>
              <a:pPr marL="457200" indent="-457200">
                <a:buFont typeface="Arial" panose="020B0604020202020204" pitchFamily="34" charset="0"/>
                <a:buChar char="•"/>
              </a:pPr>
              <a:r>
                <a:rPr lang="en-GB" sz="2800" dirty="0">
                  <a:solidFill>
                    <a:schemeClr val="bg1"/>
                  </a:solidFill>
                </a:rPr>
                <a:t>Do you know which animal matches your personality type?</a:t>
              </a:r>
            </a:p>
            <a:p>
              <a:pPr marL="457200" indent="-457200">
                <a:buFont typeface="Arial" panose="020B0604020202020204" pitchFamily="34" charset="0"/>
                <a:buChar char="•"/>
              </a:pPr>
              <a:r>
                <a:rPr lang="en-GB" sz="2800" dirty="0">
                  <a:solidFill>
                    <a:schemeClr val="bg1"/>
                  </a:solidFill>
                </a:rPr>
                <a:t>Can you name one job that a subject you love could lead to?</a:t>
              </a:r>
            </a:p>
            <a:p>
              <a:pPr marL="457200" indent="-457200">
                <a:buFont typeface="Arial" panose="020B0604020202020204" pitchFamily="34" charset="0"/>
                <a:buChar char="•"/>
              </a:pPr>
              <a:r>
                <a:rPr lang="en-GB" sz="2800" dirty="0">
                  <a:solidFill>
                    <a:schemeClr val="bg1"/>
                  </a:solidFill>
                </a:rPr>
                <a:t>Can you name one of your top three skills?</a:t>
              </a:r>
            </a:p>
          </p:txBody>
        </p:sp>
      </p:grpSp>
      <p:sp>
        <p:nvSpPr>
          <p:cNvPr id="8" name="TextBox 7">
            <a:extLst>
              <a:ext uri="{FF2B5EF4-FFF2-40B4-BE49-F238E27FC236}">
                <a16:creationId xmlns:a16="http://schemas.microsoft.com/office/drawing/2014/main" id="{710F1A02-F571-74A8-704B-408E4E58E444}"/>
              </a:ext>
            </a:extLst>
          </p:cNvPr>
          <p:cNvSpPr txBox="1"/>
          <p:nvPr/>
        </p:nvSpPr>
        <p:spPr>
          <a:xfrm>
            <a:off x="6334304" y="6242579"/>
            <a:ext cx="2449690" cy="461665"/>
          </a:xfrm>
          <a:prstGeom prst="rect">
            <a:avLst/>
          </a:prstGeom>
          <a:noFill/>
        </p:spPr>
        <p:txBody>
          <a:bodyPr wrap="square" rtlCol="0">
            <a:spAutoFit/>
          </a:bodyPr>
          <a:lstStyle/>
          <a:p>
            <a:pPr algn="ctr"/>
            <a:r>
              <a:rPr lang="en-GB" sz="2400" b="1" dirty="0">
                <a:solidFill>
                  <a:srgbClr val="FFC000"/>
                </a:solidFill>
                <a:hlinkClick r:id="rId6">
                  <a:extLst>
                    <a:ext uri="{A12FA001-AC4F-418D-AE19-62706E023703}">
                      <ahyp:hlinkClr xmlns:ahyp="http://schemas.microsoft.com/office/drawing/2018/hyperlinkcolor" val="tx"/>
                    </a:ext>
                  </a:extLst>
                </a:hlinkClick>
              </a:rPr>
              <a:t>careerpilot.org.uk</a:t>
            </a:r>
            <a:endParaRPr lang="en-GB" sz="2400" b="1" dirty="0">
              <a:solidFill>
                <a:srgbClr val="FFC000"/>
              </a:solidFill>
            </a:endParaRPr>
          </a:p>
        </p:txBody>
      </p:sp>
      <p:sp>
        <p:nvSpPr>
          <p:cNvPr id="12" name="Rectangle 11">
            <a:extLst>
              <a:ext uri="{FF2B5EF4-FFF2-40B4-BE49-F238E27FC236}">
                <a16:creationId xmlns:a16="http://schemas.microsoft.com/office/drawing/2014/main" id="{DC9AEAF0-914A-B341-38FB-838A626BA42B}"/>
              </a:ext>
            </a:extLst>
          </p:cNvPr>
          <p:cNvSpPr/>
          <p:nvPr/>
        </p:nvSpPr>
        <p:spPr>
          <a:xfrm>
            <a:off x="6248299" y="4897535"/>
            <a:ext cx="2621700" cy="1066713"/>
          </a:xfrm>
          <a:prstGeom prst="rect">
            <a:avLst/>
          </a:prstGeom>
          <a:solidFill>
            <a:srgbClr val="FF6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Digital Postcard:</a:t>
            </a:r>
          </a:p>
          <a:p>
            <a:pPr algn="ctr"/>
            <a:r>
              <a:rPr lang="en-GB" sz="2000" dirty="0"/>
              <a:t>What we did and what you could do now</a:t>
            </a:r>
          </a:p>
        </p:txBody>
      </p:sp>
      <p:sp>
        <p:nvSpPr>
          <p:cNvPr id="11" name="Freeform 3">
            <a:extLst>
              <a:ext uri="{FF2B5EF4-FFF2-40B4-BE49-F238E27FC236}">
                <a16:creationId xmlns:a16="http://schemas.microsoft.com/office/drawing/2014/main" id="{CAECC76D-FBB2-A9A2-0620-177D1700E1FB}"/>
              </a:ext>
            </a:extLst>
          </p:cNvPr>
          <p:cNvSpPr/>
          <p:nvPr/>
        </p:nvSpPr>
        <p:spPr>
          <a:xfrm>
            <a:off x="6275920" y="2834575"/>
            <a:ext cx="2594079" cy="1626143"/>
          </a:xfrm>
          <a:custGeom>
            <a:avLst/>
            <a:gdLst/>
            <a:ahLst/>
            <a:cxnLst/>
            <a:rect l="l" t="t" r="r" b="b"/>
            <a:pathLst>
              <a:path w="3024000" h="1973847">
                <a:moveTo>
                  <a:pt x="0" y="0"/>
                </a:moveTo>
                <a:lnTo>
                  <a:pt x="3024000" y="0"/>
                </a:lnTo>
                <a:lnTo>
                  <a:pt x="3024000" y="1973847"/>
                </a:lnTo>
                <a:lnTo>
                  <a:pt x="0" y="19738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pic>
        <p:nvPicPr>
          <p:cNvPr id="5" name="Picture 4">
            <a:extLst>
              <a:ext uri="{FF2B5EF4-FFF2-40B4-BE49-F238E27FC236}">
                <a16:creationId xmlns:a16="http://schemas.microsoft.com/office/drawing/2014/main" id="{EABFACE0-16D8-2EE7-585A-DDBF4A9EED6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4001" y="1015969"/>
            <a:ext cx="1442694" cy="1442694"/>
          </a:xfrm>
          <a:prstGeom prst="rect">
            <a:avLst/>
          </a:prstGeom>
          <a:ln w="28575">
            <a:solidFill>
              <a:srgbClr val="50BDC0"/>
            </a:solidFill>
          </a:ln>
        </p:spPr>
      </p:pic>
    </p:spTree>
    <p:custDataLst>
      <p:tags r:id="rId1"/>
    </p:custDataLst>
    <p:extLst>
      <p:ext uri="{BB962C8B-B14F-4D97-AF65-F5344CB8AC3E}">
        <p14:creationId xmlns:p14="http://schemas.microsoft.com/office/powerpoint/2010/main" val="84370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D7AF84-EC81-42D4-8DB1-1FBAA2ABFA9C}"/>
              </a:ext>
            </a:extLst>
          </p:cNvPr>
          <p:cNvSpPr/>
          <p:nvPr/>
        </p:nvSpPr>
        <p:spPr>
          <a:xfrm>
            <a:off x="0" y="300625"/>
            <a:ext cx="9153786" cy="655737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rol 1">
            <a:extLst>
              <a:ext uri="{FF2B5EF4-FFF2-40B4-BE49-F238E27FC236}">
                <a16:creationId xmlns:a16="http://schemas.microsoft.com/office/drawing/2014/main" id="{FE2768A5-6788-4035-AA1A-8C8C0AAE5502}"/>
              </a:ext>
            </a:extLst>
          </p:cNvPr>
          <p:cNvSpPr>
            <a:spLocks noChangeArrowheads="1" noChangeShapeType="1"/>
          </p:cNvSpPr>
          <p:nvPr/>
        </p:nvSpPr>
        <p:spPr bwMode="auto">
          <a:xfrm>
            <a:off x="11300831" y="4333553"/>
            <a:ext cx="1803400" cy="5400675"/>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GB"/>
          </a:p>
        </p:txBody>
      </p:sp>
      <p:sp>
        <p:nvSpPr>
          <p:cNvPr id="31" name="Rectangle 30">
            <a:extLst>
              <a:ext uri="{FF2B5EF4-FFF2-40B4-BE49-F238E27FC236}">
                <a16:creationId xmlns:a16="http://schemas.microsoft.com/office/drawing/2014/main" id="{BCB18957-AF61-4A6D-8B10-AC7A42A658A7}"/>
              </a:ext>
            </a:extLst>
          </p:cNvPr>
          <p:cNvSpPr/>
          <p:nvPr/>
        </p:nvSpPr>
        <p:spPr>
          <a:xfrm>
            <a:off x="-9788" y="1"/>
            <a:ext cx="9163574" cy="787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2400" b="1" dirty="0">
              <a:solidFill>
                <a:schemeClr val="accent1">
                  <a:lumMod val="75000"/>
                </a:schemeClr>
              </a:solidFill>
            </a:endParaRPr>
          </a:p>
        </p:txBody>
      </p:sp>
      <p:pic>
        <p:nvPicPr>
          <p:cNvPr id="30" name="Picture 29" descr="Logo&#10;&#10;Description automatically generated with medium confidence">
            <a:extLst>
              <a:ext uri="{FF2B5EF4-FFF2-40B4-BE49-F238E27FC236}">
                <a16:creationId xmlns:a16="http://schemas.microsoft.com/office/drawing/2014/main" id="{F2923747-7624-433D-8345-CEB6F5D092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83" y="234515"/>
            <a:ext cx="2086051" cy="488021"/>
          </a:xfrm>
          <a:prstGeom prst="rect">
            <a:avLst/>
          </a:prstGeom>
        </p:spPr>
      </p:pic>
      <p:pic>
        <p:nvPicPr>
          <p:cNvPr id="11" name="Picture 10">
            <a:extLst>
              <a:ext uri="{FF2B5EF4-FFF2-40B4-BE49-F238E27FC236}">
                <a16:creationId xmlns:a16="http://schemas.microsoft.com/office/drawing/2014/main" id="{97C545ED-FBA9-69F1-2FE0-56F56C35C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3544" y="1159787"/>
            <a:ext cx="1955563" cy="5146431"/>
          </a:xfrm>
          <a:prstGeom prst="rect">
            <a:avLst/>
          </a:prstGeom>
        </p:spPr>
      </p:pic>
      <p:grpSp>
        <p:nvGrpSpPr>
          <p:cNvPr id="9" name="Group 8">
            <a:extLst>
              <a:ext uri="{FF2B5EF4-FFF2-40B4-BE49-F238E27FC236}">
                <a16:creationId xmlns:a16="http://schemas.microsoft.com/office/drawing/2014/main" id="{8ADF69BD-DD6B-84C8-97DB-8351D360F305}"/>
              </a:ext>
            </a:extLst>
          </p:cNvPr>
          <p:cNvGrpSpPr/>
          <p:nvPr/>
        </p:nvGrpSpPr>
        <p:grpSpPr>
          <a:xfrm>
            <a:off x="5311828" y="3047203"/>
            <a:ext cx="3644541" cy="1371600"/>
            <a:chOff x="5311828" y="3047203"/>
            <a:chExt cx="3644541" cy="1371600"/>
          </a:xfrm>
        </p:grpSpPr>
        <p:sp>
          <p:nvSpPr>
            <p:cNvPr id="6" name="Rectangle: Rounded Corners 5">
              <a:extLst>
                <a:ext uri="{FF2B5EF4-FFF2-40B4-BE49-F238E27FC236}">
                  <a16:creationId xmlns:a16="http://schemas.microsoft.com/office/drawing/2014/main" id="{92F02C66-C28E-6696-CAE2-033E584C9804}"/>
                </a:ext>
              </a:extLst>
            </p:cNvPr>
            <p:cNvSpPr/>
            <p:nvPr/>
          </p:nvSpPr>
          <p:spPr>
            <a:xfrm>
              <a:off x="5311828" y="3047203"/>
              <a:ext cx="3644541" cy="1371600"/>
            </a:xfrm>
            <a:prstGeom prst="roundRect">
              <a:avLst/>
            </a:prstGeom>
            <a:solidFill>
              <a:srgbClr val="50BD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bg1"/>
                </a:solidFill>
              </a:endParaRPr>
            </a:p>
          </p:txBody>
        </p:sp>
        <p:sp>
          <p:nvSpPr>
            <p:cNvPr id="12" name="TextBox 11">
              <a:extLst>
                <a:ext uri="{FF2B5EF4-FFF2-40B4-BE49-F238E27FC236}">
                  <a16:creationId xmlns:a16="http://schemas.microsoft.com/office/drawing/2014/main" id="{C5629965-3E2C-E455-3579-2270E85658CA}"/>
                </a:ext>
              </a:extLst>
            </p:cNvPr>
            <p:cNvSpPr txBox="1"/>
            <p:nvPr/>
          </p:nvSpPr>
          <p:spPr>
            <a:xfrm>
              <a:off x="5394524" y="3345512"/>
              <a:ext cx="2224482" cy="830997"/>
            </a:xfrm>
            <a:prstGeom prst="rect">
              <a:avLst/>
            </a:prstGeom>
            <a:solidFill>
              <a:srgbClr val="50BDC0"/>
            </a:solidFill>
          </p:spPr>
          <p:txBody>
            <a:bodyPr wrap="square" rtlCol="0">
              <a:spAutoFit/>
            </a:bodyPr>
            <a:lstStyle/>
            <a:p>
              <a:r>
                <a:rPr lang="en-GB" sz="2400" dirty="0">
                  <a:solidFill>
                    <a:schemeClr val="bg1"/>
                  </a:solidFill>
                </a:rPr>
                <a:t>Look at Jobs  and pathways</a:t>
              </a:r>
            </a:p>
          </p:txBody>
        </p:sp>
        <p:pic>
          <p:nvPicPr>
            <p:cNvPr id="1028" name="Picture 4">
              <a:extLst>
                <a:ext uri="{FF2B5EF4-FFF2-40B4-BE49-F238E27FC236}">
                  <a16:creationId xmlns:a16="http://schemas.microsoft.com/office/drawing/2014/main" id="{69B1D6ED-B557-3C4E-37D6-F8A984AB08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5315" y="3305623"/>
              <a:ext cx="1249492" cy="9241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80683CE7-6B1B-FBC0-3A0E-B7E04B7C1BFE}"/>
              </a:ext>
            </a:extLst>
          </p:cNvPr>
          <p:cNvGrpSpPr/>
          <p:nvPr/>
        </p:nvGrpSpPr>
        <p:grpSpPr>
          <a:xfrm>
            <a:off x="5362803" y="4808825"/>
            <a:ext cx="3644541" cy="1371600"/>
            <a:chOff x="5362803" y="4808825"/>
            <a:chExt cx="3644541" cy="1371600"/>
          </a:xfrm>
        </p:grpSpPr>
        <p:sp>
          <p:nvSpPr>
            <p:cNvPr id="16" name="Rectangle: Rounded Corners 15">
              <a:extLst>
                <a:ext uri="{FF2B5EF4-FFF2-40B4-BE49-F238E27FC236}">
                  <a16:creationId xmlns:a16="http://schemas.microsoft.com/office/drawing/2014/main" id="{AE1C2787-4568-3111-EF80-CF2B5D172F39}"/>
                </a:ext>
              </a:extLst>
            </p:cNvPr>
            <p:cNvSpPr/>
            <p:nvPr/>
          </p:nvSpPr>
          <p:spPr>
            <a:xfrm>
              <a:off x="5362803" y="4808825"/>
              <a:ext cx="3644541" cy="1371600"/>
            </a:xfrm>
            <a:prstGeom prst="roundRect">
              <a:avLst/>
            </a:prstGeom>
            <a:solidFill>
              <a:srgbClr val="F6D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bg1"/>
                </a:solidFill>
              </a:endParaRPr>
            </a:p>
          </p:txBody>
        </p:sp>
        <p:sp>
          <p:nvSpPr>
            <p:cNvPr id="17" name="TextBox 16">
              <a:extLst>
                <a:ext uri="{FF2B5EF4-FFF2-40B4-BE49-F238E27FC236}">
                  <a16:creationId xmlns:a16="http://schemas.microsoft.com/office/drawing/2014/main" id="{4023D2E4-A098-55AA-F893-770382648FA2}"/>
                </a:ext>
              </a:extLst>
            </p:cNvPr>
            <p:cNvSpPr txBox="1"/>
            <p:nvPr/>
          </p:nvSpPr>
          <p:spPr>
            <a:xfrm>
              <a:off x="5407305" y="5113181"/>
              <a:ext cx="2224482" cy="830997"/>
            </a:xfrm>
            <a:prstGeom prst="rect">
              <a:avLst/>
            </a:prstGeom>
            <a:solidFill>
              <a:srgbClr val="F6D000"/>
            </a:solidFill>
          </p:spPr>
          <p:txBody>
            <a:bodyPr wrap="square" rtlCol="0">
              <a:spAutoFit/>
            </a:bodyPr>
            <a:lstStyle/>
            <a:p>
              <a:r>
                <a:rPr lang="en-GB" sz="2400" dirty="0">
                  <a:solidFill>
                    <a:srgbClr val="002060"/>
                  </a:solidFill>
                </a:rPr>
                <a:t>Explore courses and make plans</a:t>
              </a:r>
            </a:p>
          </p:txBody>
        </p:sp>
        <p:pic>
          <p:nvPicPr>
            <p:cNvPr id="1030" name="Picture 6">
              <a:extLst>
                <a:ext uri="{FF2B5EF4-FFF2-40B4-BE49-F238E27FC236}">
                  <a16:creationId xmlns:a16="http://schemas.microsoft.com/office/drawing/2014/main" id="{1C78BC8A-41F1-FB03-A665-B9D3CC8F362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4350" y="5045072"/>
              <a:ext cx="1229449" cy="8991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D53EF2DF-E8F8-5D47-E1E9-D4919F3F98AB}"/>
              </a:ext>
            </a:extLst>
          </p:cNvPr>
          <p:cNvGrpSpPr/>
          <p:nvPr/>
        </p:nvGrpSpPr>
        <p:grpSpPr>
          <a:xfrm>
            <a:off x="5305270" y="1385484"/>
            <a:ext cx="3644541" cy="1371600"/>
            <a:chOff x="5305270" y="1385484"/>
            <a:chExt cx="3644541" cy="1371600"/>
          </a:xfrm>
        </p:grpSpPr>
        <p:sp>
          <p:nvSpPr>
            <p:cNvPr id="13" name="Rectangle: Rounded Corners 12">
              <a:extLst>
                <a:ext uri="{FF2B5EF4-FFF2-40B4-BE49-F238E27FC236}">
                  <a16:creationId xmlns:a16="http://schemas.microsoft.com/office/drawing/2014/main" id="{453F1E90-574F-E0C1-AC15-C24456C0D9DB}"/>
                </a:ext>
              </a:extLst>
            </p:cNvPr>
            <p:cNvSpPr/>
            <p:nvPr/>
          </p:nvSpPr>
          <p:spPr>
            <a:xfrm>
              <a:off x="5305270" y="1385484"/>
              <a:ext cx="3644541" cy="1371600"/>
            </a:xfrm>
            <a:prstGeom prst="roundRect">
              <a:avLst/>
            </a:prstGeom>
            <a:solidFill>
              <a:srgbClr val="FF6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bg1"/>
                </a:solidFill>
              </a:endParaRPr>
            </a:p>
          </p:txBody>
        </p:sp>
        <p:sp>
          <p:nvSpPr>
            <p:cNvPr id="4" name="TextBox 3">
              <a:extLst>
                <a:ext uri="{FF2B5EF4-FFF2-40B4-BE49-F238E27FC236}">
                  <a16:creationId xmlns:a16="http://schemas.microsoft.com/office/drawing/2014/main" id="{95D89BAC-A6CC-87A5-2A47-C33CC5075600}"/>
                </a:ext>
              </a:extLst>
            </p:cNvPr>
            <p:cNvSpPr txBox="1"/>
            <p:nvPr/>
          </p:nvSpPr>
          <p:spPr>
            <a:xfrm>
              <a:off x="5407305" y="1671498"/>
              <a:ext cx="2224482" cy="830997"/>
            </a:xfrm>
            <a:prstGeom prst="rect">
              <a:avLst/>
            </a:prstGeom>
            <a:noFill/>
          </p:spPr>
          <p:txBody>
            <a:bodyPr wrap="square" rtlCol="0">
              <a:spAutoFit/>
            </a:bodyPr>
            <a:lstStyle/>
            <a:p>
              <a:r>
                <a:rPr lang="en-GB" sz="2400" dirty="0">
                  <a:solidFill>
                    <a:schemeClr val="bg1"/>
                  </a:solidFill>
                </a:rPr>
                <a:t>What inspires you?</a:t>
              </a:r>
            </a:p>
          </p:txBody>
        </p:sp>
        <p:pic>
          <p:nvPicPr>
            <p:cNvPr id="1026" name="Picture 2">
              <a:extLst>
                <a:ext uri="{FF2B5EF4-FFF2-40B4-BE49-F238E27FC236}">
                  <a16:creationId xmlns:a16="http://schemas.microsoft.com/office/drawing/2014/main" id="{39265363-451F-6B96-2CD4-602153D8356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54350" y="1624202"/>
              <a:ext cx="1215816" cy="889841"/>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2D0C74F5-5DC3-4681-E8CE-85BEE19A19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189" y="2502495"/>
            <a:ext cx="2218008" cy="2218008"/>
          </a:xfrm>
          <a:prstGeom prst="rect">
            <a:avLst/>
          </a:prstGeom>
          <a:ln w="28575">
            <a:solidFill>
              <a:srgbClr val="50BDC0"/>
            </a:solidFill>
          </a:ln>
        </p:spPr>
      </p:pic>
    </p:spTree>
    <p:extLst>
      <p:ext uri="{BB962C8B-B14F-4D97-AF65-F5344CB8AC3E}">
        <p14:creationId xmlns:p14="http://schemas.microsoft.com/office/powerpoint/2010/main" val="30923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6FBBCD-12FE-4C51-93CA-60C261572318}"/>
              </a:ext>
            </a:extLst>
          </p:cNvPr>
          <p:cNvSpPr/>
          <p:nvPr/>
        </p:nvSpPr>
        <p:spPr>
          <a:xfrm>
            <a:off x="0" y="-6273"/>
            <a:ext cx="9144000" cy="6858000"/>
          </a:xfrm>
          <a:prstGeom prst="rect">
            <a:avLst/>
          </a:prstGeom>
          <a:solidFill>
            <a:srgbClr val="0072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p:cNvSpPr txBox="1"/>
          <p:nvPr/>
        </p:nvSpPr>
        <p:spPr>
          <a:xfrm>
            <a:off x="0" y="6273"/>
            <a:ext cx="9143999" cy="646331"/>
          </a:xfrm>
          <a:prstGeom prst="rect">
            <a:avLst/>
          </a:prstGeom>
          <a:solidFill>
            <a:srgbClr val="002060"/>
          </a:solidFill>
        </p:spPr>
        <p:txBody>
          <a:bodyPr wrap="square" rtlCol="0">
            <a:spAutoFit/>
          </a:bodyPr>
          <a:lstStyle/>
          <a:p>
            <a:pPr algn="ctr"/>
            <a:r>
              <a:rPr lang="en-GB" sz="3600" dirty="0">
                <a:solidFill>
                  <a:schemeClr val="bg1"/>
                </a:solidFill>
              </a:rPr>
              <a:t>What you will get from this lesson</a:t>
            </a:r>
          </a:p>
        </p:txBody>
      </p:sp>
      <p:sp>
        <p:nvSpPr>
          <p:cNvPr id="32" name="Rectangle: Rounded Corners 31">
            <a:extLst>
              <a:ext uri="{FF2B5EF4-FFF2-40B4-BE49-F238E27FC236}">
                <a16:creationId xmlns:a16="http://schemas.microsoft.com/office/drawing/2014/main" id="{34A1F503-4865-DD31-1F84-BC7381F34F62}"/>
              </a:ext>
            </a:extLst>
          </p:cNvPr>
          <p:cNvSpPr/>
          <p:nvPr/>
        </p:nvSpPr>
        <p:spPr>
          <a:xfrm>
            <a:off x="2965133" y="1958152"/>
            <a:ext cx="3157337" cy="2823882"/>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0" name="Group 39">
            <a:extLst>
              <a:ext uri="{FF2B5EF4-FFF2-40B4-BE49-F238E27FC236}">
                <a16:creationId xmlns:a16="http://schemas.microsoft.com/office/drawing/2014/main" id="{DE4517E1-5CD5-C57C-6E34-A6FFEC9C09F7}"/>
              </a:ext>
            </a:extLst>
          </p:cNvPr>
          <p:cNvGrpSpPr/>
          <p:nvPr/>
        </p:nvGrpSpPr>
        <p:grpSpPr>
          <a:xfrm>
            <a:off x="6400799" y="4329545"/>
            <a:ext cx="2567655" cy="2038001"/>
            <a:chOff x="6400799" y="4329545"/>
            <a:chExt cx="2567655" cy="2038001"/>
          </a:xfrm>
        </p:grpSpPr>
        <p:grpSp>
          <p:nvGrpSpPr>
            <p:cNvPr id="35" name="Group 34">
              <a:extLst>
                <a:ext uri="{FF2B5EF4-FFF2-40B4-BE49-F238E27FC236}">
                  <a16:creationId xmlns:a16="http://schemas.microsoft.com/office/drawing/2014/main" id="{57540DF4-ED6F-F35F-D657-0A3A813E3C45}"/>
                </a:ext>
              </a:extLst>
            </p:cNvPr>
            <p:cNvGrpSpPr/>
            <p:nvPr/>
          </p:nvGrpSpPr>
          <p:grpSpPr>
            <a:xfrm>
              <a:off x="6400799" y="4329545"/>
              <a:ext cx="2567655" cy="2038001"/>
              <a:chOff x="175545" y="1028656"/>
              <a:chExt cx="2567655" cy="2038001"/>
            </a:xfrm>
            <a:solidFill>
              <a:srgbClr val="F58520"/>
            </a:solidFill>
          </p:grpSpPr>
          <p:sp>
            <p:nvSpPr>
              <p:cNvPr id="37" name="Rectangle 36">
                <a:extLst>
                  <a:ext uri="{FF2B5EF4-FFF2-40B4-BE49-F238E27FC236}">
                    <a16:creationId xmlns:a16="http://schemas.microsoft.com/office/drawing/2014/main" id="{AA7939C6-C4E2-D489-42E9-2CAC1F1F89D1}"/>
                  </a:ext>
                </a:extLst>
              </p:cNvPr>
              <p:cNvSpPr/>
              <p:nvPr/>
            </p:nvSpPr>
            <p:spPr>
              <a:xfrm>
                <a:off x="175545" y="1028656"/>
                <a:ext cx="2567655" cy="203800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TextBox 37">
                <a:extLst>
                  <a:ext uri="{FF2B5EF4-FFF2-40B4-BE49-F238E27FC236}">
                    <a16:creationId xmlns:a16="http://schemas.microsoft.com/office/drawing/2014/main" id="{0979B6C5-6345-1037-0AFD-BEEC5FBA7E2B}"/>
                  </a:ext>
                </a:extLst>
              </p:cNvPr>
              <p:cNvSpPr txBox="1"/>
              <p:nvPr/>
            </p:nvSpPr>
            <p:spPr>
              <a:xfrm>
                <a:off x="268941" y="1111813"/>
                <a:ext cx="2474259" cy="369332"/>
              </a:xfrm>
              <a:prstGeom prst="rect">
                <a:avLst/>
              </a:prstGeom>
              <a:grpFill/>
            </p:spPr>
            <p:txBody>
              <a:bodyPr wrap="square" rtlCol="0">
                <a:spAutoFit/>
              </a:bodyPr>
              <a:lstStyle/>
              <a:p>
                <a:r>
                  <a:rPr lang="en-GB" dirty="0">
                    <a:solidFill>
                      <a:schemeClr val="bg1"/>
                    </a:solidFill>
                  </a:rPr>
                  <a:t>Discuss your ideas</a:t>
                </a:r>
              </a:p>
            </p:txBody>
          </p:sp>
        </p:grpSp>
        <p:sp>
          <p:nvSpPr>
            <p:cNvPr id="28" name="Freeform 16">
              <a:extLst>
                <a:ext uri="{FF2B5EF4-FFF2-40B4-BE49-F238E27FC236}">
                  <a16:creationId xmlns:a16="http://schemas.microsoft.com/office/drawing/2014/main" id="{6028B979-130C-9204-A093-7719881AD609}"/>
                </a:ext>
              </a:extLst>
            </p:cNvPr>
            <p:cNvSpPr/>
            <p:nvPr/>
          </p:nvSpPr>
          <p:spPr>
            <a:xfrm>
              <a:off x="7179875" y="4841801"/>
              <a:ext cx="1149989" cy="1172860"/>
            </a:xfrm>
            <a:custGeom>
              <a:avLst/>
              <a:gdLst/>
              <a:ahLst/>
              <a:cxnLst/>
              <a:rect l="l" t="t" r="r" b="b"/>
              <a:pathLst>
                <a:path w="1512000" h="1512000">
                  <a:moveTo>
                    <a:pt x="0" y="0"/>
                  </a:moveTo>
                  <a:lnTo>
                    <a:pt x="1512000" y="0"/>
                  </a:lnTo>
                  <a:lnTo>
                    <a:pt x="1512000" y="1512000"/>
                  </a:lnTo>
                  <a:lnTo>
                    <a:pt x="0" y="1512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pic>
        <p:nvPicPr>
          <p:cNvPr id="10" name="Picture 9">
            <a:extLst>
              <a:ext uri="{FF2B5EF4-FFF2-40B4-BE49-F238E27FC236}">
                <a16:creationId xmlns:a16="http://schemas.microsoft.com/office/drawing/2014/main" id="{740989BA-D69E-3CE2-9E35-B503B988E753}"/>
              </a:ext>
            </a:extLst>
          </p:cNvPr>
          <p:cNvPicPr>
            <a:picLocks noChangeAspect="1"/>
          </p:cNvPicPr>
          <p:nvPr/>
        </p:nvPicPr>
        <p:blipFill>
          <a:blip r:embed="rId6"/>
          <a:stretch>
            <a:fillRect/>
          </a:stretch>
        </p:blipFill>
        <p:spPr>
          <a:xfrm>
            <a:off x="4064320" y="2165684"/>
            <a:ext cx="912574" cy="998971"/>
          </a:xfrm>
          <a:prstGeom prst="rect">
            <a:avLst/>
          </a:prstGeom>
        </p:spPr>
      </p:pic>
      <p:pic>
        <p:nvPicPr>
          <p:cNvPr id="15" name="Picture 14">
            <a:extLst>
              <a:ext uri="{FF2B5EF4-FFF2-40B4-BE49-F238E27FC236}">
                <a16:creationId xmlns:a16="http://schemas.microsoft.com/office/drawing/2014/main" id="{371A3791-CD5F-8370-D548-E0B7E213FC8D}"/>
              </a:ext>
            </a:extLst>
          </p:cNvPr>
          <p:cNvPicPr>
            <a:picLocks noChangeAspect="1"/>
          </p:cNvPicPr>
          <p:nvPr/>
        </p:nvPicPr>
        <p:blipFill>
          <a:blip r:embed="rId7"/>
          <a:stretch>
            <a:fillRect/>
          </a:stretch>
        </p:blipFill>
        <p:spPr>
          <a:xfrm>
            <a:off x="3069747" y="3407322"/>
            <a:ext cx="2926791" cy="1128583"/>
          </a:xfrm>
          <a:prstGeom prst="rect">
            <a:avLst/>
          </a:prstGeom>
        </p:spPr>
      </p:pic>
      <p:grpSp>
        <p:nvGrpSpPr>
          <p:cNvPr id="22" name="Group 21">
            <a:extLst>
              <a:ext uri="{FF2B5EF4-FFF2-40B4-BE49-F238E27FC236}">
                <a16:creationId xmlns:a16="http://schemas.microsoft.com/office/drawing/2014/main" id="{D25A9189-FE29-598F-DEB1-64798E799CC5}"/>
              </a:ext>
            </a:extLst>
          </p:cNvPr>
          <p:cNvGrpSpPr/>
          <p:nvPr/>
        </p:nvGrpSpPr>
        <p:grpSpPr>
          <a:xfrm>
            <a:off x="198739" y="1063911"/>
            <a:ext cx="2567655" cy="2038001"/>
            <a:chOff x="198739" y="1063911"/>
            <a:chExt cx="2567655" cy="2038001"/>
          </a:xfrm>
        </p:grpSpPr>
        <p:grpSp>
          <p:nvGrpSpPr>
            <p:cNvPr id="11" name="Group 10">
              <a:extLst>
                <a:ext uri="{FF2B5EF4-FFF2-40B4-BE49-F238E27FC236}">
                  <a16:creationId xmlns:a16="http://schemas.microsoft.com/office/drawing/2014/main" id="{0BCCAD13-4E09-DB7E-3D11-78D861DD406B}"/>
                </a:ext>
              </a:extLst>
            </p:cNvPr>
            <p:cNvGrpSpPr/>
            <p:nvPr/>
          </p:nvGrpSpPr>
          <p:grpSpPr>
            <a:xfrm>
              <a:off x="198739" y="1063911"/>
              <a:ext cx="2567655" cy="2038001"/>
              <a:chOff x="175545" y="1028656"/>
              <a:chExt cx="2567655" cy="2038001"/>
            </a:xfrm>
          </p:grpSpPr>
          <p:sp>
            <p:nvSpPr>
              <p:cNvPr id="5" name="Rectangle 4">
                <a:extLst>
                  <a:ext uri="{FF2B5EF4-FFF2-40B4-BE49-F238E27FC236}">
                    <a16:creationId xmlns:a16="http://schemas.microsoft.com/office/drawing/2014/main" id="{F1BAEC34-C6E4-ED28-EA8C-E93B45D0E733}"/>
                  </a:ext>
                </a:extLst>
              </p:cNvPr>
              <p:cNvSpPr/>
              <p:nvPr/>
            </p:nvSpPr>
            <p:spPr>
              <a:xfrm>
                <a:off x="175545" y="1028656"/>
                <a:ext cx="2567655" cy="2038001"/>
              </a:xfrm>
              <a:prstGeom prst="rect">
                <a:avLst/>
              </a:prstGeom>
              <a:solidFill>
                <a:srgbClr val="F585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0EDD50DE-2B5A-A866-993D-D861DA0B74D9}"/>
                  </a:ext>
                </a:extLst>
              </p:cNvPr>
              <p:cNvSpPr txBox="1"/>
              <p:nvPr/>
            </p:nvSpPr>
            <p:spPr>
              <a:xfrm>
                <a:off x="268941" y="1111813"/>
                <a:ext cx="2474259" cy="646331"/>
              </a:xfrm>
              <a:prstGeom prst="rect">
                <a:avLst/>
              </a:prstGeom>
              <a:noFill/>
            </p:spPr>
            <p:txBody>
              <a:bodyPr wrap="square" rtlCol="0">
                <a:spAutoFit/>
              </a:bodyPr>
              <a:lstStyle/>
              <a:p>
                <a:r>
                  <a:rPr lang="en-GB" dirty="0">
                    <a:solidFill>
                      <a:schemeClr val="bg1"/>
                    </a:solidFill>
                  </a:rPr>
                  <a:t>What do you want from a job?</a:t>
                </a:r>
              </a:p>
            </p:txBody>
          </p:sp>
        </p:grpSp>
        <p:sp>
          <p:nvSpPr>
            <p:cNvPr id="19" name="Freeform 11">
              <a:extLst>
                <a:ext uri="{FF2B5EF4-FFF2-40B4-BE49-F238E27FC236}">
                  <a16:creationId xmlns:a16="http://schemas.microsoft.com/office/drawing/2014/main" id="{E2B042FB-DEAC-F234-4A05-4B3E4B616742}"/>
                </a:ext>
              </a:extLst>
            </p:cNvPr>
            <p:cNvSpPr/>
            <p:nvPr/>
          </p:nvSpPr>
          <p:spPr>
            <a:xfrm>
              <a:off x="1022546" y="1766163"/>
              <a:ext cx="947655" cy="979943"/>
            </a:xfrm>
            <a:custGeom>
              <a:avLst/>
              <a:gdLst/>
              <a:ahLst/>
              <a:cxnLst/>
              <a:rect l="l" t="t" r="r" b="b"/>
              <a:pathLst>
                <a:path w="613264" h="799041">
                  <a:moveTo>
                    <a:pt x="0" y="0"/>
                  </a:moveTo>
                  <a:lnTo>
                    <a:pt x="613263" y="0"/>
                  </a:lnTo>
                  <a:lnTo>
                    <a:pt x="613263" y="799041"/>
                  </a:lnTo>
                  <a:lnTo>
                    <a:pt x="0" y="7990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grpSp>
        <p:nvGrpSpPr>
          <p:cNvPr id="25" name="Group 24">
            <a:extLst>
              <a:ext uri="{FF2B5EF4-FFF2-40B4-BE49-F238E27FC236}">
                <a16:creationId xmlns:a16="http://schemas.microsoft.com/office/drawing/2014/main" id="{E86409AB-3D31-494B-3946-A10EC581C01F}"/>
              </a:ext>
            </a:extLst>
          </p:cNvPr>
          <p:cNvGrpSpPr/>
          <p:nvPr/>
        </p:nvGrpSpPr>
        <p:grpSpPr>
          <a:xfrm>
            <a:off x="175545" y="4271079"/>
            <a:ext cx="2567655" cy="2038001"/>
            <a:chOff x="175545" y="4271079"/>
            <a:chExt cx="2567655" cy="2038001"/>
          </a:xfrm>
        </p:grpSpPr>
        <p:grpSp>
          <p:nvGrpSpPr>
            <p:cNvPr id="12" name="Group 11">
              <a:extLst>
                <a:ext uri="{FF2B5EF4-FFF2-40B4-BE49-F238E27FC236}">
                  <a16:creationId xmlns:a16="http://schemas.microsoft.com/office/drawing/2014/main" id="{1F7EDE76-C2BD-ABD2-DE30-4FB73A25A293}"/>
                </a:ext>
              </a:extLst>
            </p:cNvPr>
            <p:cNvGrpSpPr/>
            <p:nvPr/>
          </p:nvGrpSpPr>
          <p:grpSpPr>
            <a:xfrm>
              <a:off x="175545" y="4271079"/>
              <a:ext cx="2567655" cy="2038001"/>
              <a:chOff x="175545" y="1028656"/>
              <a:chExt cx="2567655" cy="2038001"/>
            </a:xfrm>
            <a:solidFill>
              <a:srgbClr val="F58520"/>
            </a:solidFill>
          </p:grpSpPr>
          <p:sp>
            <p:nvSpPr>
              <p:cNvPr id="13" name="Rectangle 12">
                <a:extLst>
                  <a:ext uri="{FF2B5EF4-FFF2-40B4-BE49-F238E27FC236}">
                    <a16:creationId xmlns:a16="http://schemas.microsoft.com/office/drawing/2014/main" id="{5A314FAC-8D24-9DC1-59D2-302BF1823603}"/>
                  </a:ext>
                </a:extLst>
              </p:cNvPr>
              <p:cNvSpPr/>
              <p:nvPr/>
            </p:nvSpPr>
            <p:spPr>
              <a:xfrm>
                <a:off x="175545" y="1028656"/>
                <a:ext cx="2567655" cy="203800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ACA54BBA-57EE-F09B-7D3E-F6659F8BBFEF}"/>
                  </a:ext>
                </a:extLst>
              </p:cNvPr>
              <p:cNvSpPr txBox="1"/>
              <p:nvPr/>
            </p:nvSpPr>
            <p:spPr>
              <a:xfrm>
                <a:off x="268941" y="1111813"/>
                <a:ext cx="2474259" cy="369332"/>
              </a:xfrm>
              <a:prstGeom prst="rect">
                <a:avLst/>
              </a:prstGeom>
              <a:grpFill/>
            </p:spPr>
            <p:txBody>
              <a:bodyPr wrap="square" rtlCol="0">
                <a:spAutoFit/>
              </a:bodyPr>
              <a:lstStyle/>
              <a:p>
                <a:r>
                  <a:rPr lang="en-GB" dirty="0">
                    <a:solidFill>
                      <a:schemeClr val="bg1"/>
                    </a:solidFill>
                  </a:rPr>
                  <a:t>Explore jobs</a:t>
                </a:r>
              </a:p>
            </p:txBody>
          </p:sp>
        </p:grpSp>
        <p:sp>
          <p:nvSpPr>
            <p:cNvPr id="24" name="Freeform 12">
              <a:extLst>
                <a:ext uri="{FF2B5EF4-FFF2-40B4-BE49-F238E27FC236}">
                  <a16:creationId xmlns:a16="http://schemas.microsoft.com/office/drawing/2014/main" id="{2D999B28-FF3C-9F97-EBE9-9FFF8D92D678}"/>
                </a:ext>
              </a:extLst>
            </p:cNvPr>
            <p:cNvSpPr/>
            <p:nvPr/>
          </p:nvSpPr>
          <p:spPr>
            <a:xfrm>
              <a:off x="885209" y="4910926"/>
              <a:ext cx="1148325" cy="1103735"/>
            </a:xfrm>
            <a:custGeom>
              <a:avLst/>
              <a:gdLst/>
              <a:ahLst/>
              <a:cxnLst/>
              <a:rect l="l" t="t" r="r" b="b"/>
              <a:pathLst>
                <a:path w="1512000" h="1512000">
                  <a:moveTo>
                    <a:pt x="0" y="0"/>
                  </a:moveTo>
                  <a:lnTo>
                    <a:pt x="1512000" y="0"/>
                  </a:lnTo>
                  <a:lnTo>
                    <a:pt x="1512000" y="1512000"/>
                  </a:lnTo>
                  <a:lnTo>
                    <a:pt x="0" y="1512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dirty="0"/>
            </a:p>
          </p:txBody>
        </p:sp>
      </p:grpSp>
      <p:grpSp>
        <p:nvGrpSpPr>
          <p:cNvPr id="33" name="Group 32">
            <a:extLst>
              <a:ext uri="{FF2B5EF4-FFF2-40B4-BE49-F238E27FC236}">
                <a16:creationId xmlns:a16="http://schemas.microsoft.com/office/drawing/2014/main" id="{1015B6D9-FA61-FA44-49B4-D7529E295DFD}"/>
              </a:ext>
            </a:extLst>
          </p:cNvPr>
          <p:cNvGrpSpPr/>
          <p:nvPr/>
        </p:nvGrpSpPr>
        <p:grpSpPr>
          <a:xfrm>
            <a:off x="6400800" y="1028656"/>
            <a:ext cx="2567655" cy="2038001"/>
            <a:chOff x="6400800" y="1028656"/>
            <a:chExt cx="2567655" cy="2038001"/>
          </a:xfrm>
        </p:grpSpPr>
        <p:grpSp>
          <p:nvGrpSpPr>
            <p:cNvPr id="20" name="Group 19">
              <a:extLst>
                <a:ext uri="{FF2B5EF4-FFF2-40B4-BE49-F238E27FC236}">
                  <a16:creationId xmlns:a16="http://schemas.microsoft.com/office/drawing/2014/main" id="{CF6B596A-A609-F3D9-B55D-C6A6DE9292DA}"/>
                </a:ext>
              </a:extLst>
            </p:cNvPr>
            <p:cNvGrpSpPr/>
            <p:nvPr/>
          </p:nvGrpSpPr>
          <p:grpSpPr>
            <a:xfrm>
              <a:off x="6400800" y="1028656"/>
              <a:ext cx="2567655" cy="2038001"/>
              <a:chOff x="175545" y="1028656"/>
              <a:chExt cx="2567655" cy="2038001"/>
            </a:xfrm>
          </p:grpSpPr>
          <p:sp>
            <p:nvSpPr>
              <p:cNvPr id="21" name="Rectangle 20">
                <a:extLst>
                  <a:ext uri="{FF2B5EF4-FFF2-40B4-BE49-F238E27FC236}">
                    <a16:creationId xmlns:a16="http://schemas.microsoft.com/office/drawing/2014/main" id="{BAF8C37E-AE33-6099-4A80-8C806EB7B129}"/>
                  </a:ext>
                </a:extLst>
              </p:cNvPr>
              <p:cNvSpPr/>
              <p:nvPr/>
            </p:nvSpPr>
            <p:spPr>
              <a:xfrm>
                <a:off x="175545" y="1028656"/>
                <a:ext cx="2567655" cy="2038001"/>
              </a:xfrm>
              <a:prstGeom prst="rect">
                <a:avLst/>
              </a:prstGeom>
              <a:solidFill>
                <a:srgbClr val="F585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a:extLst>
                  <a:ext uri="{FF2B5EF4-FFF2-40B4-BE49-F238E27FC236}">
                    <a16:creationId xmlns:a16="http://schemas.microsoft.com/office/drawing/2014/main" id="{E1E2BF42-F988-AAE0-5DEB-6413E5837C94}"/>
                  </a:ext>
                </a:extLst>
              </p:cNvPr>
              <p:cNvSpPr txBox="1"/>
              <p:nvPr/>
            </p:nvSpPr>
            <p:spPr>
              <a:xfrm>
                <a:off x="268941" y="1111813"/>
                <a:ext cx="2474259" cy="646331"/>
              </a:xfrm>
              <a:prstGeom prst="rect">
                <a:avLst/>
              </a:prstGeom>
              <a:noFill/>
            </p:spPr>
            <p:txBody>
              <a:bodyPr wrap="square" rtlCol="0">
                <a:spAutoFit/>
              </a:bodyPr>
              <a:lstStyle/>
              <a:p>
                <a:r>
                  <a:rPr lang="en-GB" dirty="0">
                    <a:solidFill>
                      <a:schemeClr val="bg1"/>
                    </a:solidFill>
                  </a:rPr>
                  <a:t>Explore your choices at 16</a:t>
                </a:r>
              </a:p>
            </p:txBody>
          </p:sp>
        </p:grpSp>
        <p:sp>
          <p:nvSpPr>
            <p:cNvPr id="30" name="Freeform 13">
              <a:extLst>
                <a:ext uri="{FF2B5EF4-FFF2-40B4-BE49-F238E27FC236}">
                  <a16:creationId xmlns:a16="http://schemas.microsoft.com/office/drawing/2014/main" id="{A00BF677-E715-CD4B-387B-3DB0925ACC70}"/>
                </a:ext>
              </a:extLst>
            </p:cNvPr>
            <p:cNvSpPr/>
            <p:nvPr/>
          </p:nvSpPr>
          <p:spPr>
            <a:xfrm>
              <a:off x="7179383" y="1674182"/>
              <a:ext cx="1257901" cy="1197409"/>
            </a:xfrm>
            <a:custGeom>
              <a:avLst/>
              <a:gdLst/>
              <a:ahLst/>
              <a:cxnLst/>
              <a:rect l="l" t="t" r="r" b="b"/>
              <a:pathLst>
                <a:path w="1512000" h="1512000">
                  <a:moveTo>
                    <a:pt x="0" y="0"/>
                  </a:moveTo>
                  <a:lnTo>
                    <a:pt x="1512000" y="0"/>
                  </a:lnTo>
                  <a:lnTo>
                    <a:pt x="1512000" y="1512000"/>
                  </a:lnTo>
                  <a:lnTo>
                    <a:pt x="0" y="15120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pic>
        <p:nvPicPr>
          <p:cNvPr id="4" name="Graphic 3">
            <a:extLst>
              <a:ext uri="{FF2B5EF4-FFF2-40B4-BE49-F238E27FC236}">
                <a16:creationId xmlns:a16="http://schemas.microsoft.com/office/drawing/2014/main" id="{669EC992-CC9A-0406-DEDC-481B889AAE2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0" y="6273"/>
            <a:ext cx="646331" cy="646331"/>
          </a:xfrm>
          <a:prstGeom prst="rect">
            <a:avLst/>
          </a:prstGeom>
        </p:spPr>
      </p:pic>
      <p:pic>
        <p:nvPicPr>
          <p:cNvPr id="7" name="Picture 6">
            <a:extLst>
              <a:ext uri="{FF2B5EF4-FFF2-40B4-BE49-F238E27FC236}">
                <a16:creationId xmlns:a16="http://schemas.microsoft.com/office/drawing/2014/main" id="{2488CFBE-A657-AE3A-EDA0-452F375A86C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44933" y="103536"/>
            <a:ext cx="800328" cy="800328"/>
          </a:xfrm>
          <a:prstGeom prst="rect">
            <a:avLst/>
          </a:prstGeom>
          <a:ln w="28575">
            <a:solidFill>
              <a:srgbClr val="50BDC0"/>
            </a:solidFill>
          </a:ln>
        </p:spPr>
      </p:pic>
    </p:spTree>
    <p:custDataLst>
      <p:tags r:id="rId1"/>
    </p:custDataLst>
    <p:extLst>
      <p:ext uri="{BB962C8B-B14F-4D97-AF65-F5344CB8AC3E}">
        <p14:creationId xmlns:p14="http://schemas.microsoft.com/office/powerpoint/2010/main" val="272106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6FBBCD-12FE-4C51-93CA-60C261572318}"/>
              </a:ext>
            </a:extLst>
          </p:cNvPr>
          <p:cNvSpPr/>
          <p:nvPr/>
        </p:nvSpPr>
        <p:spPr>
          <a:xfrm>
            <a:off x="0" y="0"/>
            <a:ext cx="9144000" cy="6858000"/>
          </a:xfrm>
          <a:prstGeom prst="rect">
            <a:avLst/>
          </a:prstGeom>
          <a:solidFill>
            <a:srgbClr val="0072BA">
              <a:alpha val="9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0" y="-6160"/>
            <a:ext cx="9143999" cy="1200329"/>
          </a:xfrm>
          <a:prstGeom prst="rect">
            <a:avLst/>
          </a:prstGeom>
          <a:solidFill>
            <a:srgbClr val="002060"/>
          </a:solidFill>
        </p:spPr>
        <p:txBody>
          <a:bodyPr wrap="square" rtlCol="0">
            <a:spAutoFit/>
          </a:bodyPr>
          <a:lstStyle/>
          <a:p>
            <a:pPr algn="ctr"/>
            <a:r>
              <a:rPr lang="en-GB" sz="3600" dirty="0">
                <a:solidFill>
                  <a:schemeClr val="bg1"/>
                </a:solidFill>
              </a:rPr>
              <a:t>      Thinking about jobs – how many jobs can you think of in:</a:t>
            </a:r>
          </a:p>
        </p:txBody>
      </p:sp>
      <p:pic>
        <p:nvPicPr>
          <p:cNvPr id="5" name="Graphic 4">
            <a:extLst>
              <a:ext uri="{FF2B5EF4-FFF2-40B4-BE49-F238E27FC236}">
                <a16:creationId xmlns:a16="http://schemas.microsoft.com/office/drawing/2014/main" id="{B62F1CCC-EFB5-E1BF-D34D-2AED758701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0" y="6273"/>
            <a:ext cx="646331" cy="646331"/>
          </a:xfrm>
          <a:prstGeom prst="rect">
            <a:avLst/>
          </a:prstGeom>
        </p:spPr>
      </p:pic>
      <p:sp>
        <p:nvSpPr>
          <p:cNvPr id="12" name="Freeform 9">
            <a:extLst>
              <a:ext uri="{FF2B5EF4-FFF2-40B4-BE49-F238E27FC236}">
                <a16:creationId xmlns:a16="http://schemas.microsoft.com/office/drawing/2014/main" id="{16CAED7D-F8C5-F3F2-DB70-9D9F2B565329}"/>
              </a:ext>
            </a:extLst>
          </p:cNvPr>
          <p:cNvSpPr/>
          <p:nvPr/>
        </p:nvSpPr>
        <p:spPr>
          <a:xfrm>
            <a:off x="2620450" y="2214394"/>
            <a:ext cx="4085689" cy="3057275"/>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6"/>
            <a:stretch>
              <a:fillRect/>
            </a:stretch>
          </a:blipFill>
          <a:ln w="38100">
            <a:solidFill>
              <a:srgbClr val="002060"/>
            </a:solidFill>
          </a:ln>
        </p:spPr>
        <p:txBody>
          <a:bodyPr/>
          <a:lstStyle/>
          <a:p>
            <a:endParaRPr lang="en-GB"/>
          </a:p>
        </p:txBody>
      </p:sp>
      <p:sp>
        <p:nvSpPr>
          <p:cNvPr id="18" name="Rectangle 17">
            <a:extLst>
              <a:ext uri="{FF2B5EF4-FFF2-40B4-BE49-F238E27FC236}">
                <a16:creationId xmlns:a16="http://schemas.microsoft.com/office/drawing/2014/main" id="{181CBF04-461F-2337-5AE8-8CC2526B0705}"/>
              </a:ext>
            </a:extLst>
          </p:cNvPr>
          <p:cNvSpPr/>
          <p:nvPr/>
        </p:nvSpPr>
        <p:spPr>
          <a:xfrm>
            <a:off x="2620450" y="4631553"/>
            <a:ext cx="4085689" cy="646332"/>
          </a:xfrm>
          <a:prstGeom prst="rect">
            <a:avLst/>
          </a:prstGeom>
          <a:solidFill>
            <a:srgbClr val="FF9900"/>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Train Station</a:t>
            </a:r>
          </a:p>
        </p:txBody>
      </p:sp>
      <p:sp>
        <p:nvSpPr>
          <p:cNvPr id="4" name="Star: 32 Points 3">
            <a:extLst>
              <a:ext uri="{FF2B5EF4-FFF2-40B4-BE49-F238E27FC236}">
                <a16:creationId xmlns:a16="http://schemas.microsoft.com/office/drawing/2014/main" id="{98307E31-DA10-E9A1-1A26-21CF16015F66}"/>
              </a:ext>
            </a:extLst>
          </p:cNvPr>
          <p:cNvSpPr/>
          <p:nvPr/>
        </p:nvSpPr>
        <p:spPr>
          <a:xfrm>
            <a:off x="91541" y="4927151"/>
            <a:ext cx="1767612" cy="1767965"/>
          </a:xfrm>
          <a:prstGeom prst="star32">
            <a:avLst/>
          </a:prstGeom>
          <a:solidFill>
            <a:srgbClr val="FF99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5 mins</a:t>
            </a:r>
          </a:p>
        </p:txBody>
      </p:sp>
    </p:spTree>
    <p:custDataLst>
      <p:tags r:id="rId1"/>
    </p:custDataLst>
    <p:extLst>
      <p:ext uri="{BB962C8B-B14F-4D97-AF65-F5344CB8AC3E}">
        <p14:creationId xmlns:p14="http://schemas.microsoft.com/office/powerpoint/2010/main" val="273483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mph" presetSubtype="0" fill="remove" grpId="1" nodeType="clickEffect">
                                  <p:stCondLst>
                                    <p:cond delay="0"/>
                                  </p:stCondLst>
                                  <p:childTnLst>
                                    <p:animClr clrSpc="rgb" dir="cw">
                                      <p:cBhvr override="childStyle">
                                        <p:cTn id="21" dur="250" autoRev="1" fill="remove"/>
                                        <p:tgtEl>
                                          <p:spTgt spid="4"/>
                                        </p:tgtEl>
                                        <p:attrNameLst>
                                          <p:attrName>style.color</p:attrName>
                                        </p:attrNameLst>
                                      </p:cBhvr>
                                      <p:to>
                                        <a:schemeClr val="bg1"/>
                                      </p:to>
                                    </p:animClr>
                                    <p:animClr clrSpc="rgb" dir="cw">
                                      <p:cBhvr>
                                        <p:cTn id="22" dur="250" autoRev="1" fill="remove"/>
                                        <p:tgtEl>
                                          <p:spTgt spid="4"/>
                                        </p:tgtEl>
                                        <p:attrNameLst>
                                          <p:attrName>fillcolor</p:attrName>
                                        </p:attrNameLst>
                                      </p:cBhvr>
                                      <p:to>
                                        <a:schemeClr val="bg1"/>
                                      </p:to>
                                    </p:animClr>
                                    <p:set>
                                      <p:cBhvr>
                                        <p:cTn id="23" dur="250" autoRev="1" fill="remove"/>
                                        <p:tgtEl>
                                          <p:spTgt spid="4"/>
                                        </p:tgtEl>
                                        <p:attrNameLst>
                                          <p:attrName>fill.type</p:attrName>
                                        </p:attrNameLst>
                                      </p:cBhvr>
                                      <p:to>
                                        <p:strVal val="solid"/>
                                      </p:to>
                                    </p:set>
                                    <p:set>
                                      <p:cBhvr>
                                        <p:cTn id="24"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animBg="1"/>
      <p:bldP spid="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6FBBCD-12FE-4C51-93CA-60C261572318}"/>
              </a:ext>
            </a:extLst>
          </p:cNvPr>
          <p:cNvSpPr/>
          <p:nvPr/>
        </p:nvSpPr>
        <p:spPr>
          <a:xfrm>
            <a:off x="0" y="0"/>
            <a:ext cx="9144000" cy="6858000"/>
          </a:xfrm>
          <a:prstGeom prst="rect">
            <a:avLst/>
          </a:prstGeom>
          <a:solidFill>
            <a:srgbClr val="0072BA">
              <a:alpha val="9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0" y="-6160"/>
            <a:ext cx="9143999" cy="1200329"/>
          </a:xfrm>
          <a:prstGeom prst="rect">
            <a:avLst/>
          </a:prstGeom>
          <a:solidFill>
            <a:srgbClr val="002060"/>
          </a:solidFill>
        </p:spPr>
        <p:txBody>
          <a:bodyPr wrap="square" rtlCol="0">
            <a:spAutoFit/>
          </a:bodyPr>
          <a:lstStyle/>
          <a:p>
            <a:pPr algn="ctr"/>
            <a:r>
              <a:rPr lang="en-GB" sz="3600" dirty="0">
                <a:solidFill>
                  <a:schemeClr val="bg1"/>
                </a:solidFill>
              </a:rPr>
              <a:t>      Thinking about jobs – how many jobs can you think of in:</a:t>
            </a:r>
          </a:p>
        </p:txBody>
      </p:sp>
      <p:pic>
        <p:nvPicPr>
          <p:cNvPr id="5" name="Graphic 4">
            <a:extLst>
              <a:ext uri="{FF2B5EF4-FFF2-40B4-BE49-F238E27FC236}">
                <a16:creationId xmlns:a16="http://schemas.microsoft.com/office/drawing/2014/main" id="{B62F1CCC-EFB5-E1BF-D34D-2AED758701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0" y="6273"/>
            <a:ext cx="646331" cy="646331"/>
          </a:xfrm>
          <a:prstGeom prst="rect">
            <a:avLst/>
          </a:prstGeom>
        </p:spPr>
      </p:pic>
      <p:sp>
        <p:nvSpPr>
          <p:cNvPr id="15" name="Freeform 5">
            <a:extLst>
              <a:ext uri="{FF2B5EF4-FFF2-40B4-BE49-F238E27FC236}">
                <a16:creationId xmlns:a16="http://schemas.microsoft.com/office/drawing/2014/main" id="{4FFD22A4-A420-84A0-8BB9-68F49067796A}"/>
              </a:ext>
            </a:extLst>
          </p:cNvPr>
          <p:cNvSpPr/>
          <p:nvPr/>
        </p:nvSpPr>
        <p:spPr>
          <a:xfrm>
            <a:off x="2529155" y="2098560"/>
            <a:ext cx="4085689" cy="3057275"/>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6"/>
            <a:stretch>
              <a:fillRect/>
            </a:stretch>
          </a:blipFill>
          <a:ln w="38100">
            <a:solidFill>
              <a:srgbClr val="002060"/>
            </a:solidFill>
          </a:ln>
        </p:spPr>
        <p:txBody>
          <a:bodyPr/>
          <a:lstStyle/>
          <a:p>
            <a:endParaRPr lang="en-GB"/>
          </a:p>
        </p:txBody>
      </p:sp>
      <p:sp>
        <p:nvSpPr>
          <p:cNvPr id="17" name="Rectangle 16">
            <a:extLst>
              <a:ext uri="{FF2B5EF4-FFF2-40B4-BE49-F238E27FC236}">
                <a16:creationId xmlns:a16="http://schemas.microsoft.com/office/drawing/2014/main" id="{0F0333B1-D406-DD1B-0CED-5E981785C32F}"/>
              </a:ext>
            </a:extLst>
          </p:cNvPr>
          <p:cNvSpPr/>
          <p:nvPr/>
        </p:nvSpPr>
        <p:spPr>
          <a:xfrm>
            <a:off x="2529155" y="4504826"/>
            <a:ext cx="4085689" cy="646332"/>
          </a:xfrm>
          <a:prstGeom prst="rect">
            <a:avLst/>
          </a:prstGeom>
          <a:solidFill>
            <a:srgbClr val="FF9900"/>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Supermarket</a:t>
            </a:r>
          </a:p>
        </p:txBody>
      </p:sp>
      <p:sp>
        <p:nvSpPr>
          <p:cNvPr id="4" name="Star: 32 Points 3">
            <a:extLst>
              <a:ext uri="{FF2B5EF4-FFF2-40B4-BE49-F238E27FC236}">
                <a16:creationId xmlns:a16="http://schemas.microsoft.com/office/drawing/2014/main" id="{98307E31-DA10-E9A1-1A26-21CF16015F66}"/>
              </a:ext>
            </a:extLst>
          </p:cNvPr>
          <p:cNvSpPr/>
          <p:nvPr/>
        </p:nvSpPr>
        <p:spPr>
          <a:xfrm>
            <a:off x="91541" y="4927151"/>
            <a:ext cx="1767612" cy="1767965"/>
          </a:xfrm>
          <a:prstGeom prst="star32">
            <a:avLst/>
          </a:prstGeom>
          <a:solidFill>
            <a:srgbClr val="FF99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5 mins</a:t>
            </a:r>
          </a:p>
        </p:txBody>
      </p:sp>
    </p:spTree>
    <p:custDataLst>
      <p:tags r:id="rId1"/>
    </p:custDataLst>
    <p:extLst>
      <p:ext uri="{BB962C8B-B14F-4D97-AF65-F5344CB8AC3E}">
        <p14:creationId xmlns:p14="http://schemas.microsoft.com/office/powerpoint/2010/main" val="127711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mph" presetSubtype="0" fill="remove" grpId="1" nodeType="clickEffect">
                                  <p:stCondLst>
                                    <p:cond delay="0"/>
                                  </p:stCondLst>
                                  <p:childTnLst>
                                    <p:animClr clrSpc="rgb" dir="cw">
                                      <p:cBhvr override="childStyle">
                                        <p:cTn id="21" dur="250" autoRev="1" fill="remove"/>
                                        <p:tgtEl>
                                          <p:spTgt spid="4"/>
                                        </p:tgtEl>
                                        <p:attrNameLst>
                                          <p:attrName>style.color</p:attrName>
                                        </p:attrNameLst>
                                      </p:cBhvr>
                                      <p:to>
                                        <a:schemeClr val="bg1"/>
                                      </p:to>
                                    </p:animClr>
                                    <p:animClr clrSpc="rgb" dir="cw">
                                      <p:cBhvr>
                                        <p:cTn id="22" dur="250" autoRev="1" fill="remove"/>
                                        <p:tgtEl>
                                          <p:spTgt spid="4"/>
                                        </p:tgtEl>
                                        <p:attrNameLst>
                                          <p:attrName>fillcolor</p:attrName>
                                        </p:attrNameLst>
                                      </p:cBhvr>
                                      <p:to>
                                        <a:schemeClr val="bg1"/>
                                      </p:to>
                                    </p:animClr>
                                    <p:set>
                                      <p:cBhvr>
                                        <p:cTn id="23" dur="250" autoRev="1" fill="remove"/>
                                        <p:tgtEl>
                                          <p:spTgt spid="4"/>
                                        </p:tgtEl>
                                        <p:attrNameLst>
                                          <p:attrName>fill.type</p:attrName>
                                        </p:attrNameLst>
                                      </p:cBhvr>
                                      <p:to>
                                        <p:strVal val="solid"/>
                                      </p:to>
                                    </p:set>
                                    <p:set>
                                      <p:cBhvr>
                                        <p:cTn id="24"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animBg="1"/>
      <p:bldP spid="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6FBBCD-12FE-4C51-93CA-60C261572318}"/>
              </a:ext>
            </a:extLst>
          </p:cNvPr>
          <p:cNvSpPr/>
          <p:nvPr/>
        </p:nvSpPr>
        <p:spPr>
          <a:xfrm>
            <a:off x="0" y="0"/>
            <a:ext cx="9144000" cy="6858000"/>
          </a:xfrm>
          <a:prstGeom prst="rect">
            <a:avLst/>
          </a:prstGeom>
          <a:solidFill>
            <a:srgbClr val="0072BA">
              <a:alpha val="9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0" y="-6160"/>
            <a:ext cx="9143999" cy="1200329"/>
          </a:xfrm>
          <a:prstGeom prst="rect">
            <a:avLst/>
          </a:prstGeom>
          <a:solidFill>
            <a:srgbClr val="002060"/>
          </a:solidFill>
        </p:spPr>
        <p:txBody>
          <a:bodyPr wrap="square" rtlCol="0">
            <a:spAutoFit/>
          </a:bodyPr>
          <a:lstStyle/>
          <a:p>
            <a:pPr algn="ctr"/>
            <a:r>
              <a:rPr lang="en-GB" sz="3600" dirty="0">
                <a:solidFill>
                  <a:schemeClr val="bg1"/>
                </a:solidFill>
              </a:rPr>
              <a:t>      Thinking about jobs – how many jobs can you think of in:</a:t>
            </a:r>
          </a:p>
        </p:txBody>
      </p:sp>
      <p:pic>
        <p:nvPicPr>
          <p:cNvPr id="5" name="Graphic 4">
            <a:extLst>
              <a:ext uri="{FF2B5EF4-FFF2-40B4-BE49-F238E27FC236}">
                <a16:creationId xmlns:a16="http://schemas.microsoft.com/office/drawing/2014/main" id="{B62F1CCC-EFB5-E1BF-D34D-2AED758701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0" y="6273"/>
            <a:ext cx="646331" cy="646331"/>
          </a:xfrm>
          <a:prstGeom prst="rect">
            <a:avLst/>
          </a:prstGeom>
        </p:spPr>
      </p:pic>
      <p:sp>
        <p:nvSpPr>
          <p:cNvPr id="13" name="Freeform 7">
            <a:extLst>
              <a:ext uri="{FF2B5EF4-FFF2-40B4-BE49-F238E27FC236}">
                <a16:creationId xmlns:a16="http://schemas.microsoft.com/office/drawing/2014/main" id="{EC4BF9A5-6F67-4436-B240-A224A2227774}"/>
              </a:ext>
            </a:extLst>
          </p:cNvPr>
          <p:cNvSpPr/>
          <p:nvPr/>
        </p:nvSpPr>
        <p:spPr>
          <a:xfrm>
            <a:off x="2529155" y="2193042"/>
            <a:ext cx="4085689" cy="3057275"/>
          </a:xfrm>
          <a:custGeom>
            <a:avLst/>
            <a:gdLst/>
            <a:ahLst/>
            <a:cxnLst/>
            <a:rect l="l" t="t" r="r" b="b"/>
            <a:pathLst>
              <a:path w="10972800" h="8229600">
                <a:moveTo>
                  <a:pt x="0" y="0"/>
                </a:moveTo>
                <a:lnTo>
                  <a:pt x="10972800" y="0"/>
                </a:lnTo>
                <a:lnTo>
                  <a:pt x="10972800" y="8229600"/>
                </a:lnTo>
                <a:lnTo>
                  <a:pt x="0" y="8229600"/>
                </a:lnTo>
                <a:lnTo>
                  <a:pt x="0" y="0"/>
                </a:lnTo>
                <a:close/>
              </a:path>
            </a:pathLst>
          </a:custGeom>
          <a:blipFill>
            <a:blip r:embed="rId6"/>
            <a:stretch>
              <a:fillRect/>
            </a:stretch>
          </a:blipFill>
          <a:ln w="38100">
            <a:solidFill>
              <a:srgbClr val="002060"/>
            </a:solidFill>
          </a:ln>
        </p:spPr>
        <p:txBody>
          <a:bodyPr/>
          <a:lstStyle/>
          <a:p>
            <a:endParaRPr lang="en-GB"/>
          </a:p>
        </p:txBody>
      </p:sp>
      <p:sp>
        <p:nvSpPr>
          <p:cNvPr id="16" name="Rectangle 15">
            <a:extLst>
              <a:ext uri="{FF2B5EF4-FFF2-40B4-BE49-F238E27FC236}">
                <a16:creationId xmlns:a16="http://schemas.microsoft.com/office/drawing/2014/main" id="{035F4DF2-DF32-59B2-FBCD-2D4BB3CB1AFE}"/>
              </a:ext>
            </a:extLst>
          </p:cNvPr>
          <p:cNvSpPr/>
          <p:nvPr/>
        </p:nvSpPr>
        <p:spPr>
          <a:xfrm>
            <a:off x="2529155" y="4603985"/>
            <a:ext cx="4085689" cy="646332"/>
          </a:xfrm>
          <a:prstGeom prst="rect">
            <a:avLst/>
          </a:prstGeom>
          <a:solidFill>
            <a:srgbClr val="FF9900"/>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Sports Club</a:t>
            </a:r>
          </a:p>
        </p:txBody>
      </p:sp>
      <p:sp>
        <p:nvSpPr>
          <p:cNvPr id="4" name="Star: 32 Points 3">
            <a:extLst>
              <a:ext uri="{FF2B5EF4-FFF2-40B4-BE49-F238E27FC236}">
                <a16:creationId xmlns:a16="http://schemas.microsoft.com/office/drawing/2014/main" id="{98307E31-DA10-E9A1-1A26-21CF16015F66}"/>
              </a:ext>
            </a:extLst>
          </p:cNvPr>
          <p:cNvSpPr/>
          <p:nvPr/>
        </p:nvSpPr>
        <p:spPr>
          <a:xfrm>
            <a:off x="91541" y="4927151"/>
            <a:ext cx="1767612" cy="1767965"/>
          </a:xfrm>
          <a:prstGeom prst="star32">
            <a:avLst/>
          </a:prstGeom>
          <a:solidFill>
            <a:srgbClr val="FF99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5 mins</a:t>
            </a:r>
          </a:p>
        </p:txBody>
      </p:sp>
    </p:spTree>
    <p:custDataLst>
      <p:tags r:id="rId1"/>
    </p:custDataLst>
    <p:extLst>
      <p:ext uri="{BB962C8B-B14F-4D97-AF65-F5344CB8AC3E}">
        <p14:creationId xmlns:p14="http://schemas.microsoft.com/office/powerpoint/2010/main" val="327172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mph" presetSubtype="0" fill="remove" grpId="1" nodeType="clickEffect">
                                  <p:stCondLst>
                                    <p:cond delay="0"/>
                                  </p:stCondLst>
                                  <p:childTnLst>
                                    <p:animClr clrSpc="rgb" dir="cw">
                                      <p:cBhvr override="childStyle">
                                        <p:cTn id="21" dur="250" autoRev="1" fill="remove"/>
                                        <p:tgtEl>
                                          <p:spTgt spid="4"/>
                                        </p:tgtEl>
                                        <p:attrNameLst>
                                          <p:attrName>style.color</p:attrName>
                                        </p:attrNameLst>
                                      </p:cBhvr>
                                      <p:to>
                                        <a:schemeClr val="bg1"/>
                                      </p:to>
                                    </p:animClr>
                                    <p:animClr clrSpc="rgb" dir="cw">
                                      <p:cBhvr>
                                        <p:cTn id="22" dur="250" autoRev="1" fill="remove"/>
                                        <p:tgtEl>
                                          <p:spTgt spid="4"/>
                                        </p:tgtEl>
                                        <p:attrNameLst>
                                          <p:attrName>fillcolor</p:attrName>
                                        </p:attrNameLst>
                                      </p:cBhvr>
                                      <p:to>
                                        <a:schemeClr val="bg1"/>
                                      </p:to>
                                    </p:animClr>
                                    <p:set>
                                      <p:cBhvr>
                                        <p:cTn id="23" dur="250" autoRev="1" fill="remove"/>
                                        <p:tgtEl>
                                          <p:spTgt spid="4"/>
                                        </p:tgtEl>
                                        <p:attrNameLst>
                                          <p:attrName>fill.type</p:attrName>
                                        </p:attrNameLst>
                                      </p:cBhvr>
                                      <p:to>
                                        <p:strVal val="solid"/>
                                      </p:to>
                                    </p:set>
                                    <p:set>
                                      <p:cBhvr>
                                        <p:cTn id="24"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animBg="1"/>
      <p:bldP spid="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7390" y="0"/>
            <a:ext cx="9158780" cy="6858000"/>
          </a:xfrm>
          <a:prstGeom prst="rect">
            <a:avLst/>
          </a:prstGeom>
          <a:solidFill>
            <a:srgbClr val="0072BA"/>
          </a:solidFill>
          <a:ln w="9525">
            <a:solidFill>
              <a:srgbClr val="FF66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5" name="Rectangle 2"/>
          <p:cNvSpPr>
            <a:spLocks noChangeArrowheads="1"/>
          </p:cNvSpPr>
          <p:nvPr/>
        </p:nvSpPr>
        <p:spPr bwMode="auto">
          <a:xfrm>
            <a:off x="0" y="1"/>
            <a:ext cx="9144000" cy="757646"/>
          </a:xfrm>
          <a:prstGeom prst="rect">
            <a:avLst/>
          </a:prstGeom>
          <a:solidFill>
            <a:srgbClr val="00206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a:latin typeface="Calibri" panose="020F0502020204030204" pitchFamily="34" charset="0"/>
            </a:endParaRPr>
          </a:p>
        </p:txBody>
      </p:sp>
      <p:sp>
        <p:nvSpPr>
          <p:cNvPr id="6" name="Text Box 22"/>
          <p:cNvSpPr txBox="1">
            <a:spLocks noChangeArrowheads="1"/>
          </p:cNvSpPr>
          <p:nvPr/>
        </p:nvSpPr>
        <p:spPr bwMode="auto">
          <a:xfrm>
            <a:off x="1222625" y="36987"/>
            <a:ext cx="7613799" cy="646331"/>
          </a:xfrm>
          <a:prstGeom prst="rect">
            <a:avLst/>
          </a:prstGeom>
          <a:noFill/>
          <a:ln w="9525">
            <a:noFill/>
            <a:miter lim="800000"/>
            <a:headEnd/>
            <a:tailEnd/>
          </a:ln>
        </p:spPr>
        <p:txBody>
          <a:bodyPr wrap="square">
            <a:spAutoFit/>
          </a:bodyPr>
          <a:lstStyle/>
          <a:p>
            <a:r>
              <a:rPr lang="en-GB" sz="3600" dirty="0">
                <a:solidFill>
                  <a:schemeClr val="bg1"/>
                </a:solidFill>
              </a:rPr>
              <a:t>Sign in to Careerpilot, look at report</a:t>
            </a:r>
          </a:p>
        </p:txBody>
      </p:sp>
      <p:sp>
        <p:nvSpPr>
          <p:cNvPr id="4" name="TextBox 3">
            <a:extLst>
              <a:ext uri="{FF2B5EF4-FFF2-40B4-BE49-F238E27FC236}">
                <a16:creationId xmlns:a16="http://schemas.microsoft.com/office/drawing/2014/main" id="{A544D6D2-8186-F184-5ACA-57C04BE9D297}"/>
              </a:ext>
            </a:extLst>
          </p:cNvPr>
          <p:cNvSpPr txBox="1"/>
          <p:nvPr/>
        </p:nvSpPr>
        <p:spPr>
          <a:xfrm>
            <a:off x="2748879" y="5946853"/>
            <a:ext cx="3646240" cy="646331"/>
          </a:xfrm>
          <a:prstGeom prst="rect">
            <a:avLst/>
          </a:prstGeom>
          <a:noFill/>
        </p:spPr>
        <p:txBody>
          <a:bodyPr wrap="square" rtlCol="0">
            <a:spAutoFit/>
          </a:bodyPr>
          <a:lstStyle/>
          <a:p>
            <a:pPr algn="ctr"/>
            <a:r>
              <a:rPr lang="en-GB" sz="3600" b="1" dirty="0">
                <a:solidFill>
                  <a:schemeClr val="accent5">
                    <a:lumMod val="20000"/>
                    <a:lumOff val="80000"/>
                  </a:schemeClr>
                </a:solidFill>
                <a:hlinkClick r:id="rId3">
                  <a:extLst>
                    <a:ext uri="{A12FA001-AC4F-418D-AE19-62706E023703}">
                      <ahyp:hlinkClr xmlns:ahyp="http://schemas.microsoft.com/office/drawing/2018/hyperlinkcolor" val="tx"/>
                    </a:ext>
                  </a:extLst>
                </a:hlinkClick>
              </a:rPr>
              <a:t>careerpilot.org.uk</a:t>
            </a:r>
            <a:endParaRPr lang="en-GB" sz="3600" b="1" dirty="0">
              <a:solidFill>
                <a:schemeClr val="accent5">
                  <a:lumMod val="20000"/>
                  <a:lumOff val="80000"/>
                </a:schemeClr>
              </a:solidFill>
            </a:endParaRPr>
          </a:p>
        </p:txBody>
      </p:sp>
      <p:pic>
        <p:nvPicPr>
          <p:cNvPr id="12" name="Picture 11">
            <a:extLst>
              <a:ext uri="{FF2B5EF4-FFF2-40B4-BE49-F238E27FC236}">
                <a16:creationId xmlns:a16="http://schemas.microsoft.com/office/drawing/2014/main" id="{F37FEC2E-D2D2-B59D-BF64-736636F1FF96}"/>
              </a:ext>
            </a:extLst>
          </p:cNvPr>
          <p:cNvPicPr>
            <a:picLocks noChangeAspect="1"/>
          </p:cNvPicPr>
          <p:nvPr/>
        </p:nvPicPr>
        <p:blipFill>
          <a:blip r:embed="rId4"/>
          <a:stretch>
            <a:fillRect/>
          </a:stretch>
        </p:blipFill>
        <p:spPr>
          <a:xfrm>
            <a:off x="198928" y="1099017"/>
            <a:ext cx="8746143" cy="4064440"/>
          </a:xfrm>
          <a:prstGeom prst="rect">
            <a:avLst/>
          </a:prstGeom>
          <a:ln w="38100">
            <a:noFill/>
          </a:ln>
          <a:effectLst>
            <a:outerShdw blurRad="50800" dist="38100" dir="5400000" algn="t" rotWithShape="0">
              <a:prstClr val="black">
                <a:alpha val="40000"/>
              </a:prstClr>
            </a:outerShdw>
          </a:effectLst>
        </p:spPr>
      </p:pic>
      <p:pic>
        <p:nvPicPr>
          <p:cNvPr id="3" name="Picture 10" descr="Loop">
            <a:extLst>
              <a:ext uri="{FF2B5EF4-FFF2-40B4-BE49-F238E27FC236}">
                <a16:creationId xmlns:a16="http://schemas.microsoft.com/office/drawing/2014/main" id="{EE1470EC-DB21-2878-30AD-204F7DF80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7251" y="1021369"/>
            <a:ext cx="1262428" cy="29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Lo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7251" y="1289460"/>
            <a:ext cx="1262428" cy="324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Loop">
            <a:extLst>
              <a:ext uri="{FF2B5EF4-FFF2-40B4-BE49-F238E27FC236}">
                <a16:creationId xmlns:a16="http://schemas.microsoft.com/office/drawing/2014/main" id="{07F14A5F-F3BA-4B0A-4B86-79ACE78713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9504" y="3466544"/>
            <a:ext cx="1262428" cy="56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18">
            <a:extLst>
              <a:ext uri="{FF2B5EF4-FFF2-40B4-BE49-F238E27FC236}">
                <a16:creationId xmlns:a16="http://schemas.microsoft.com/office/drawing/2014/main" id="{90E9EAE7-4494-1AC8-7BF7-1F25E859F595}"/>
              </a:ext>
            </a:extLst>
          </p:cNvPr>
          <p:cNvSpPr/>
          <p:nvPr/>
        </p:nvSpPr>
        <p:spPr>
          <a:xfrm>
            <a:off x="5169524" y="683318"/>
            <a:ext cx="757727" cy="768239"/>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4800" dirty="0"/>
              <a:t>1</a:t>
            </a:r>
          </a:p>
        </p:txBody>
      </p:sp>
      <p:sp>
        <p:nvSpPr>
          <p:cNvPr id="20" name="Oval 19">
            <a:extLst>
              <a:ext uri="{FF2B5EF4-FFF2-40B4-BE49-F238E27FC236}">
                <a16:creationId xmlns:a16="http://schemas.microsoft.com/office/drawing/2014/main" id="{2E4541F3-7AA7-6CD7-EC86-A4757EEF2660}"/>
              </a:ext>
            </a:extLst>
          </p:cNvPr>
          <p:cNvSpPr/>
          <p:nvPr/>
        </p:nvSpPr>
        <p:spPr>
          <a:xfrm>
            <a:off x="6721777" y="3300348"/>
            <a:ext cx="757727" cy="768239"/>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4800" dirty="0"/>
              <a:t>2</a:t>
            </a:r>
          </a:p>
        </p:txBody>
      </p:sp>
      <p:pic>
        <p:nvPicPr>
          <p:cNvPr id="2" name="Graphic 1">
            <a:extLst>
              <a:ext uri="{FF2B5EF4-FFF2-40B4-BE49-F238E27FC236}">
                <a16:creationId xmlns:a16="http://schemas.microsoft.com/office/drawing/2014/main" id="{18F9A37C-1A5D-CEA8-B03D-B810AB21B5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60" y="62728"/>
            <a:ext cx="646331" cy="646331"/>
          </a:xfrm>
          <a:prstGeom prst="rect">
            <a:avLst/>
          </a:prstGeom>
        </p:spPr>
      </p:pic>
      <p:sp>
        <p:nvSpPr>
          <p:cNvPr id="8" name="Rectangle 7">
            <a:extLst>
              <a:ext uri="{FF2B5EF4-FFF2-40B4-BE49-F238E27FC236}">
                <a16:creationId xmlns:a16="http://schemas.microsoft.com/office/drawing/2014/main" id="{7BD9D7C9-48C6-039F-EACF-C867A4F70BA8}"/>
              </a:ext>
            </a:extLst>
          </p:cNvPr>
          <p:cNvSpPr/>
          <p:nvPr/>
        </p:nvSpPr>
        <p:spPr>
          <a:xfrm>
            <a:off x="198928" y="3353887"/>
            <a:ext cx="6623112" cy="59800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3633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6FBBCD-12FE-4C51-93CA-60C261572318}"/>
              </a:ext>
            </a:extLst>
          </p:cNvPr>
          <p:cNvSpPr/>
          <p:nvPr/>
        </p:nvSpPr>
        <p:spPr>
          <a:xfrm>
            <a:off x="-1" y="0"/>
            <a:ext cx="9144000" cy="6858000"/>
          </a:xfrm>
          <a:prstGeom prst="rect">
            <a:avLst/>
          </a:prstGeom>
          <a:solidFill>
            <a:srgbClr val="0072BA">
              <a:alpha val="9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p:cNvSpPr txBox="1"/>
          <p:nvPr/>
        </p:nvSpPr>
        <p:spPr>
          <a:xfrm>
            <a:off x="1" y="0"/>
            <a:ext cx="9143999" cy="646331"/>
          </a:xfrm>
          <a:prstGeom prst="rect">
            <a:avLst/>
          </a:prstGeom>
          <a:solidFill>
            <a:srgbClr val="002060"/>
          </a:solidFill>
        </p:spPr>
        <p:txBody>
          <a:bodyPr wrap="square" rtlCol="0">
            <a:spAutoFit/>
          </a:bodyPr>
          <a:lstStyle/>
          <a:p>
            <a:pPr algn="ctr"/>
            <a:r>
              <a:rPr lang="en-GB" sz="3600" dirty="0">
                <a:solidFill>
                  <a:schemeClr val="bg1"/>
                </a:solidFill>
              </a:rPr>
              <a:t>Explore job sectors</a:t>
            </a:r>
          </a:p>
        </p:txBody>
      </p:sp>
      <p:pic>
        <p:nvPicPr>
          <p:cNvPr id="6" name="Graphic 5">
            <a:extLst>
              <a:ext uri="{FF2B5EF4-FFF2-40B4-BE49-F238E27FC236}">
                <a16:creationId xmlns:a16="http://schemas.microsoft.com/office/drawing/2014/main" id="{2EF63302-C009-4C50-AAC5-1126ACD21A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458" y="0"/>
            <a:ext cx="646331" cy="646331"/>
          </a:xfrm>
          <a:prstGeom prst="rect">
            <a:avLst/>
          </a:prstGeom>
        </p:spPr>
      </p:pic>
      <p:grpSp>
        <p:nvGrpSpPr>
          <p:cNvPr id="5" name="Group 4">
            <a:extLst>
              <a:ext uri="{FF2B5EF4-FFF2-40B4-BE49-F238E27FC236}">
                <a16:creationId xmlns:a16="http://schemas.microsoft.com/office/drawing/2014/main" id="{8CDEC513-05DB-C4E9-3231-6158059CA526}"/>
              </a:ext>
            </a:extLst>
          </p:cNvPr>
          <p:cNvGrpSpPr/>
          <p:nvPr/>
        </p:nvGrpSpPr>
        <p:grpSpPr>
          <a:xfrm>
            <a:off x="2754272" y="724843"/>
            <a:ext cx="6029360" cy="5952740"/>
            <a:chOff x="242371" y="1101634"/>
            <a:chExt cx="5112360" cy="5027737"/>
          </a:xfrm>
          <a:effectLst>
            <a:outerShdw blurRad="63500" sx="102000" sy="102000" algn="ctr" rotWithShape="0">
              <a:prstClr val="black">
                <a:alpha val="40000"/>
              </a:prstClr>
            </a:outerShdw>
          </a:effectLst>
        </p:grpSpPr>
        <p:pic>
          <p:nvPicPr>
            <p:cNvPr id="9" name="Picture 8">
              <a:extLst>
                <a:ext uri="{FF2B5EF4-FFF2-40B4-BE49-F238E27FC236}">
                  <a16:creationId xmlns:a16="http://schemas.microsoft.com/office/drawing/2014/main" id="{5858FC28-17E8-B623-2C97-DA892473237D}"/>
                </a:ext>
              </a:extLst>
            </p:cNvPr>
            <p:cNvPicPr>
              <a:picLocks noChangeAspect="1"/>
            </p:cNvPicPr>
            <p:nvPr/>
          </p:nvPicPr>
          <p:blipFill>
            <a:blip r:embed="rId6"/>
            <a:stretch>
              <a:fillRect/>
            </a:stretch>
          </p:blipFill>
          <p:spPr>
            <a:xfrm>
              <a:off x="242371" y="1101634"/>
              <a:ext cx="5112360" cy="2996641"/>
            </a:xfrm>
            <a:prstGeom prst="rect">
              <a:avLst/>
            </a:prstGeom>
            <a:ln w="38100">
              <a:noFill/>
            </a:ln>
          </p:spPr>
        </p:pic>
        <p:pic>
          <p:nvPicPr>
            <p:cNvPr id="10" name="Picture 9">
              <a:extLst>
                <a:ext uri="{FF2B5EF4-FFF2-40B4-BE49-F238E27FC236}">
                  <a16:creationId xmlns:a16="http://schemas.microsoft.com/office/drawing/2014/main" id="{8408397E-09EE-59F4-C6EE-58AF23D1684A}"/>
                </a:ext>
              </a:extLst>
            </p:cNvPr>
            <p:cNvPicPr>
              <a:picLocks noChangeAspect="1"/>
            </p:cNvPicPr>
            <p:nvPr/>
          </p:nvPicPr>
          <p:blipFill>
            <a:blip r:embed="rId7"/>
            <a:stretch>
              <a:fillRect/>
            </a:stretch>
          </p:blipFill>
          <p:spPr>
            <a:xfrm>
              <a:off x="242371" y="4098275"/>
              <a:ext cx="5112360" cy="2031096"/>
            </a:xfrm>
            <a:prstGeom prst="rect">
              <a:avLst/>
            </a:prstGeom>
            <a:ln w="38100">
              <a:noFill/>
            </a:ln>
          </p:spPr>
        </p:pic>
      </p:grpSp>
      <p:pic>
        <p:nvPicPr>
          <p:cNvPr id="12" name="Picture 10" descr="Loop">
            <a:extLst>
              <a:ext uri="{FF2B5EF4-FFF2-40B4-BE49-F238E27FC236}">
                <a16:creationId xmlns:a16="http://schemas.microsoft.com/office/drawing/2014/main" id="{7E7FAD57-D094-4A2C-88EC-EBAAF76B13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7961" y="3381329"/>
            <a:ext cx="1844026" cy="78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Loop">
            <a:extLst>
              <a:ext uri="{FF2B5EF4-FFF2-40B4-BE49-F238E27FC236}">
                <a16:creationId xmlns:a16="http://schemas.microsoft.com/office/drawing/2014/main" id="{7E52177D-16D4-4C04-B30E-EC10600BEC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8900" y="5866109"/>
            <a:ext cx="2207360" cy="63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Loop">
            <a:extLst>
              <a:ext uri="{FF2B5EF4-FFF2-40B4-BE49-F238E27FC236}">
                <a16:creationId xmlns:a16="http://schemas.microsoft.com/office/drawing/2014/main" id="{6EB229C4-C4A5-0798-7940-41FE457A84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5646" y="5896234"/>
            <a:ext cx="2054300" cy="51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a:extLst>
              <a:ext uri="{FF2B5EF4-FFF2-40B4-BE49-F238E27FC236}">
                <a16:creationId xmlns:a16="http://schemas.microsoft.com/office/drawing/2014/main" id="{44F9C13E-7807-E13D-1607-F62B55992B9B}"/>
              </a:ext>
            </a:extLst>
          </p:cNvPr>
          <p:cNvGrpSpPr/>
          <p:nvPr/>
        </p:nvGrpSpPr>
        <p:grpSpPr>
          <a:xfrm>
            <a:off x="101458" y="5561881"/>
            <a:ext cx="1022432" cy="1109449"/>
            <a:chOff x="-2310081" y="3996113"/>
            <a:chExt cx="1474470" cy="1511472"/>
          </a:xfrm>
        </p:grpSpPr>
        <p:sp>
          <p:nvSpPr>
            <p:cNvPr id="17" name="Rectangle 16">
              <a:extLst>
                <a:ext uri="{FF2B5EF4-FFF2-40B4-BE49-F238E27FC236}">
                  <a16:creationId xmlns:a16="http://schemas.microsoft.com/office/drawing/2014/main" id="{BB6E00F0-8A16-3257-1783-C56255B22FDA}"/>
                </a:ext>
              </a:extLst>
            </p:cNvPr>
            <p:cNvSpPr/>
            <p:nvPr/>
          </p:nvSpPr>
          <p:spPr>
            <a:xfrm>
              <a:off x="-2310081" y="3996113"/>
              <a:ext cx="1474470" cy="1511472"/>
            </a:xfrm>
            <a:prstGeom prst="rect">
              <a:avLst/>
            </a:prstGeom>
            <a:solidFill>
              <a:schemeClr val="bg1"/>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4">
              <a:extLst>
                <a:ext uri="{FF2B5EF4-FFF2-40B4-BE49-F238E27FC236}">
                  <a16:creationId xmlns:a16="http://schemas.microsoft.com/office/drawing/2014/main" id="{E18A5FA6-6D44-85CC-770D-E9C229FAD166}"/>
                </a:ext>
              </a:extLst>
            </p:cNvPr>
            <p:cNvSpPr/>
            <p:nvPr/>
          </p:nvSpPr>
          <p:spPr>
            <a:xfrm>
              <a:off x="-2170077" y="4157171"/>
              <a:ext cx="1216756" cy="1189357"/>
            </a:xfrm>
            <a:custGeom>
              <a:avLst/>
              <a:gdLst/>
              <a:ahLst/>
              <a:cxnLst/>
              <a:rect l="l" t="t" r="r" b="b"/>
              <a:pathLst>
                <a:path w="4348534" h="4114800">
                  <a:moveTo>
                    <a:pt x="0" y="0"/>
                  </a:moveTo>
                  <a:lnTo>
                    <a:pt x="4348533" y="0"/>
                  </a:lnTo>
                  <a:lnTo>
                    <a:pt x="434853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pic>
        <p:nvPicPr>
          <p:cNvPr id="21" name="Picture 20">
            <a:extLst>
              <a:ext uri="{FF2B5EF4-FFF2-40B4-BE49-F238E27FC236}">
                <a16:creationId xmlns:a16="http://schemas.microsoft.com/office/drawing/2014/main" id="{7D253A87-F55D-E8E4-5902-222E4ABE4511}"/>
              </a:ext>
            </a:extLst>
          </p:cNvPr>
          <p:cNvPicPr>
            <a:picLocks noChangeAspect="1"/>
          </p:cNvPicPr>
          <p:nvPr/>
        </p:nvPicPr>
        <p:blipFill>
          <a:blip r:embed="rId11"/>
          <a:stretch>
            <a:fillRect/>
          </a:stretch>
        </p:blipFill>
        <p:spPr>
          <a:xfrm>
            <a:off x="145919" y="869900"/>
            <a:ext cx="1955942" cy="1982463"/>
          </a:xfrm>
          <a:prstGeom prst="rect">
            <a:avLst/>
          </a:prstGeom>
          <a:ln w="38100">
            <a:solidFill>
              <a:srgbClr val="002060"/>
            </a:solidFill>
          </a:ln>
        </p:spPr>
      </p:pic>
      <p:pic>
        <p:nvPicPr>
          <p:cNvPr id="7" name="Picture 6">
            <a:extLst>
              <a:ext uri="{FF2B5EF4-FFF2-40B4-BE49-F238E27FC236}">
                <a16:creationId xmlns:a16="http://schemas.microsoft.com/office/drawing/2014/main" id="{16D70AD6-714A-D549-F192-286EDB2F012B}"/>
              </a:ext>
            </a:extLst>
          </p:cNvPr>
          <p:cNvPicPr>
            <a:picLocks noChangeAspect="1"/>
          </p:cNvPicPr>
          <p:nvPr/>
        </p:nvPicPr>
        <p:blipFill>
          <a:blip r:embed="rId12"/>
          <a:stretch>
            <a:fillRect/>
          </a:stretch>
        </p:blipFill>
        <p:spPr>
          <a:xfrm>
            <a:off x="101457" y="2523052"/>
            <a:ext cx="8848656" cy="4334947"/>
          </a:xfrm>
          <a:prstGeom prst="rect">
            <a:avLst/>
          </a:prstGeom>
          <a:ln w="28575">
            <a:noFill/>
          </a:ln>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6638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4781" y="0"/>
            <a:ext cx="9158780" cy="6858000"/>
          </a:xfrm>
          <a:prstGeom prst="rect">
            <a:avLst/>
          </a:prstGeom>
          <a:solidFill>
            <a:srgbClr val="0072BA"/>
          </a:solidFill>
          <a:ln w="9525">
            <a:solidFill>
              <a:srgbClr val="50BDC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2" name="Rectangle 1">
            <a:extLst>
              <a:ext uri="{FF2B5EF4-FFF2-40B4-BE49-F238E27FC236}">
                <a16:creationId xmlns:a16="http://schemas.microsoft.com/office/drawing/2014/main" id="{5CF4669E-3BD3-68DE-9962-53215720BAA6}"/>
              </a:ext>
            </a:extLst>
          </p:cNvPr>
          <p:cNvSpPr/>
          <p:nvPr/>
        </p:nvSpPr>
        <p:spPr>
          <a:xfrm>
            <a:off x="-14781" y="0"/>
            <a:ext cx="3791651" cy="685799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69374A8B-B65A-4A7A-9A9B-849903863E51}"/>
              </a:ext>
            </a:extLst>
          </p:cNvPr>
          <p:cNvSpPr txBox="1"/>
          <p:nvPr/>
        </p:nvSpPr>
        <p:spPr>
          <a:xfrm>
            <a:off x="-14781" y="0"/>
            <a:ext cx="3791650" cy="5632311"/>
          </a:xfrm>
          <a:prstGeom prst="rect">
            <a:avLst/>
          </a:prstGeom>
          <a:solidFill>
            <a:srgbClr val="002060"/>
          </a:solidFill>
        </p:spPr>
        <p:txBody>
          <a:bodyPr wrap="square" rtlCol="0">
            <a:spAutoFit/>
          </a:bodyPr>
          <a:lstStyle/>
          <a:p>
            <a:pPr algn="ctr"/>
            <a:endParaRPr lang="en-GB" sz="3600" dirty="0">
              <a:solidFill>
                <a:schemeClr val="bg1"/>
              </a:solidFill>
            </a:endParaRPr>
          </a:p>
          <a:p>
            <a:pPr algn="ctr"/>
            <a:endParaRPr lang="en-GB" sz="3600" dirty="0">
              <a:solidFill>
                <a:schemeClr val="bg1"/>
              </a:solidFill>
            </a:endParaRPr>
          </a:p>
          <a:p>
            <a:r>
              <a:rPr lang="en-GB" sz="3600" dirty="0">
                <a:solidFill>
                  <a:schemeClr val="bg1"/>
                </a:solidFill>
              </a:rPr>
              <a:t>Task:</a:t>
            </a:r>
          </a:p>
          <a:p>
            <a:pPr marL="571500" indent="-571500">
              <a:buFont typeface="Arial" panose="020B0604020202020204" pitchFamily="34" charset="0"/>
              <a:buChar char="•"/>
            </a:pPr>
            <a:r>
              <a:rPr lang="en-GB" sz="3600" dirty="0">
                <a:solidFill>
                  <a:schemeClr val="bg1"/>
                </a:solidFill>
              </a:rPr>
              <a:t>Do the job quiz</a:t>
            </a:r>
          </a:p>
          <a:p>
            <a:pPr marL="571500" indent="-571500">
              <a:buFont typeface="Arial" panose="020B0604020202020204" pitchFamily="34" charset="0"/>
              <a:buChar char="•"/>
            </a:pPr>
            <a:r>
              <a:rPr lang="en-GB" sz="3600" dirty="0">
                <a:solidFill>
                  <a:schemeClr val="bg1"/>
                </a:solidFill>
              </a:rPr>
              <a:t>Add the three top job sectors to your workbook </a:t>
            </a:r>
          </a:p>
          <a:p>
            <a:pPr algn="ctr"/>
            <a:endParaRPr lang="en-GB" sz="3600" dirty="0">
              <a:solidFill>
                <a:schemeClr val="bg1"/>
              </a:solidFill>
            </a:endParaRPr>
          </a:p>
          <a:p>
            <a:pPr algn="ctr"/>
            <a:endParaRPr lang="en-GB" sz="3600" dirty="0">
              <a:solidFill>
                <a:schemeClr val="bg1"/>
              </a:solidFill>
            </a:endParaRPr>
          </a:p>
        </p:txBody>
      </p:sp>
      <p:pic>
        <p:nvPicPr>
          <p:cNvPr id="13" name="Graphic 12">
            <a:extLst>
              <a:ext uri="{FF2B5EF4-FFF2-40B4-BE49-F238E27FC236}">
                <a16:creationId xmlns:a16="http://schemas.microsoft.com/office/drawing/2014/main" id="{E2329053-380D-4939-B7AC-DD6D496140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1600" y="117693"/>
            <a:ext cx="646331" cy="646331"/>
          </a:xfrm>
          <a:prstGeom prst="rect">
            <a:avLst/>
          </a:prstGeom>
        </p:spPr>
      </p:pic>
      <p:sp>
        <p:nvSpPr>
          <p:cNvPr id="4" name="Star: 32 Points 3">
            <a:extLst>
              <a:ext uri="{FF2B5EF4-FFF2-40B4-BE49-F238E27FC236}">
                <a16:creationId xmlns:a16="http://schemas.microsoft.com/office/drawing/2014/main" id="{66D78334-7636-45E6-C5CD-3F6206E2AC38}"/>
              </a:ext>
            </a:extLst>
          </p:cNvPr>
          <p:cNvSpPr/>
          <p:nvPr/>
        </p:nvSpPr>
        <p:spPr>
          <a:xfrm>
            <a:off x="1567537" y="5095691"/>
            <a:ext cx="1796224" cy="1616220"/>
          </a:xfrm>
          <a:prstGeom prst="star32">
            <a:avLst/>
          </a:prstGeom>
          <a:solidFill>
            <a:srgbClr val="FF99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10 mins</a:t>
            </a:r>
          </a:p>
        </p:txBody>
      </p:sp>
      <p:grpSp>
        <p:nvGrpSpPr>
          <p:cNvPr id="7" name="Group 6">
            <a:extLst>
              <a:ext uri="{FF2B5EF4-FFF2-40B4-BE49-F238E27FC236}">
                <a16:creationId xmlns:a16="http://schemas.microsoft.com/office/drawing/2014/main" id="{790EAECF-E958-D7A1-4475-4B5EAB0CD0AE}"/>
              </a:ext>
            </a:extLst>
          </p:cNvPr>
          <p:cNvGrpSpPr/>
          <p:nvPr/>
        </p:nvGrpSpPr>
        <p:grpSpPr>
          <a:xfrm>
            <a:off x="131998" y="5602462"/>
            <a:ext cx="1022432" cy="1109449"/>
            <a:chOff x="-2310081" y="3996113"/>
            <a:chExt cx="1474470" cy="1511472"/>
          </a:xfrm>
        </p:grpSpPr>
        <p:sp>
          <p:nvSpPr>
            <p:cNvPr id="8" name="Rectangle 7">
              <a:extLst>
                <a:ext uri="{FF2B5EF4-FFF2-40B4-BE49-F238E27FC236}">
                  <a16:creationId xmlns:a16="http://schemas.microsoft.com/office/drawing/2014/main" id="{A40C9B87-7925-2ECE-3082-0C7CA4140D9D}"/>
                </a:ext>
              </a:extLst>
            </p:cNvPr>
            <p:cNvSpPr/>
            <p:nvPr/>
          </p:nvSpPr>
          <p:spPr>
            <a:xfrm>
              <a:off x="-2310081" y="3996113"/>
              <a:ext cx="1474470" cy="1511472"/>
            </a:xfrm>
            <a:prstGeom prst="rect">
              <a:avLst/>
            </a:prstGeom>
            <a:solidFill>
              <a:schemeClr val="bg1"/>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4">
              <a:extLst>
                <a:ext uri="{FF2B5EF4-FFF2-40B4-BE49-F238E27FC236}">
                  <a16:creationId xmlns:a16="http://schemas.microsoft.com/office/drawing/2014/main" id="{3B0E1E31-51EB-A2B0-CC19-A2A5DD00A1F7}"/>
                </a:ext>
              </a:extLst>
            </p:cNvPr>
            <p:cNvSpPr/>
            <p:nvPr/>
          </p:nvSpPr>
          <p:spPr>
            <a:xfrm>
              <a:off x="-2170077" y="4157171"/>
              <a:ext cx="1216756" cy="1189357"/>
            </a:xfrm>
            <a:custGeom>
              <a:avLst/>
              <a:gdLst/>
              <a:ahLst/>
              <a:cxnLst/>
              <a:rect l="l" t="t" r="r" b="b"/>
              <a:pathLst>
                <a:path w="4348534" h="4114800">
                  <a:moveTo>
                    <a:pt x="0" y="0"/>
                  </a:moveTo>
                  <a:lnTo>
                    <a:pt x="4348533" y="0"/>
                  </a:lnTo>
                  <a:lnTo>
                    <a:pt x="434853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pic>
        <p:nvPicPr>
          <p:cNvPr id="11" name="Picture 10">
            <a:extLst>
              <a:ext uri="{FF2B5EF4-FFF2-40B4-BE49-F238E27FC236}">
                <a16:creationId xmlns:a16="http://schemas.microsoft.com/office/drawing/2014/main" id="{D62FA26B-F982-1395-1A85-FF95233A6A37}"/>
              </a:ext>
            </a:extLst>
          </p:cNvPr>
          <p:cNvPicPr>
            <a:picLocks noChangeAspect="1"/>
          </p:cNvPicPr>
          <p:nvPr/>
        </p:nvPicPr>
        <p:blipFill>
          <a:blip r:embed="rId7"/>
          <a:stretch>
            <a:fillRect/>
          </a:stretch>
        </p:blipFill>
        <p:spPr>
          <a:xfrm>
            <a:off x="3948865" y="4199710"/>
            <a:ext cx="5023138" cy="2295341"/>
          </a:xfrm>
          <a:prstGeom prst="rect">
            <a:avLst/>
          </a:prstGeom>
        </p:spPr>
      </p:pic>
      <p:grpSp>
        <p:nvGrpSpPr>
          <p:cNvPr id="14" name="Group 13">
            <a:extLst>
              <a:ext uri="{FF2B5EF4-FFF2-40B4-BE49-F238E27FC236}">
                <a16:creationId xmlns:a16="http://schemas.microsoft.com/office/drawing/2014/main" id="{433E64CB-6CFE-903F-0C10-B90FFD028723}"/>
              </a:ext>
            </a:extLst>
          </p:cNvPr>
          <p:cNvGrpSpPr/>
          <p:nvPr/>
        </p:nvGrpSpPr>
        <p:grpSpPr>
          <a:xfrm>
            <a:off x="4433514" y="220256"/>
            <a:ext cx="4053840" cy="3759199"/>
            <a:chOff x="242371" y="1101634"/>
            <a:chExt cx="5112360" cy="5027737"/>
          </a:xfrm>
          <a:effectLst>
            <a:outerShdw blurRad="63500" sx="102000" sy="102000" algn="ctr" rotWithShape="0">
              <a:prstClr val="black">
                <a:alpha val="40000"/>
              </a:prstClr>
            </a:outerShdw>
          </a:effectLst>
        </p:grpSpPr>
        <p:pic>
          <p:nvPicPr>
            <p:cNvPr id="15" name="Picture 14">
              <a:extLst>
                <a:ext uri="{FF2B5EF4-FFF2-40B4-BE49-F238E27FC236}">
                  <a16:creationId xmlns:a16="http://schemas.microsoft.com/office/drawing/2014/main" id="{57C24C9C-6C2B-5D63-7C63-FFE06448B623}"/>
                </a:ext>
              </a:extLst>
            </p:cNvPr>
            <p:cNvPicPr>
              <a:picLocks noChangeAspect="1"/>
            </p:cNvPicPr>
            <p:nvPr/>
          </p:nvPicPr>
          <p:blipFill>
            <a:blip r:embed="rId8"/>
            <a:stretch>
              <a:fillRect/>
            </a:stretch>
          </p:blipFill>
          <p:spPr>
            <a:xfrm>
              <a:off x="242371" y="1101634"/>
              <a:ext cx="5112360" cy="2996641"/>
            </a:xfrm>
            <a:prstGeom prst="rect">
              <a:avLst/>
            </a:prstGeom>
            <a:ln w="38100">
              <a:noFill/>
            </a:ln>
          </p:spPr>
        </p:pic>
        <p:pic>
          <p:nvPicPr>
            <p:cNvPr id="16" name="Picture 15">
              <a:extLst>
                <a:ext uri="{FF2B5EF4-FFF2-40B4-BE49-F238E27FC236}">
                  <a16:creationId xmlns:a16="http://schemas.microsoft.com/office/drawing/2014/main" id="{4E92AFDE-02FE-730F-8C94-518B1C0D96C0}"/>
                </a:ext>
              </a:extLst>
            </p:cNvPr>
            <p:cNvPicPr>
              <a:picLocks noChangeAspect="1"/>
            </p:cNvPicPr>
            <p:nvPr/>
          </p:nvPicPr>
          <p:blipFill>
            <a:blip r:embed="rId9"/>
            <a:stretch>
              <a:fillRect/>
            </a:stretch>
          </p:blipFill>
          <p:spPr>
            <a:xfrm>
              <a:off x="242371" y="4098275"/>
              <a:ext cx="5112360" cy="2031096"/>
            </a:xfrm>
            <a:prstGeom prst="rect">
              <a:avLst/>
            </a:prstGeom>
            <a:ln w="38100">
              <a:noFill/>
            </a:ln>
          </p:spPr>
        </p:pic>
      </p:grpSp>
    </p:spTree>
    <p:extLst>
      <p:ext uri="{BB962C8B-B14F-4D97-AF65-F5344CB8AC3E}">
        <p14:creationId xmlns:p14="http://schemas.microsoft.com/office/powerpoint/2010/main" val="119356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mph" presetSubtype="0" fill="remove" grpId="1" nodeType="clickEffect">
                                  <p:stCondLst>
                                    <p:cond delay="0"/>
                                  </p:stCondLst>
                                  <p:childTnLst>
                                    <p:animClr clrSpc="rgb" dir="cw">
                                      <p:cBhvr override="childStyle">
                                        <p:cTn id="11" dur="250" autoRev="1" fill="remove"/>
                                        <p:tgtEl>
                                          <p:spTgt spid="4"/>
                                        </p:tgtEl>
                                        <p:attrNameLst>
                                          <p:attrName>style.color</p:attrName>
                                        </p:attrNameLst>
                                      </p:cBhvr>
                                      <p:to>
                                        <a:schemeClr val="bg1"/>
                                      </p:to>
                                    </p:animClr>
                                    <p:animClr clrSpc="rgb" dir="cw">
                                      <p:cBhvr>
                                        <p:cTn id="12" dur="250" autoRev="1" fill="remove"/>
                                        <p:tgtEl>
                                          <p:spTgt spid="4"/>
                                        </p:tgtEl>
                                        <p:attrNameLst>
                                          <p:attrName>fillcolor</p:attrName>
                                        </p:attrNameLst>
                                      </p:cBhvr>
                                      <p:to>
                                        <a:schemeClr val="bg1"/>
                                      </p:to>
                                    </p:animClr>
                                    <p:set>
                                      <p:cBhvr>
                                        <p:cTn id="13" dur="250" autoRev="1" fill="remove"/>
                                        <p:tgtEl>
                                          <p:spTgt spid="4"/>
                                        </p:tgtEl>
                                        <p:attrNameLst>
                                          <p:attrName>fill.type</p:attrName>
                                        </p:attrNameLst>
                                      </p:cBhvr>
                                      <p:to>
                                        <p:strVal val="solid"/>
                                      </p:to>
                                    </p:set>
                                    <p:set>
                                      <p:cBhvr>
                                        <p:cTn id="14"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6FBBCD-12FE-4C51-93CA-60C261572318}"/>
              </a:ext>
            </a:extLst>
          </p:cNvPr>
          <p:cNvSpPr/>
          <p:nvPr/>
        </p:nvSpPr>
        <p:spPr>
          <a:xfrm>
            <a:off x="0" y="0"/>
            <a:ext cx="9144000" cy="6858000"/>
          </a:xfrm>
          <a:prstGeom prst="rect">
            <a:avLst/>
          </a:prstGeom>
          <a:solidFill>
            <a:srgbClr val="0072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0" y="6273"/>
            <a:ext cx="9143999" cy="646331"/>
          </a:xfrm>
          <a:prstGeom prst="rect">
            <a:avLst/>
          </a:prstGeom>
          <a:solidFill>
            <a:srgbClr val="002060"/>
          </a:solidFill>
        </p:spPr>
        <p:txBody>
          <a:bodyPr wrap="square" rtlCol="0">
            <a:spAutoFit/>
          </a:bodyPr>
          <a:lstStyle/>
          <a:p>
            <a:pPr algn="ctr"/>
            <a:r>
              <a:rPr lang="en-GB" sz="3600" dirty="0">
                <a:solidFill>
                  <a:schemeClr val="bg1"/>
                </a:solidFill>
              </a:rPr>
              <a:t>What is a career?</a:t>
            </a:r>
          </a:p>
        </p:txBody>
      </p:sp>
      <p:pic>
        <p:nvPicPr>
          <p:cNvPr id="34" name="Graphic 33" descr="Badge 1 with solid fill">
            <a:extLst>
              <a:ext uri="{FF2B5EF4-FFF2-40B4-BE49-F238E27FC236}">
                <a16:creationId xmlns:a16="http://schemas.microsoft.com/office/drawing/2014/main" id="{6E697896-5193-4C65-9EC8-BDF74C2C6C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5545" y="0"/>
            <a:ext cx="646331" cy="646331"/>
          </a:xfrm>
          <a:prstGeom prst="rect">
            <a:avLst/>
          </a:prstGeom>
        </p:spPr>
      </p:pic>
      <p:sp>
        <p:nvSpPr>
          <p:cNvPr id="6" name="Rectangle 5">
            <a:extLst>
              <a:ext uri="{FF2B5EF4-FFF2-40B4-BE49-F238E27FC236}">
                <a16:creationId xmlns:a16="http://schemas.microsoft.com/office/drawing/2014/main" id="{F41F3CFD-8929-EDA1-245F-88604E980071}"/>
              </a:ext>
            </a:extLst>
          </p:cNvPr>
          <p:cNvSpPr/>
          <p:nvPr/>
        </p:nvSpPr>
        <p:spPr>
          <a:xfrm>
            <a:off x="197102" y="850788"/>
            <a:ext cx="8749794" cy="577463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3200" b="0" i="0" dirty="0">
              <a:solidFill>
                <a:srgbClr val="202124"/>
              </a:solidFill>
              <a:effectLst/>
            </a:endParaRPr>
          </a:p>
        </p:txBody>
      </p:sp>
      <p:sp>
        <p:nvSpPr>
          <p:cNvPr id="8" name="Freeform 4">
            <a:extLst>
              <a:ext uri="{FF2B5EF4-FFF2-40B4-BE49-F238E27FC236}">
                <a16:creationId xmlns:a16="http://schemas.microsoft.com/office/drawing/2014/main" id="{04C1B458-E128-DED0-C07F-5D97F73F7F07}"/>
              </a:ext>
            </a:extLst>
          </p:cNvPr>
          <p:cNvSpPr/>
          <p:nvPr/>
        </p:nvSpPr>
        <p:spPr>
          <a:xfrm rot="3103024">
            <a:off x="2596491" y="1016174"/>
            <a:ext cx="3907896" cy="6118618"/>
          </a:xfrm>
          <a:custGeom>
            <a:avLst/>
            <a:gdLst/>
            <a:ahLst/>
            <a:cxnLst/>
            <a:rect l="l" t="t" r="r" b="b"/>
            <a:pathLst>
              <a:path w="3024000" h="4107301">
                <a:moveTo>
                  <a:pt x="0" y="0"/>
                </a:moveTo>
                <a:lnTo>
                  <a:pt x="3024000" y="0"/>
                </a:lnTo>
                <a:lnTo>
                  <a:pt x="3024000" y="4107300"/>
                </a:lnTo>
                <a:lnTo>
                  <a:pt x="0" y="41073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TextBox 8">
            <a:extLst>
              <a:ext uri="{FF2B5EF4-FFF2-40B4-BE49-F238E27FC236}">
                <a16:creationId xmlns:a16="http://schemas.microsoft.com/office/drawing/2014/main" id="{9E932CDC-BD65-F046-2D56-CDCB8D3EBD55}"/>
              </a:ext>
            </a:extLst>
          </p:cNvPr>
          <p:cNvSpPr txBox="1"/>
          <p:nvPr/>
        </p:nvSpPr>
        <p:spPr>
          <a:xfrm>
            <a:off x="377687" y="868371"/>
            <a:ext cx="8288357" cy="1077218"/>
          </a:xfrm>
          <a:prstGeom prst="rect">
            <a:avLst/>
          </a:prstGeom>
          <a:noFill/>
        </p:spPr>
        <p:txBody>
          <a:bodyPr wrap="square" rtlCol="0">
            <a:spAutoFit/>
          </a:bodyPr>
          <a:lstStyle/>
          <a:p>
            <a:pPr algn="ctr"/>
            <a:r>
              <a:rPr lang="en-GB" sz="3200" b="0" i="0" dirty="0">
                <a:solidFill>
                  <a:srgbClr val="FF6600"/>
                </a:solidFill>
                <a:effectLst/>
              </a:rPr>
              <a:t>A career is </a:t>
            </a:r>
            <a:r>
              <a:rPr lang="en-GB" sz="3200" b="1" dirty="0">
                <a:solidFill>
                  <a:srgbClr val="FF6600"/>
                </a:solidFill>
              </a:rPr>
              <a:t>an</a:t>
            </a:r>
            <a:r>
              <a:rPr lang="en-GB" sz="3200" b="1" i="0" dirty="0">
                <a:solidFill>
                  <a:srgbClr val="FF6600"/>
                </a:solidFill>
                <a:effectLst/>
              </a:rPr>
              <a:t> individual's journey through life, learning and work</a:t>
            </a:r>
            <a:r>
              <a:rPr lang="en-GB" sz="3200" b="0" i="0" dirty="0">
                <a:solidFill>
                  <a:srgbClr val="FF6600"/>
                </a:solidFill>
                <a:effectLst/>
              </a:rPr>
              <a:t>.</a:t>
            </a:r>
          </a:p>
        </p:txBody>
      </p:sp>
      <p:sp>
        <p:nvSpPr>
          <p:cNvPr id="11" name="TextBox 10">
            <a:extLst>
              <a:ext uri="{FF2B5EF4-FFF2-40B4-BE49-F238E27FC236}">
                <a16:creationId xmlns:a16="http://schemas.microsoft.com/office/drawing/2014/main" id="{14A60507-E183-D540-EA7B-E571429A2C56}"/>
              </a:ext>
            </a:extLst>
          </p:cNvPr>
          <p:cNvSpPr txBox="1"/>
          <p:nvPr/>
        </p:nvSpPr>
        <p:spPr>
          <a:xfrm>
            <a:off x="305191" y="5983974"/>
            <a:ext cx="8490499" cy="584775"/>
          </a:xfrm>
          <a:prstGeom prst="rect">
            <a:avLst/>
          </a:prstGeom>
          <a:noFill/>
        </p:spPr>
        <p:txBody>
          <a:bodyPr wrap="square" rtlCol="0">
            <a:spAutoFit/>
          </a:bodyPr>
          <a:lstStyle/>
          <a:p>
            <a:pPr algn="ctr"/>
            <a:r>
              <a:rPr lang="en-GB" sz="3200" b="1" dirty="0">
                <a:solidFill>
                  <a:srgbClr val="0072BA"/>
                </a:solidFill>
              </a:rPr>
              <a:t>Throughout your career you may have many jobs</a:t>
            </a:r>
            <a:endParaRPr lang="en-GB" sz="3200" b="1" i="0" dirty="0">
              <a:solidFill>
                <a:srgbClr val="0072BA"/>
              </a:solidFill>
              <a:effectLst/>
            </a:endParaRPr>
          </a:p>
        </p:txBody>
      </p:sp>
      <p:sp>
        <p:nvSpPr>
          <p:cNvPr id="13" name="Star: 32 Points 12">
            <a:extLst>
              <a:ext uri="{FF2B5EF4-FFF2-40B4-BE49-F238E27FC236}">
                <a16:creationId xmlns:a16="http://schemas.microsoft.com/office/drawing/2014/main" id="{F48CAF2C-1C88-403B-1F6C-74B33E8742F2}"/>
              </a:ext>
            </a:extLst>
          </p:cNvPr>
          <p:cNvSpPr/>
          <p:nvPr/>
        </p:nvSpPr>
        <p:spPr>
          <a:xfrm>
            <a:off x="2056961" y="2056322"/>
            <a:ext cx="4929808" cy="3607624"/>
          </a:xfrm>
          <a:prstGeom prst="star32">
            <a:avLst/>
          </a:prstGeom>
          <a:solidFill>
            <a:srgbClr val="F6D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tx1"/>
                </a:solidFill>
              </a:rPr>
              <a:t>It is all about YOU!</a:t>
            </a:r>
          </a:p>
        </p:txBody>
      </p:sp>
    </p:spTree>
    <p:custDataLst>
      <p:tags r:id="rId1"/>
    </p:custDataLst>
    <p:extLst>
      <p:ext uri="{BB962C8B-B14F-4D97-AF65-F5344CB8AC3E}">
        <p14:creationId xmlns:p14="http://schemas.microsoft.com/office/powerpoint/2010/main" val="110060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14780" y="0"/>
            <a:ext cx="9158780" cy="6858000"/>
          </a:xfrm>
          <a:prstGeom prst="rect">
            <a:avLst/>
          </a:prstGeom>
          <a:solidFill>
            <a:srgbClr val="0072BA"/>
          </a:solidFill>
          <a:ln w="9525">
            <a:solidFill>
              <a:srgbClr val="FF66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5" name="Rectangle 2"/>
          <p:cNvSpPr>
            <a:spLocks noChangeArrowheads="1"/>
          </p:cNvSpPr>
          <p:nvPr/>
        </p:nvSpPr>
        <p:spPr bwMode="auto">
          <a:xfrm>
            <a:off x="0" y="1"/>
            <a:ext cx="9144000" cy="757646"/>
          </a:xfrm>
          <a:prstGeom prst="rect">
            <a:avLst/>
          </a:prstGeom>
          <a:solidFill>
            <a:srgbClr val="00206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a:latin typeface="Calibri" panose="020F0502020204030204" pitchFamily="34" charset="0"/>
            </a:endParaRPr>
          </a:p>
        </p:txBody>
      </p:sp>
      <p:grpSp>
        <p:nvGrpSpPr>
          <p:cNvPr id="3" name="Group 22">
            <a:extLst>
              <a:ext uri="{FF2B5EF4-FFF2-40B4-BE49-F238E27FC236}">
                <a16:creationId xmlns:a16="http://schemas.microsoft.com/office/drawing/2014/main" id="{F33B130B-37CC-42A9-A3BA-90374790F47F}"/>
              </a:ext>
            </a:extLst>
          </p:cNvPr>
          <p:cNvGrpSpPr/>
          <p:nvPr/>
        </p:nvGrpSpPr>
        <p:grpSpPr>
          <a:xfrm>
            <a:off x="137160" y="146250"/>
            <a:ext cx="5809706" cy="541538"/>
            <a:chOff x="0" y="0"/>
            <a:chExt cx="1847194" cy="453248"/>
          </a:xfrm>
        </p:grpSpPr>
        <p:sp>
          <p:nvSpPr>
            <p:cNvPr id="4" name="Freeform 23">
              <a:extLst>
                <a:ext uri="{FF2B5EF4-FFF2-40B4-BE49-F238E27FC236}">
                  <a16:creationId xmlns:a16="http://schemas.microsoft.com/office/drawing/2014/main" id="{5763150A-EEF8-DE96-4BB1-77E51D7E9D2E}"/>
                </a:ext>
              </a:extLst>
            </p:cNvPr>
            <p:cNvSpPr/>
            <p:nvPr/>
          </p:nvSpPr>
          <p:spPr>
            <a:xfrm>
              <a:off x="0" y="0"/>
              <a:ext cx="1847194" cy="453248"/>
            </a:xfrm>
            <a:custGeom>
              <a:avLst/>
              <a:gdLst/>
              <a:ahLst/>
              <a:cxnLst/>
              <a:rect l="l" t="t" r="r" b="b"/>
              <a:pathLst>
                <a:path w="1847194" h="453248">
                  <a:moveTo>
                    <a:pt x="55554" y="0"/>
                  </a:moveTo>
                  <a:lnTo>
                    <a:pt x="1791640" y="0"/>
                  </a:lnTo>
                  <a:cubicBezTo>
                    <a:pt x="1822322" y="0"/>
                    <a:pt x="1847194" y="24872"/>
                    <a:pt x="1847194" y="55554"/>
                  </a:cubicBezTo>
                  <a:lnTo>
                    <a:pt x="1847194" y="397694"/>
                  </a:lnTo>
                  <a:cubicBezTo>
                    <a:pt x="1847194" y="428376"/>
                    <a:pt x="1822322" y="453248"/>
                    <a:pt x="1791640" y="453248"/>
                  </a:cubicBezTo>
                  <a:lnTo>
                    <a:pt x="55554" y="453248"/>
                  </a:lnTo>
                  <a:cubicBezTo>
                    <a:pt x="24872" y="453248"/>
                    <a:pt x="0" y="428376"/>
                    <a:pt x="0" y="397694"/>
                  </a:cubicBezTo>
                  <a:lnTo>
                    <a:pt x="0" y="55554"/>
                  </a:lnTo>
                  <a:cubicBezTo>
                    <a:pt x="0" y="24872"/>
                    <a:pt x="24872" y="0"/>
                    <a:pt x="55554" y="0"/>
                  </a:cubicBezTo>
                  <a:close/>
                </a:path>
              </a:pathLst>
            </a:custGeom>
            <a:solidFill>
              <a:srgbClr val="00CCCC"/>
            </a:solidFill>
          </p:spPr>
          <p:txBody>
            <a:bodyPr/>
            <a:lstStyle/>
            <a:p>
              <a:endParaRPr lang="en-GB" sz="2800" dirty="0"/>
            </a:p>
          </p:txBody>
        </p:sp>
        <p:sp>
          <p:nvSpPr>
            <p:cNvPr id="6" name="TextBox 24">
              <a:extLst>
                <a:ext uri="{FF2B5EF4-FFF2-40B4-BE49-F238E27FC236}">
                  <a16:creationId xmlns:a16="http://schemas.microsoft.com/office/drawing/2014/main" id="{48DBF99B-21B5-081F-6E4C-DBC46373EB79}"/>
                </a:ext>
              </a:extLst>
            </p:cNvPr>
            <p:cNvSpPr txBox="1"/>
            <p:nvPr/>
          </p:nvSpPr>
          <p:spPr>
            <a:xfrm>
              <a:off x="0" y="-19050"/>
              <a:ext cx="812800" cy="831850"/>
            </a:xfrm>
            <a:prstGeom prst="rect">
              <a:avLst/>
            </a:prstGeom>
          </p:spPr>
          <p:txBody>
            <a:bodyPr lIns="50800" tIns="50800" rIns="50800" bIns="50800" rtlCol="0" anchor="ctr"/>
            <a:lstStyle/>
            <a:p>
              <a:pPr algn="ctr">
                <a:lnSpc>
                  <a:spcPts val="1674"/>
                </a:lnSpc>
              </a:pPr>
              <a:endParaRPr sz="2800" dirty="0"/>
            </a:p>
          </p:txBody>
        </p:sp>
      </p:grpSp>
      <p:sp>
        <p:nvSpPr>
          <p:cNvPr id="10" name="TextBox 47">
            <a:extLst>
              <a:ext uri="{FF2B5EF4-FFF2-40B4-BE49-F238E27FC236}">
                <a16:creationId xmlns:a16="http://schemas.microsoft.com/office/drawing/2014/main" id="{E1F0057E-DDCC-C4FC-691C-C0FB60DC1A3F}"/>
              </a:ext>
            </a:extLst>
          </p:cNvPr>
          <p:cNvSpPr txBox="1"/>
          <p:nvPr/>
        </p:nvSpPr>
        <p:spPr>
          <a:xfrm>
            <a:off x="137160" y="300566"/>
            <a:ext cx="5705110" cy="306366"/>
          </a:xfrm>
          <a:prstGeom prst="rect">
            <a:avLst/>
          </a:prstGeom>
        </p:spPr>
        <p:txBody>
          <a:bodyPr wrap="square" lIns="0" tIns="0" rIns="0" bIns="0" rtlCol="0" anchor="t">
            <a:spAutoFit/>
          </a:bodyPr>
          <a:lstStyle/>
          <a:p>
            <a:pPr algn="ctr">
              <a:lnSpc>
                <a:spcPts val="2239"/>
              </a:lnSpc>
            </a:pPr>
            <a:r>
              <a:rPr lang="en-US" sz="2800" dirty="0"/>
              <a:t>What are the pathway choices?</a:t>
            </a:r>
          </a:p>
        </p:txBody>
      </p:sp>
      <p:sp>
        <p:nvSpPr>
          <p:cNvPr id="11" name="Rectangle 10">
            <a:extLst>
              <a:ext uri="{FF2B5EF4-FFF2-40B4-BE49-F238E27FC236}">
                <a16:creationId xmlns:a16="http://schemas.microsoft.com/office/drawing/2014/main" id="{C06F9C3F-82BE-A8A9-D1ED-36C44FFF338A}"/>
              </a:ext>
            </a:extLst>
          </p:cNvPr>
          <p:cNvSpPr/>
          <p:nvPr/>
        </p:nvSpPr>
        <p:spPr>
          <a:xfrm>
            <a:off x="238760" y="1117378"/>
            <a:ext cx="8549640" cy="5448038"/>
          </a:xfrm>
          <a:prstGeom prst="rect">
            <a:avLst/>
          </a:prstGeom>
          <a:solidFill>
            <a:srgbClr val="DEDC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peech Bubble: Oval 14">
            <a:extLst>
              <a:ext uri="{FF2B5EF4-FFF2-40B4-BE49-F238E27FC236}">
                <a16:creationId xmlns:a16="http://schemas.microsoft.com/office/drawing/2014/main" id="{F9942A31-1845-A3C1-2ED5-D4214A90342B}"/>
              </a:ext>
            </a:extLst>
          </p:cNvPr>
          <p:cNvSpPr/>
          <p:nvPr/>
        </p:nvSpPr>
        <p:spPr>
          <a:xfrm>
            <a:off x="105254" y="596458"/>
            <a:ext cx="3273273" cy="1778000"/>
          </a:xfrm>
          <a:prstGeom prst="wedgeEllipseCallout">
            <a:avLst>
              <a:gd name="adj1" fmla="val -49389"/>
              <a:gd name="adj2" fmla="val 56786"/>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sz="2000" dirty="0"/>
              <a:t>What pathways can I choose at the end of Y11?</a:t>
            </a:r>
          </a:p>
        </p:txBody>
      </p:sp>
      <p:sp>
        <p:nvSpPr>
          <p:cNvPr id="16" name="Rectangle: Rounded Corners 15">
            <a:extLst>
              <a:ext uri="{FF2B5EF4-FFF2-40B4-BE49-F238E27FC236}">
                <a16:creationId xmlns:a16="http://schemas.microsoft.com/office/drawing/2014/main" id="{51B98716-08BC-6279-8209-BF943AAE477E}"/>
              </a:ext>
            </a:extLst>
          </p:cNvPr>
          <p:cNvSpPr/>
          <p:nvPr/>
        </p:nvSpPr>
        <p:spPr>
          <a:xfrm>
            <a:off x="501313" y="2580923"/>
            <a:ext cx="2515276" cy="1381760"/>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1" name="Rectangle: Rounded Corners 20">
            <a:extLst>
              <a:ext uri="{FF2B5EF4-FFF2-40B4-BE49-F238E27FC236}">
                <a16:creationId xmlns:a16="http://schemas.microsoft.com/office/drawing/2014/main" id="{443312FF-C722-7C7F-432F-B462253E9A03}"/>
              </a:ext>
            </a:extLst>
          </p:cNvPr>
          <p:cNvSpPr/>
          <p:nvPr/>
        </p:nvSpPr>
        <p:spPr>
          <a:xfrm>
            <a:off x="3264112" y="2580923"/>
            <a:ext cx="2515276" cy="138176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3" name="Rectangle: Rounded Corners 22">
            <a:extLst>
              <a:ext uri="{FF2B5EF4-FFF2-40B4-BE49-F238E27FC236}">
                <a16:creationId xmlns:a16="http://schemas.microsoft.com/office/drawing/2014/main" id="{6DD00553-3246-0134-C63D-4A43A29B900A}"/>
              </a:ext>
            </a:extLst>
          </p:cNvPr>
          <p:cNvSpPr/>
          <p:nvPr/>
        </p:nvSpPr>
        <p:spPr>
          <a:xfrm>
            <a:off x="6026911" y="2580923"/>
            <a:ext cx="2515276" cy="1381760"/>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25" name="Rectangle: Rounded Corners 24">
            <a:extLst>
              <a:ext uri="{FF2B5EF4-FFF2-40B4-BE49-F238E27FC236}">
                <a16:creationId xmlns:a16="http://schemas.microsoft.com/office/drawing/2014/main" id="{D804525D-E701-D7E2-069C-4D458893E371}"/>
              </a:ext>
            </a:extLst>
          </p:cNvPr>
          <p:cNvSpPr/>
          <p:nvPr/>
        </p:nvSpPr>
        <p:spPr>
          <a:xfrm>
            <a:off x="501313" y="2580922"/>
            <a:ext cx="2515276" cy="1381760"/>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Academic</a:t>
            </a:r>
          </a:p>
        </p:txBody>
      </p:sp>
      <p:sp>
        <p:nvSpPr>
          <p:cNvPr id="26" name="Rectangle: Rounded Corners 25">
            <a:extLst>
              <a:ext uri="{FF2B5EF4-FFF2-40B4-BE49-F238E27FC236}">
                <a16:creationId xmlns:a16="http://schemas.microsoft.com/office/drawing/2014/main" id="{ACACECAB-C810-EDD2-9AF4-E34045CBA773}"/>
              </a:ext>
            </a:extLst>
          </p:cNvPr>
          <p:cNvSpPr/>
          <p:nvPr/>
        </p:nvSpPr>
        <p:spPr>
          <a:xfrm>
            <a:off x="3264112" y="2580922"/>
            <a:ext cx="2515276" cy="138176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Vocational/Technical</a:t>
            </a:r>
          </a:p>
        </p:txBody>
      </p:sp>
      <p:sp>
        <p:nvSpPr>
          <p:cNvPr id="27" name="Rectangle: Rounded Corners 26">
            <a:extLst>
              <a:ext uri="{FF2B5EF4-FFF2-40B4-BE49-F238E27FC236}">
                <a16:creationId xmlns:a16="http://schemas.microsoft.com/office/drawing/2014/main" id="{17DA6358-1E51-2C17-B35E-10F8D61D1421}"/>
              </a:ext>
            </a:extLst>
          </p:cNvPr>
          <p:cNvSpPr/>
          <p:nvPr/>
        </p:nvSpPr>
        <p:spPr>
          <a:xfrm>
            <a:off x="6026911" y="2580922"/>
            <a:ext cx="2515276" cy="1381760"/>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Apprenticeship</a:t>
            </a:r>
          </a:p>
        </p:txBody>
      </p:sp>
      <p:sp>
        <p:nvSpPr>
          <p:cNvPr id="28" name="Callout: Up Arrow 27">
            <a:extLst>
              <a:ext uri="{FF2B5EF4-FFF2-40B4-BE49-F238E27FC236}">
                <a16:creationId xmlns:a16="http://schemas.microsoft.com/office/drawing/2014/main" id="{7C342627-DD2E-310C-BEC8-9C7C380DDF14}"/>
              </a:ext>
            </a:extLst>
          </p:cNvPr>
          <p:cNvSpPr/>
          <p:nvPr/>
        </p:nvSpPr>
        <p:spPr>
          <a:xfrm>
            <a:off x="615729" y="3950009"/>
            <a:ext cx="2286444" cy="2166781"/>
          </a:xfrm>
          <a:prstGeom prst="upArrowCallou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2800" dirty="0"/>
              <a:t>Mostly in a 6</a:t>
            </a:r>
            <a:r>
              <a:rPr lang="en-GB" sz="2800" baseline="30000" dirty="0"/>
              <a:t>th</a:t>
            </a:r>
            <a:r>
              <a:rPr lang="en-GB" sz="2800" dirty="0"/>
              <a:t> Form or 6</a:t>
            </a:r>
            <a:r>
              <a:rPr lang="en-GB" sz="2800" baseline="30000" dirty="0"/>
              <a:t>th</a:t>
            </a:r>
            <a:r>
              <a:rPr lang="en-GB" sz="2800" dirty="0"/>
              <a:t> Form College</a:t>
            </a:r>
          </a:p>
        </p:txBody>
      </p:sp>
      <p:sp>
        <p:nvSpPr>
          <p:cNvPr id="30" name="Callout: Up Arrow 29">
            <a:extLst>
              <a:ext uri="{FF2B5EF4-FFF2-40B4-BE49-F238E27FC236}">
                <a16:creationId xmlns:a16="http://schemas.microsoft.com/office/drawing/2014/main" id="{794E161C-A39F-8DAC-48ED-3E04ECE5F111}"/>
              </a:ext>
            </a:extLst>
          </p:cNvPr>
          <p:cNvSpPr/>
          <p:nvPr/>
        </p:nvSpPr>
        <p:spPr>
          <a:xfrm>
            <a:off x="3378528" y="3962681"/>
            <a:ext cx="2286444" cy="2154109"/>
          </a:xfrm>
          <a:prstGeom prst="upArrowCallout">
            <a:avLst/>
          </a:prstGeom>
          <a:solidFill>
            <a:schemeClr val="accent6">
              <a:lumMod val="75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2800" dirty="0"/>
              <a:t>Mostly in a </a:t>
            </a:r>
          </a:p>
          <a:p>
            <a:pPr algn="ctr"/>
            <a:r>
              <a:rPr lang="en-GB" sz="2800" dirty="0"/>
              <a:t>local college</a:t>
            </a:r>
          </a:p>
        </p:txBody>
      </p:sp>
      <p:sp>
        <p:nvSpPr>
          <p:cNvPr id="31" name="Callout: Up Arrow 30">
            <a:extLst>
              <a:ext uri="{FF2B5EF4-FFF2-40B4-BE49-F238E27FC236}">
                <a16:creationId xmlns:a16="http://schemas.microsoft.com/office/drawing/2014/main" id="{93A1E944-AE7D-52CE-E845-74EB9B990C06}"/>
              </a:ext>
            </a:extLst>
          </p:cNvPr>
          <p:cNvSpPr/>
          <p:nvPr/>
        </p:nvSpPr>
        <p:spPr>
          <a:xfrm>
            <a:off x="6110847" y="4003039"/>
            <a:ext cx="2286444" cy="2113751"/>
          </a:xfrm>
          <a:prstGeom prst="upArrowCallout">
            <a:avLst/>
          </a:prstGeom>
          <a:solidFill>
            <a:srgbClr val="00206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2800" dirty="0"/>
              <a:t>Mostly in a workplace</a:t>
            </a:r>
          </a:p>
        </p:txBody>
      </p:sp>
    </p:spTree>
    <p:extLst>
      <p:ext uri="{BB962C8B-B14F-4D97-AF65-F5344CB8AC3E}">
        <p14:creationId xmlns:p14="http://schemas.microsoft.com/office/powerpoint/2010/main" val="27627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30" grpId="0"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6FBBCD-12FE-4C51-93CA-60C261572318}"/>
              </a:ext>
            </a:extLst>
          </p:cNvPr>
          <p:cNvSpPr/>
          <p:nvPr/>
        </p:nvSpPr>
        <p:spPr>
          <a:xfrm>
            <a:off x="0" y="0"/>
            <a:ext cx="9144000" cy="6858000"/>
          </a:xfrm>
          <a:prstGeom prst="rect">
            <a:avLst/>
          </a:prstGeom>
          <a:solidFill>
            <a:srgbClr val="0072BA">
              <a:alpha val="9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1" y="0"/>
            <a:ext cx="9143999" cy="646331"/>
          </a:xfrm>
          <a:prstGeom prst="rect">
            <a:avLst/>
          </a:prstGeom>
          <a:solidFill>
            <a:srgbClr val="002060"/>
          </a:solidFill>
        </p:spPr>
        <p:txBody>
          <a:bodyPr wrap="square" rtlCol="0">
            <a:spAutoFit/>
          </a:bodyPr>
          <a:lstStyle/>
          <a:p>
            <a:pPr algn="ctr"/>
            <a:r>
              <a:rPr lang="en-GB" sz="3600" dirty="0">
                <a:solidFill>
                  <a:schemeClr val="bg1"/>
                </a:solidFill>
              </a:rPr>
              <a:t>Exploring Jobs</a:t>
            </a:r>
          </a:p>
        </p:txBody>
      </p:sp>
      <p:pic>
        <p:nvPicPr>
          <p:cNvPr id="6" name="Graphic 5">
            <a:extLst>
              <a:ext uri="{FF2B5EF4-FFF2-40B4-BE49-F238E27FC236}">
                <a16:creationId xmlns:a16="http://schemas.microsoft.com/office/drawing/2014/main" id="{2EF63302-C009-4C50-AAC5-1126ACD21A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458" y="0"/>
            <a:ext cx="646331" cy="646331"/>
          </a:xfrm>
          <a:prstGeom prst="rect">
            <a:avLst/>
          </a:prstGeom>
        </p:spPr>
      </p:pic>
      <p:pic>
        <p:nvPicPr>
          <p:cNvPr id="5" name="Picture 4">
            <a:extLst>
              <a:ext uri="{FF2B5EF4-FFF2-40B4-BE49-F238E27FC236}">
                <a16:creationId xmlns:a16="http://schemas.microsoft.com/office/drawing/2014/main" id="{195B0F69-323B-ABC0-2491-76379C41709B}"/>
              </a:ext>
            </a:extLst>
          </p:cNvPr>
          <p:cNvPicPr>
            <a:picLocks noChangeAspect="1"/>
          </p:cNvPicPr>
          <p:nvPr/>
        </p:nvPicPr>
        <p:blipFill>
          <a:blip r:embed="rId6"/>
          <a:stretch>
            <a:fillRect/>
          </a:stretch>
        </p:blipFill>
        <p:spPr>
          <a:xfrm>
            <a:off x="101458" y="880110"/>
            <a:ext cx="5372084" cy="2993076"/>
          </a:xfrm>
          <a:prstGeom prst="rect">
            <a:avLst/>
          </a:prstGeom>
          <a:ln w="38100">
            <a:noFill/>
          </a:ln>
          <a:effectLst>
            <a:outerShdw blurRad="50800" dist="38100" dir="5400000" algn="t" rotWithShape="0">
              <a:prstClr val="black">
                <a:alpha val="40000"/>
              </a:prstClr>
            </a:outerShdw>
          </a:effectLst>
        </p:spPr>
      </p:pic>
      <p:pic>
        <p:nvPicPr>
          <p:cNvPr id="14" name="Picture 10" descr="Loop">
            <a:extLst>
              <a:ext uri="{FF2B5EF4-FFF2-40B4-BE49-F238E27FC236}">
                <a16:creationId xmlns:a16="http://schemas.microsoft.com/office/drawing/2014/main" id="{4CED688C-68A6-A4AD-0574-1F904C7764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7555" y="3173760"/>
            <a:ext cx="2054300" cy="51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AAAE5E12-2246-2DE8-DDC7-25DDEEDA477D}"/>
              </a:ext>
            </a:extLst>
          </p:cNvPr>
          <p:cNvPicPr>
            <a:picLocks noChangeAspect="1"/>
          </p:cNvPicPr>
          <p:nvPr/>
        </p:nvPicPr>
        <p:blipFill>
          <a:blip r:embed="rId8"/>
          <a:stretch>
            <a:fillRect/>
          </a:stretch>
        </p:blipFill>
        <p:spPr>
          <a:xfrm>
            <a:off x="3282615" y="735783"/>
            <a:ext cx="5473542" cy="2656104"/>
          </a:xfrm>
          <a:prstGeom prst="rect">
            <a:avLst/>
          </a:prstGeom>
          <a:ln w="38100">
            <a:noFill/>
          </a:ln>
          <a:effectLst>
            <a:outerShdw blurRad="63500" sx="102000" sy="102000" algn="ctr" rotWithShape="0">
              <a:prstClr val="black">
                <a:alpha val="40000"/>
              </a:prstClr>
            </a:outerShdw>
          </a:effectLst>
        </p:spPr>
      </p:pic>
      <p:sp>
        <p:nvSpPr>
          <p:cNvPr id="15" name="Rectangle 14">
            <a:extLst>
              <a:ext uri="{FF2B5EF4-FFF2-40B4-BE49-F238E27FC236}">
                <a16:creationId xmlns:a16="http://schemas.microsoft.com/office/drawing/2014/main" id="{437090FE-A9ED-336E-687B-70460BE83367}"/>
              </a:ext>
            </a:extLst>
          </p:cNvPr>
          <p:cNvSpPr/>
          <p:nvPr/>
        </p:nvSpPr>
        <p:spPr>
          <a:xfrm>
            <a:off x="6955227" y="1950611"/>
            <a:ext cx="1823078" cy="14267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087B3582-A0CA-7E17-181B-8541335EF4DD}"/>
              </a:ext>
            </a:extLst>
          </p:cNvPr>
          <p:cNvPicPr>
            <a:picLocks noChangeAspect="1"/>
          </p:cNvPicPr>
          <p:nvPr/>
        </p:nvPicPr>
        <p:blipFill>
          <a:blip r:embed="rId9"/>
          <a:stretch>
            <a:fillRect/>
          </a:stretch>
        </p:blipFill>
        <p:spPr>
          <a:xfrm>
            <a:off x="182807" y="1196078"/>
            <a:ext cx="8778386" cy="5256787"/>
          </a:xfrm>
          <a:prstGeom prst="rect">
            <a:avLst/>
          </a:prstGeom>
          <a:ln w="38100">
            <a:noFill/>
          </a:ln>
          <a:effectLst>
            <a:outerShdw blurRad="63500" sx="102000" sy="102000" algn="ctr" rotWithShape="0">
              <a:prstClr val="black">
                <a:alpha val="40000"/>
              </a:prstClr>
            </a:outerShdw>
          </a:effectLst>
        </p:spPr>
      </p:pic>
      <p:sp>
        <p:nvSpPr>
          <p:cNvPr id="4" name="Rectangle 3">
            <a:extLst>
              <a:ext uri="{FF2B5EF4-FFF2-40B4-BE49-F238E27FC236}">
                <a16:creationId xmlns:a16="http://schemas.microsoft.com/office/drawing/2014/main" id="{34464691-8F99-8F44-D34F-82F15DE2FC5A}"/>
              </a:ext>
            </a:extLst>
          </p:cNvPr>
          <p:cNvSpPr/>
          <p:nvPr/>
        </p:nvSpPr>
        <p:spPr>
          <a:xfrm>
            <a:off x="182806" y="4186199"/>
            <a:ext cx="2938923" cy="23611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88045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4781" y="0"/>
            <a:ext cx="9158780" cy="6858000"/>
          </a:xfrm>
          <a:prstGeom prst="rect">
            <a:avLst/>
          </a:prstGeom>
          <a:solidFill>
            <a:srgbClr val="0072BA"/>
          </a:solidFill>
          <a:ln w="9525">
            <a:solidFill>
              <a:srgbClr val="50BDC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10" name="TextBox 9">
            <a:extLst>
              <a:ext uri="{FF2B5EF4-FFF2-40B4-BE49-F238E27FC236}">
                <a16:creationId xmlns:a16="http://schemas.microsoft.com/office/drawing/2014/main" id="{69374A8B-B65A-4A7A-9A9B-849903863E51}"/>
              </a:ext>
            </a:extLst>
          </p:cNvPr>
          <p:cNvSpPr txBox="1"/>
          <p:nvPr/>
        </p:nvSpPr>
        <p:spPr>
          <a:xfrm>
            <a:off x="1" y="0"/>
            <a:ext cx="9143999" cy="646331"/>
          </a:xfrm>
          <a:prstGeom prst="rect">
            <a:avLst/>
          </a:prstGeom>
          <a:solidFill>
            <a:srgbClr val="002060"/>
          </a:solidFill>
        </p:spPr>
        <p:txBody>
          <a:bodyPr wrap="square" rtlCol="0">
            <a:spAutoFit/>
          </a:bodyPr>
          <a:lstStyle/>
          <a:p>
            <a:pPr algn="ctr"/>
            <a:r>
              <a:rPr lang="en-GB" sz="3600" dirty="0">
                <a:solidFill>
                  <a:schemeClr val="bg1"/>
                </a:solidFill>
              </a:rPr>
              <a:t>Research the Job</a:t>
            </a:r>
          </a:p>
        </p:txBody>
      </p:sp>
      <p:pic>
        <p:nvPicPr>
          <p:cNvPr id="13" name="Graphic 12">
            <a:extLst>
              <a:ext uri="{FF2B5EF4-FFF2-40B4-BE49-F238E27FC236}">
                <a16:creationId xmlns:a16="http://schemas.microsoft.com/office/drawing/2014/main" id="{E2329053-380D-4939-B7AC-DD6D496140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1458" y="0"/>
            <a:ext cx="646331" cy="646331"/>
          </a:xfrm>
          <a:prstGeom prst="rect">
            <a:avLst/>
          </a:prstGeom>
        </p:spPr>
      </p:pic>
      <p:pic>
        <p:nvPicPr>
          <p:cNvPr id="3" name="Picture 2">
            <a:extLst>
              <a:ext uri="{FF2B5EF4-FFF2-40B4-BE49-F238E27FC236}">
                <a16:creationId xmlns:a16="http://schemas.microsoft.com/office/drawing/2014/main" id="{382B6AC1-B560-9EC1-28EC-3A69897C02F7}"/>
              </a:ext>
            </a:extLst>
          </p:cNvPr>
          <p:cNvPicPr>
            <a:picLocks noChangeAspect="1"/>
          </p:cNvPicPr>
          <p:nvPr/>
        </p:nvPicPr>
        <p:blipFill rotWithShape="1">
          <a:blip r:embed="rId5"/>
          <a:srcRect b="47545"/>
          <a:stretch/>
        </p:blipFill>
        <p:spPr>
          <a:xfrm>
            <a:off x="2005781" y="701230"/>
            <a:ext cx="4958632" cy="6050522"/>
          </a:xfrm>
          <a:prstGeom prst="rect">
            <a:avLst/>
          </a:prstGeom>
          <a:effectLst>
            <a:outerShdw blurRad="63500" sx="102000" sy="102000" algn="ctr" rotWithShape="0">
              <a:prstClr val="black">
                <a:alpha val="40000"/>
              </a:prstClr>
            </a:outerShdw>
          </a:effectLst>
        </p:spPr>
      </p:pic>
      <p:pic>
        <p:nvPicPr>
          <p:cNvPr id="18" name="Picture 10" descr="Loop">
            <a:extLst>
              <a:ext uri="{FF2B5EF4-FFF2-40B4-BE49-F238E27FC236}">
                <a16:creationId xmlns:a16="http://schemas.microsoft.com/office/drawing/2014/main" id="{D9F1AF9D-13C3-161D-C556-37F2F13EA6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8129" y="2203056"/>
            <a:ext cx="1750142" cy="76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Loop">
            <a:extLst>
              <a:ext uri="{FF2B5EF4-FFF2-40B4-BE49-F238E27FC236}">
                <a16:creationId xmlns:a16="http://schemas.microsoft.com/office/drawing/2014/main" id="{2D6B0479-B8AB-9CFD-5D4F-6077F62A9E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5414" y="2203055"/>
            <a:ext cx="1779000" cy="76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Loop">
            <a:extLst>
              <a:ext uri="{FF2B5EF4-FFF2-40B4-BE49-F238E27FC236}">
                <a16:creationId xmlns:a16="http://schemas.microsoft.com/office/drawing/2014/main" id="{B6A1FDBD-55D0-891E-C501-95B0E265B2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6155" y="3323482"/>
            <a:ext cx="1750142" cy="334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0" descr="Loop">
            <a:extLst>
              <a:ext uri="{FF2B5EF4-FFF2-40B4-BE49-F238E27FC236}">
                <a16:creationId xmlns:a16="http://schemas.microsoft.com/office/drawing/2014/main" id="{BA6CE997-601A-D500-5536-B6D65B0DD0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0854" y="646331"/>
            <a:ext cx="1779000" cy="430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Loop">
            <a:extLst>
              <a:ext uri="{FF2B5EF4-FFF2-40B4-BE49-F238E27FC236}">
                <a16:creationId xmlns:a16="http://schemas.microsoft.com/office/drawing/2014/main" id="{AFB1EB75-FA0A-38BC-CE60-8CB2093C95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6155" y="5371183"/>
            <a:ext cx="1750142" cy="334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621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4781" y="0"/>
            <a:ext cx="9158780" cy="6858000"/>
          </a:xfrm>
          <a:prstGeom prst="rect">
            <a:avLst/>
          </a:prstGeom>
          <a:solidFill>
            <a:srgbClr val="0072BA"/>
          </a:solidFill>
          <a:ln w="9525">
            <a:solidFill>
              <a:srgbClr val="50BDC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19" name="Rectangle 18">
            <a:extLst>
              <a:ext uri="{FF2B5EF4-FFF2-40B4-BE49-F238E27FC236}">
                <a16:creationId xmlns:a16="http://schemas.microsoft.com/office/drawing/2014/main" id="{EE473CE1-028F-67AF-DE91-FE78C27E3C7C}"/>
              </a:ext>
            </a:extLst>
          </p:cNvPr>
          <p:cNvSpPr/>
          <p:nvPr/>
        </p:nvSpPr>
        <p:spPr>
          <a:xfrm>
            <a:off x="-14780" y="0"/>
            <a:ext cx="2935020" cy="68580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69374A8B-B65A-4A7A-9A9B-849903863E51}"/>
              </a:ext>
            </a:extLst>
          </p:cNvPr>
          <p:cNvSpPr txBox="1"/>
          <p:nvPr/>
        </p:nvSpPr>
        <p:spPr>
          <a:xfrm>
            <a:off x="1" y="883646"/>
            <a:ext cx="2830285" cy="1200329"/>
          </a:xfrm>
          <a:prstGeom prst="rect">
            <a:avLst/>
          </a:prstGeom>
          <a:solidFill>
            <a:srgbClr val="002060"/>
          </a:solidFill>
        </p:spPr>
        <p:txBody>
          <a:bodyPr wrap="square" rtlCol="0">
            <a:spAutoFit/>
          </a:bodyPr>
          <a:lstStyle/>
          <a:p>
            <a:pPr algn="ctr"/>
            <a:r>
              <a:rPr lang="en-GB" sz="3600" dirty="0">
                <a:solidFill>
                  <a:schemeClr val="bg1"/>
                </a:solidFill>
              </a:rPr>
              <a:t>Research the Job</a:t>
            </a:r>
          </a:p>
        </p:txBody>
      </p:sp>
      <p:pic>
        <p:nvPicPr>
          <p:cNvPr id="13" name="Graphic 12">
            <a:extLst>
              <a:ext uri="{FF2B5EF4-FFF2-40B4-BE49-F238E27FC236}">
                <a16:creationId xmlns:a16="http://schemas.microsoft.com/office/drawing/2014/main" id="{E2329053-380D-4939-B7AC-DD6D496140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1458" y="0"/>
            <a:ext cx="646331" cy="646331"/>
          </a:xfrm>
          <a:prstGeom prst="rect">
            <a:avLst/>
          </a:prstGeom>
        </p:spPr>
      </p:pic>
      <p:grpSp>
        <p:nvGrpSpPr>
          <p:cNvPr id="14" name="Group 13">
            <a:extLst>
              <a:ext uri="{FF2B5EF4-FFF2-40B4-BE49-F238E27FC236}">
                <a16:creationId xmlns:a16="http://schemas.microsoft.com/office/drawing/2014/main" id="{742FC9AD-233A-0993-A4ED-2801B69BBA5E}"/>
              </a:ext>
            </a:extLst>
          </p:cNvPr>
          <p:cNvGrpSpPr/>
          <p:nvPr/>
        </p:nvGrpSpPr>
        <p:grpSpPr>
          <a:xfrm>
            <a:off x="236573" y="5418129"/>
            <a:ext cx="1022432" cy="1109449"/>
            <a:chOff x="-2310081" y="3996113"/>
            <a:chExt cx="1474470" cy="1511472"/>
          </a:xfrm>
        </p:grpSpPr>
        <p:sp>
          <p:nvSpPr>
            <p:cNvPr id="15" name="Rectangle 14">
              <a:extLst>
                <a:ext uri="{FF2B5EF4-FFF2-40B4-BE49-F238E27FC236}">
                  <a16:creationId xmlns:a16="http://schemas.microsoft.com/office/drawing/2014/main" id="{9420EE90-25C8-FE11-B978-122B87EC262C}"/>
                </a:ext>
              </a:extLst>
            </p:cNvPr>
            <p:cNvSpPr/>
            <p:nvPr/>
          </p:nvSpPr>
          <p:spPr>
            <a:xfrm>
              <a:off x="-2310081" y="3996113"/>
              <a:ext cx="1474470" cy="1511472"/>
            </a:xfrm>
            <a:prstGeom prst="rect">
              <a:avLst/>
            </a:prstGeom>
            <a:solidFill>
              <a:schemeClr val="bg1"/>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4">
              <a:extLst>
                <a:ext uri="{FF2B5EF4-FFF2-40B4-BE49-F238E27FC236}">
                  <a16:creationId xmlns:a16="http://schemas.microsoft.com/office/drawing/2014/main" id="{54B46D8E-5E80-D4B6-C1BF-7A821C30879C}"/>
                </a:ext>
              </a:extLst>
            </p:cNvPr>
            <p:cNvSpPr/>
            <p:nvPr/>
          </p:nvSpPr>
          <p:spPr>
            <a:xfrm>
              <a:off x="-2170077" y="4157171"/>
              <a:ext cx="1216756" cy="1189357"/>
            </a:xfrm>
            <a:custGeom>
              <a:avLst/>
              <a:gdLst/>
              <a:ahLst/>
              <a:cxnLst/>
              <a:rect l="l" t="t" r="r" b="b"/>
              <a:pathLst>
                <a:path w="4348534" h="4114800">
                  <a:moveTo>
                    <a:pt x="0" y="0"/>
                  </a:moveTo>
                  <a:lnTo>
                    <a:pt x="4348533" y="0"/>
                  </a:lnTo>
                  <a:lnTo>
                    <a:pt x="434853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sp>
        <p:nvSpPr>
          <p:cNvPr id="2" name="Star: 16 Points 1">
            <a:extLst>
              <a:ext uri="{FF2B5EF4-FFF2-40B4-BE49-F238E27FC236}">
                <a16:creationId xmlns:a16="http://schemas.microsoft.com/office/drawing/2014/main" id="{B4C95473-A31E-1506-7C8D-A20960693390}"/>
              </a:ext>
            </a:extLst>
          </p:cNvPr>
          <p:cNvSpPr/>
          <p:nvPr/>
        </p:nvSpPr>
        <p:spPr>
          <a:xfrm>
            <a:off x="441988" y="2609578"/>
            <a:ext cx="2285105" cy="1962242"/>
          </a:xfrm>
          <a:prstGeom prst="star16">
            <a:avLst/>
          </a:prstGeom>
          <a:solidFill>
            <a:srgbClr val="FF9900"/>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Look at 2 jobs</a:t>
            </a:r>
          </a:p>
        </p:txBody>
      </p:sp>
      <p:pic>
        <p:nvPicPr>
          <p:cNvPr id="8" name="Picture 7">
            <a:extLst>
              <a:ext uri="{FF2B5EF4-FFF2-40B4-BE49-F238E27FC236}">
                <a16:creationId xmlns:a16="http://schemas.microsoft.com/office/drawing/2014/main" id="{6FE7F3CF-1A68-3AC9-7045-E68692510507}"/>
              </a:ext>
            </a:extLst>
          </p:cNvPr>
          <p:cNvPicPr>
            <a:picLocks noChangeAspect="1"/>
          </p:cNvPicPr>
          <p:nvPr/>
        </p:nvPicPr>
        <p:blipFill rotWithShape="1">
          <a:blip r:embed="rId7"/>
          <a:srcRect b="61480"/>
          <a:stretch/>
        </p:blipFill>
        <p:spPr>
          <a:xfrm>
            <a:off x="3017322" y="103414"/>
            <a:ext cx="5916210" cy="6651171"/>
          </a:xfrm>
          <a:prstGeom prst="rect">
            <a:avLst/>
          </a:prstGeom>
          <a:solidFill>
            <a:srgbClr val="002060"/>
          </a:solidFill>
          <a:ln w="28575">
            <a:solidFill>
              <a:srgbClr val="002060"/>
            </a:solidFill>
          </a:ln>
        </p:spPr>
      </p:pic>
      <p:pic>
        <p:nvPicPr>
          <p:cNvPr id="12" name="Picture 10" descr="Loop">
            <a:extLst>
              <a:ext uri="{FF2B5EF4-FFF2-40B4-BE49-F238E27FC236}">
                <a16:creationId xmlns:a16="http://schemas.microsoft.com/office/drawing/2014/main" id="{3101A5FF-4C14-1B6E-C5D2-0347B93B60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54276" y="1296778"/>
            <a:ext cx="1395140" cy="37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Loop">
            <a:extLst>
              <a:ext uri="{FF2B5EF4-FFF2-40B4-BE49-F238E27FC236}">
                <a16:creationId xmlns:a16="http://schemas.microsoft.com/office/drawing/2014/main" id="{40CF752C-302A-C732-2C0F-0522E3B233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83427" y="3614206"/>
            <a:ext cx="1395140" cy="37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Loop">
            <a:extLst>
              <a:ext uri="{FF2B5EF4-FFF2-40B4-BE49-F238E27FC236}">
                <a16:creationId xmlns:a16="http://schemas.microsoft.com/office/drawing/2014/main" id="{93F1B917-9599-8CBD-8ECF-2177E4B68A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06855" y="5418129"/>
            <a:ext cx="1395140" cy="37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917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4781" y="0"/>
            <a:ext cx="9158780" cy="6858000"/>
          </a:xfrm>
          <a:prstGeom prst="rect">
            <a:avLst/>
          </a:prstGeom>
          <a:solidFill>
            <a:srgbClr val="0072BA"/>
          </a:solidFill>
          <a:ln w="9525">
            <a:solidFill>
              <a:srgbClr val="50BDC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2" name="Rectangle 1">
            <a:extLst>
              <a:ext uri="{FF2B5EF4-FFF2-40B4-BE49-F238E27FC236}">
                <a16:creationId xmlns:a16="http://schemas.microsoft.com/office/drawing/2014/main" id="{5CF4669E-3BD3-68DE-9962-53215720BAA6}"/>
              </a:ext>
            </a:extLst>
          </p:cNvPr>
          <p:cNvSpPr/>
          <p:nvPr/>
        </p:nvSpPr>
        <p:spPr>
          <a:xfrm>
            <a:off x="-14781" y="1"/>
            <a:ext cx="9158781" cy="1779104"/>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69374A8B-B65A-4A7A-9A9B-849903863E51}"/>
              </a:ext>
            </a:extLst>
          </p:cNvPr>
          <p:cNvSpPr txBox="1"/>
          <p:nvPr/>
        </p:nvSpPr>
        <p:spPr>
          <a:xfrm>
            <a:off x="0" y="1"/>
            <a:ext cx="9143999" cy="2862322"/>
          </a:xfrm>
          <a:prstGeom prst="rect">
            <a:avLst/>
          </a:prstGeom>
          <a:solidFill>
            <a:srgbClr val="002060"/>
          </a:solidFill>
        </p:spPr>
        <p:txBody>
          <a:bodyPr wrap="square" rtlCol="0">
            <a:spAutoFit/>
          </a:bodyPr>
          <a:lstStyle/>
          <a:p>
            <a:pPr algn="ctr"/>
            <a:endParaRPr lang="en-GB" sz="3600" dirty="0">
              <a:solidFill>
                <a:schemeClr val="bg1"/>
              </a:solidFill>
            </a:endParaRPr>
          </a:p>
          <a:p>
            <a:endParaRPr lang="en-GB" sz="3600" dirty="0">
              <a:solidFill>
                <a:schemeClr val="bg1"/>
              </a:solidFill>
            </a:endParaRPr>
          </a:p>
          <a:p>
            <a:r>
              <a:rPr lang="en-GB" sz="3600" dirty="0">
                <a:solidFill>
                  <a:schemeClr val="bg1"/>
                </a:solidFill>
              </a:rPr>
              <a:t>Task:</a:t>
            </a:r>
          </a:p>
          <a:p>
            <a:pPr marL="571500" indent="-571500">
              <a:buFont typeface="Arial" panose="020B0604020202020204" pitchFamily="34" charset="0"/>
              <a:buChar char="•"/>
            </a:pPr>
            <a:r>
              <a:rPr lang="en-GB" sz="3600" dirty="0">
                <a:solidFill>
                  <a:schemeClr val="bg1"/>
                </a:solidFill>
              </a:rPr>
              <a:t>Explore two jobs</a:t>
            </a:r>
          </a:p>
          <a:p>
            <a:pPr marL="571500" indent="-571500">
              <a:buFont typeface="Arial" panose="020B0604020202020204" pitchFamily="34" charset="0"/>
              <a:buChar char="•"/>
            </a:pPr>
            <a:r>
              <a:rPr lang="en-GB" sz="3600" dirty="0">
                <a:solidFill>
                  <a:schemeClr val="bg1"/>
                </a:solidFill>
              </a:rPr>
              <a:t>Add details to your workbook</a:t>
            </a:r>
          </a:p>
        </p:txBody>
      </p:sp>
      <p:pic>
        <p:nvPicPr>
          <p:cNvPr id="13" name="Graphic 12">
            <a:extLst>
              <a:ext uri="{FF2B5EF4-FFF2-40B4-BE49-F238E27FC236}">
                <a16:creationId xmlns:a16="http://schemas.microsoft.com/office/drawing/2014/main" id="{E2329053-380D-4939-B7AC-DD6D496140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1600" y="117693"/>
            <a:ext cx="646331" cy="646331"/>
          </a:xfrm>
          <a:prstGeom prst="rect">
            <a:avLst/>
          </a:prstGeom>
        </p:spPr>
      </p:pic>
      <p:sp>
        <p:nvSpPr>
          <p:cNvPr id="4" name="Star: 32 Points 3">
            <a:extLst>
              <a:ext uri="{FF2B5EF4-FFF2-40B4-BE49-F238E27FC236}">
                <a16:creationId xmlns:a16="http://schemas.microsoft.com/office/drawing/2014/main" id="{7D14B7F6-9BEE-1DDE-663E-569CC5BA36FC}"/>
              </a:ext>
            </a:extLst>
          </p:cNvPr>
          <p:cNvSpPr/>
          <p:nvPr/>
        </p:nvSpPr>
        <p:spPr>
          <a:xfrm>
            <a:off x="112089" y="5078896"/>
            <a:ext cx="1796224" cy="1616220"/>
          </a:xfrm>
          <a:prstGeom prst="star32">
            <a:avLst/>
          </a:prstGeom>
          <a:solidFill>
            <a:srgbClr val="FF99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20 mins</a:t>
            </a:r>
          </a:p>
        </p:txBody>
      </p:sp>
      <p:pic>
        <p:nvPicPr>
          <p:cNvPr id="8" name="Picture 7">
            <a:extLst>
              <a:ext uri="{FF2B5EF4-FFF2-40B4-BE49-F238E27FC236}">
                <a16:creationId xmlns:a16="http://schemas.microsoft.com/office/drawing/2014/main" id="{020676F1-639E-38E9-A1D1-7C7B0BDF2D10}"/>
              </a:ext>
            </a:extLst>
          </p:cNvPr>
          <p:cNvPicPr>
            <a:picLocks noChangeAspect="1"/>
          </p:cNvPicPr>
          <p:nvPr/>
        </p:nvPicPr>
        <p:blipFill>
          <a:blip r:embed="rId5"/>
          <a:stretch>
            <a:fillRect/>
          </a:stretch>
        </p:blipFill>
        <p:spPr>
          <a:xfrm>
            <a:off x="2035183" y="2980365"/>
            <a:ext cx="6829254" cy="3714751"/>
          </a:xfrm>
          <a:prstGeom prst="rect">
            <a:avLst/>
          </a:prstGeom>
          <a:ln w="38100">
            <a:solidFill>
              <a:srgbClr val="002060"/>
            </a:solidFill>
          </a:ln>
        </p:spPr>
      </p:pic>
      <p:grpSp>
        <p:nvGrpSpPr>
          <p:cNvPr id="9" name="Group 8">
            <a:extLst>
              <a:ext uri="{FF2B5EF4-FFF2-40B4-BE49-F238E27FC236}">
                <a16:creationId xmlns:a16="http://schemas.microsoft.com/office/drawing/2014/main" id="{3D6DA015-E59C-0B04-F665-2AF5EC5C1DFD}"/>
              </a:ext>
            </a:extLst>
          </p:cNvPr>
          <p:cNvGrpSpPr/>
          <p:nvPr/>
        </p:nvGrpSpPr>
        <p:grpSpPr>
          <a:xfrm>
            <a:off x="7944978" y="1545856"/>
            <a:ext cx="1022432" cy="1109449"/>
            <a:chOff x="-2310081" y="3996113"/>
            <a:chExt cx="1474470" cy="1511472"/>
          </a:xfrm>
        </p:grpSpPr>
        <p:sp>
          <p:nvSpPr>
            <p:cNvPr id="11" name="Rectangle 10">
              <a:extLst>
                <a:ext uri="{FF2B5EF4-FFF2-40B4-BE49-F238E27FC236}">
                  <a16:creationId xmlns:a16="http://schemas.microsoft.com/office/drawing/2014/main" id="{A1F3192C-8DF2-2F9B-9CD5-869AFD63697C}"/>
                </a:ext>
              </a:extLst>
            </p:cNvPr>
            <p:cNvSpPr/>
            <p:nvPr/>
          </p:nvSpPr>
          <p:spPr>
            <a:xfrm>
              <a:off x="-2310081" y="3996113"/>
              <a:ext cx="1474470" cy="1511472"/>
            </a:xfrm>
            <a:prstGeom prst="rect">
              <a:avLst/>
            </a:prstGeom>
            <a:solidFill>
              <a:schemeClr val="bg1"/>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4">
              <a:extLst>
                <a:ext uri="{FF2B5EF4-FFF2-40B4-BE49-F238E27FC236}">
                  <a16:creationId xmlns:a16="http://schemas.microsoft.com/office/drawing/2014/main" id="{DE486D4B-08B8-71E1-77E9-82BD656FC03A}"/>
                </a:ext>
              </a:extLst>
            </p:cNvPr>
            <p:cNvSpPr/>
            <p:nvPr/>
          </p:nvSpPr>
          <p:spPr>
            <a:xfrm>
              <a:off x="-2170077" y="4157171"/>
              <a:ext cx="1216756" cy="1189357"/>
            </a:xfrm>
            <a:custGeom>
              <a:avLst/>
              <a:gdLst/>
              <a:ahLst/>
              <a:cxnLst/>
              <a:rect l="l" t="t" r="r" b="b"/>
              <a:pathLst>
                <a:path w="4348534" h="4114800">
                  <a:moveTo>
                    <a:pt x="0" y="0"/>
                  </a:moveTo>
                  <a:lnTo>
                    <a:pt x="4348533" y="0"/>
                  </a:lnTo>
                  <a:lnTo>
                    <a:pt x="434853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spTree>
    <p:extLst>
      <p:ext uri="{BB962C8B-B14F-4D97-AF65-F5344CB8AC3E}">
        <p14:creationId xmlns:p14="http://schemas.microsoft.com/office/powerpoint/2010/main" val="368464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mph" presetSubtype="0" fill="remove" grpId="1" nodeType="clickEffect">
                                  <p:stCondLst>
                                    <p:cond delay="0"/>
                                  </p:stCondLst>
                                  <p:childTnLst>
                                    <p:animClr clrSpc="rgb" dir="cw">
                                      <p:cBhvr override="childStyle">
                                        <p:cTn id="11" dur="250" autoRev="1" fill="remove"/>
                                        <p:tgtEl>
                                          <p:spTgt spid="4"/>
                                        </p:tgtEl>
                                        <p:attrNameLst>
                                          <p:attrName>style.color</p:attrName>
                                        </p:attrNameLst>
                                      </p:cBhvr>
                                      <p:to>
                                        <a:schemeClr val="bg1"/>
                                      </p:to>
                                    </p:animClr>
                                    <p:animClr clrSpc="rgb" dir="cw">
                                      <p:cBhvr>
                                        <p:cTn id="12" dur="250" autoRev="1" fill="remove"/>
                                        <p:tgtEl>
                                          <p:spTgt spid="4"/>
                                        </p:tgtEl>
                                        <p:attrNameLst>
                                          <p:attrName>fillcolor</p:attrName>
                                        </p:attrNameLst>
                                      </p:cBhvr>
                                      <p:to>
                                        <a:schemeClr val="bg1"/>
                                      </p:to>
                                    </p:animClr>
                                    <p:set>
                                      <p:cBhvr>
                                        <p:cTn id="13" dur="250" autoRev="1" fill="remove"/>
                                        <p:tgtEl>
                                          <p:spTgt spid="4"/>
                                        </p:tgtEl>
                                        <p:attrNameLst>
                                          <p:attrName>fill.type</p:attrName>
                                        </p:attrNameLst>
                                      </p:cBhvr>
                                      <p:to>
                                        <p:strVal val="solid"/>
                                      </p:to>
                                    </p:set>
                                    <p:set>
                                      <p:cBhvr>
                                        <p:cTn id="14" dur="250" autoRev="1" fill="remove"/>
                                        <p:tgtEl>
                                          <p:spTgt spid="4"/>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14780" y="0"/>
            <a:ext cx="9158780" cy="6858000"/>
          </a:xfrm>
          <a:prstGeom prst="rect">
            <a:avLst/>
          </a:prstGeom>
          <a:solidFill>
            <a:srgbClr val="0072BA"/>
          </a:solidFill>
          <a:ln w="9525">
            <a:solidFill>
              <a:srgbClr val="FF66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5" name="Rectangle 2"/>
          <p:cNvSpPr>
            <a:spLocks noChangeArrowheads="1"/>
          </p:cNvSpPr>
          <p:nvPr/>
        </p:nvSpPr>
        <p:spPr bwMode="auto">
          <a:xfrm>
            <a:off x="0" y="1"/>
            <a:ext cx="9144000" cy="757646"/>
          </a:xfrm>
          <a:prstGeom prst="rect">
            <a:avLst/>
          </a:prstGeom>
          <a:solidFill>
            <a:srgbClr val="00206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a:latin typeface="Calibri" panose="020F0502020204030204" pitchFamily="34" charset="0"/>
            </a:endParaRPr>
          </a:p>
        </p:txBody>
      </p:sp>
      <p:grpSp>
        <p:nvGrpSpPr>
          <p:cNvPr id="3" name="Group 22">
            <a:extLst>
              <a:ext uri="{FF2B5EF4-FFF2-40B4-BE49-F238E27FC236}">
                <a16:creationId xmlns:a16="http://schemas.microsoft.com/office/drawing/2014/main" id="{F33B130B-37CC-42A9-A3BA-90374790F47F}"/>
              </a:ext>
            </a:extLst>
          </p:cNvPr>
          <p:cNvGrpSpPr/>
          <p:nvPr/>
        </p:nvGrpSpPr>
        <p:grpSpPr>
          <a:xfrm>
            <a:off x="137160" y="146250"/>
            <a:ext cx="8869680" cy="541538"/>
            <a:chOff x="0" y="0"/>
            <a:chExt cx="1847194" cy="453248"/>
          </a:xfrm>
        </p:grpSpPr>
        <p:sp>
          <p:nvSpPr>
            <p:cNvPr id="4" name="Freeform 23">
              <a:extLst>
                <a:ext uri="{FF2B5EF4-FFF2-40B4-BE49-F238E27FC236}">
                  <a16:creationId xmlns:a16="http://schemas.microsoft.com/office/drawing/2014/main" id="{5763150A-EEF8-DE96-4BB1-77E51D7E9D2E}"/>
                </a:ext>
              </a:extLst>
            </p:cNvPr>
            <p:cNvSpPr/>
            <p:nvPr/>
          </p:nvSpPr>
          <p:spPr>
            <a:xfrm>
              <a:off x="0" y="0"/>
              <a:ext cx="1847194" cy="453248"/>
            </a:xfrm>
            <a:custGeom>
              <a:avLst/>
              <a:gdLst/>
              <a:ahLst/>
              <a:cxnLst/>
              <a:rect l="l" t="t" r="r" b="b"/>
              <a:pathLst>
                <a:path w="1847194" h="453248">
                  <a:moveTo>
                    <a:pt x="55554" y="0"/>
                  </a:moveTo>
                  <a:lnTo>
                    <a:pt x="1791640" y="0"/>
                  </a:lnTo>
                  <a:cubicBezTo>
                    <a:pt x="1822322" y="0"/>
                    <a:pt x="1847194" y="24872"/>
                    <a:pt x="1847194" y="55554"/>
                  </a:cubicBezTo>
                  <a:lnTo>
                    <a:pt x="1847194" y="397694"/>
                  </a:lnTo>
                  <a:cubicBezTo>
                    <a:pt x="1847194" y="428376"/>
                    <a:pt x="1822322" y="453248"/>
                    <a:pt x="1791640" y="453248"/>
                  </a:cubicBezTo>
                  <a:lnTo>
                    <a:pt x="55554" y="453248"/>
                  </a:lnTo>
                  <a:cubicBezTo>
                    <a:pt x="24872" y="453248"/>
                    <a:pt x="0" y="428376"/>
                    <a:pt x="0" y="397694"/>
                  </a:cubicBezTo>
                  <a:lnTo>
                    <a:pt x="0" y="55554"/>
                  </a:lnTo>
                  <a:cubicBezTo>
                    <a:pt x="0" y="24872"/>
                    <a:pt x="24872" y="0"/>
                    <a:pt x="55554" y="0"/>
                  </a:cubicBezTo>
                  <a:close/>
                </a:path>
              </a:pathLst>
            </a:custGeom>
            <a:solidFill>
              <a:srgbClr val="00CCCC"/>
            </a:solidFill>
          </p:spPr>
          <p:txBody>
            <a:bodyPr/>
            <a:lstStyle/>
            <a:p>
              <a:endParaRPr lang="en-GB" sz="2800" dirty="0"/>
            </a:p>
          </p:txBody>
        </p:sp>
        <p:sp>
          <p:nvSpPr>
            <p:cNvPr id="6" name="TextBox 24">
              <a:extLst>
                <a:ext uri="{FF2B5EF4-FFF2-40B4-BE49-F238E27FC236}">
                  <a16:creationId xmlns:a16="http://schemas.microsoft.com/office/drawing/2014/main" id="{48DBF99B-21B5-081F-6E4C-DBC46373EB79}"/>
                </a:ext>
              </a:extLst>
            </p:cNvPr>
            <p:cNvSpPr txBox="1"/>
            <p:nvPr/>
          </p:nvSpPr>
          <p:spPr>
            <a:xfrm>
              <a:off x="0" y="-19050"/>
              <a:ext cx="812800" cy="831850"/>
            </a:xfrm>
            <a:prstGeom prst="rect">
              <a:avLst/>
            </a:prstGeom>
          </p:spPr>
          <p:txBody>
            <a:bodyPr lIns="50800" tIns="50800" rIns="50800" bIns="50800" rtlCol="0" anchor="ctr"/>
            <a:lstStyle/>
            <a:p>
              <a:pPr algn="ctr">
                <a:lnSpc>
                  <a:spcPts val="1674"/>
                </a:lnSpc>
              </a:pPr>
              <a:endParaRPr sz="2800" dirty="0"/>
            </a:p>
          </p:txBody>
        </p:sp>
      </p:grpSp>
      <p:sp>
        <p:nvSpPr>
          <p:cNvPr id="10" name="TextBox 47">
            <a:extLst>
              <a:ext uri="{FF2B5EF4-FFF2-40B4-BE49-F238E27FC236}">
                <a16:creationId xmlns:a16="http://schemas.microsoft.com/office/drawing/2014/main" id="{E1F0057E-DDCC-C4FC-691C-C0FB60DC1A3F}"/>
              </a:ext>
            </a:extLst>
          </p:cNvPr>
          <p:cNvSpPr txBox="1"/>
          <p:nvPr/>
        </p:nvSpPr>
        <p:spPr>
          <a:xfrm>
            <a:off x="137159" y="300566"/>
            <a:ext cx="8756469" cy="306366"/>
          </a:xfrm>
          <a:prstGeom prst="rect">
            <a:avLst/>
          </a:prstGeom>
        </p:spPr>
        <p:txBody>
          <a:bodyPr wrap="square" lIns="0" tIns="0" rIns="0" bIns="0" rtlCol="0" anchor="t">
            <a:spAutoFit/>
          </a:bodyPr>
          <a:lstStyle/>
          <a:p>
            <a:pPr algn="ctr">
              <a:lnSpc>
                <a:spcPts val="2239"/>
              </a:lnSpc>
            </a:pPr>
            <a:r>
              <a:rPr lang="en-US" sz="2800" dirty="0"/>
              <a:t>More about pathways – which might suit you?</a:t>
            </a:r>
          </a:p>
        </p:txBody>
      </p:sp>
      <p:sp>
        <p:nvSpPr>
          <p:cNvPr id="11" name="Rectangle 10">
            <a:extLst>
              <a:ext uri="{FF2B5EF4-FFF2-40B4-BE49-F238E27FC236}">
                <a16:creationId xmlns:a16="http://schemas.microsoft.com/office/drawing/2014/main" id="{C06F9C3F-82BE-A8A9-D1ED-36C44FFF338A}"/>
              </a:ext>
            </a:extLst>
          </p:cNvPr>
          <p:cNvSpPr/>
          <p:nvPr/>
        </p:nvSpPr>
        <p:spPr>
          <a:xfrm>
            <a:off x="238760" y="1117378"/>
            <a:ext cx="8549640" cy="5448038"/>
          </a:xfrm>
          <a:prstGeom prst="rect">
            <a:avLst/>
          </a:prstGeom>
          <a:solidFill>
            <a:srgbClr val="DEDC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peech Bubble: Oval 14">
            <a:extLst>
              <a:ext uri="{FF2B5EF4-FFF2-40B4-BE49-F238E27FC236}">
                <a16:creationId xmlns:a16="http://schemas.microsoft.com/office/drawing/2014/main" id="{F9942A31-1845-A3C1-2ED5-D4214A90342B}"/>
              </a:ext>
            </a:extLst>
          </p:cNvPr>
          <p:cNvSpPr/>
          <p:nvPr/>
        </p:nvSpPr>
        <p:spPr>
          <a:xfrm>
            <a:off x="105254" y="596458"/>
            <a:ext cx="3273273" cy="1778000"/>
          </a:xfrm>
          <a:prstGeom prst="wedgeEllipseCallout">
            <a:avLst>
              <a:gd name="adj1" fmla="val -49389"/>
              <a:gd name="adj2" fmla="val 56786"/>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sz="2000" dirty="0"/>
              <a:t>What pathways can I choose at the end of Y11?</a:t>
            </a:r>
          </a:p>
        </p:txBody>
      </p:sp>
      <p:sp>
        <p:nvSpPr>
          <p:cNvPr id="16" name="Rectangle: Rounded Corners 15">
            <a:extLst>
              <a:ext uri="{FF2B5EF4-FFF2-40B4-BE49-F238E27FC236}">
                <a16:creationId xmlns:a16="http://schemas.microsoft.com/office/drawing/2014/main" id="{51B98716-08BC-6279-8209-BF943AAE477E}"/>
              </a:ext>
            </a:extLst>
          </p:cNvPr>
          <p:cNvSpPr/>
          <p:nvPr/>
        </p:nvSpPr>
        <p:spPr>
          <a:xfrm>
            <a:off x="501313" y="2580923"/>
            <a:ext cx="2515276" cy="1381760"/>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1" name="Rectangle: Rounded Corners 20">
            <a:extLst>
              <a:ext uri="{FF2B5EF4-FFF2-40B4-BE49-F238E27FC236}">
                <a16:creationId xmlns:a16="http://schemas.microsoft.com/office/drawing/2014/main" id="{443312FF-C722-7C7F-432F-B462253E9A03}"/>
              </a:ext>
            </a:extLst>
          </p:cNvPr>
          <p:cNvSpPr/>
          <p:nvPr/>
        </p:nvSpPr>
        <p:spPr>
          <a:xfrm>
            <a:off x="3264112" y="2580923"/>
            <a:ext cx="2515276" cy="138176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3" name="Rectangle: Rounded Corners 22">
            <a:extLst>
              <a:ext uri="{FF2B5EF4-FFF2-40B4-BE49-F238E27FC236}">
                <a16:creationId xmlns:a16="http://schemas.microsoft.com/office/drawing/2014/main" id="{6DD00553-3246-0134-C63D-4A43A29B900A}"/>
              </a:ext>
            </a:extLst>
          </p:cNvPr>
          <p:cNvSpPr/>
          <p:nvPr/>
        </p:nvSpPr>
        <p:spPr>
          <a:xfrm>
            <a:off x="6026911" y="2580923"/>
            <a:ext cx="2515276" cy="1381760"/>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25" name="Rectangle: Rounded Corners 24">
            <a:extLst>
              <a:ext uri="{FF2B5EF4-FFF2-40B4-BE49-F238E27FC236}">
                <a16:creationId xmlns:a16="http://schemas.microsoft.com/office/drawing/2014/main" id="{D804525D-E701-D7E2-069C-4D458893E371}"/>
              </a:ext>
            </a:extLst>
          </p:cNvPr>
          <p:cNvSpPr/>
          <p:nvPr/>
        </p:nvSpPr>
        <p:spPr>
          <a:xfrm>
            <a:off x="501313" y="2580922"/>
            <a:ext cx="2515276" cy="1381760"/>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Academic</a:t>
            </a:r>
          </a:p>
        </p:txBody>
      </p:sp>
      <p:sp>
        <p:nvSpPr>
          <p:cNvPr id="26" name="Rectangle: Rounded Corners 25">
            <a:extLst>
              <a:ext uri="{FF2B5EF4-FFF2-40B4-BE49-F238E27FC236}">
                <a16:creationId xmlns:a16="http://schemas.microsoft.com/office/drawing/2014/main" id="{ACACECAB-C810-EDD2-9AF4-E34045CBA773}"/>
              </a:ext>
            </a:extLst>
          </p:cNvPr>
          <p:cNvSpPr/>
          <p:nvPr/>
        </p:nvSpPr>
        <p:spPr>
          <a:xfrm>
            <a:off x="3264112" y="2580922"/>
            <a:ext cx="2515276" cy="138176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Vocational/Technical</a:t>
            </a:r>
          </a:p>
        </p:txBody>
      </p:sp>
      <p:sp>
        <p:nvSpPr>
          <p:cNvPr id="27" name="Rectangle: Rounded Corners 26">
            <a:extLst>
              <a:ext uri="{FF2B5EF4-FFF2-40B4-BE49-F238E27FC236}">
                <a16:creationId xmlns:a16="http://schemas.microsoft.com/office/drawing/2014/main" id="{17DA6358-1E51-2C17-B35E-10F8D61D1421}"/>
              </a:ext>
            </a:extLst>
          </p:cNvPr>
          <p:cNvSpPr/>
          <p:nvPr/>
        </p:nvSpPr>
        <p:spPr>
          <a:xfrm>
            <a:off x="6026911" y="2580922"/>
            <a:ext cx="2515276" cy="1381760"/>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Apprenticeship</a:t>
            </a:r>
          </a:p>
        </p:txBody>
      </p:sp>
      <p:sp>
        <p:nvSpPr>
          <p:cNvPr id="28" name="Callout: Up Arrow 27">
            <a:extLst>
              <a:ext uri="{FF2B5EF4-FFF2-40B4-BE49-F238E27FC236}">
                <a16:creationId xmlns:a16="http://schemas.microsoft.com/office/drawing/2014/main" id="{7C342627-DD2E-310C-BEC8-9C7C380DDF14}"/>
              </a:ext>
            </a:extLst>
          </p:cNvPr>
          <p:cNvSpPr/>
          <p:nvPr/>
        </p:nvSpPr>
        <p:spPr>
          <a:xfrm>
            <a:off x="615729" y="3950009"/>
            <a:ext cx="2286444" cy="2166781"/>
          </a:xfrm>
          <a:prstGeom prst="upArrowCallou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2800" dirty="0"/>
              <a:t>Mostly in a 6</a:t>
            </a:r>
            <a:r>
              <a:rPr lang="en-GB" sz="2800" baseline="30000" dirty="0"/>
              <a:t>th</a:t>
            </a:r>
            <a:r>
              <a:rPr lang="en-GB" sz="2800" dirty="0"/>
              <a:t> Form or 6</a:t>
            </a:r>
            <a:r>
              <a:rPr lang="en-GB" sz="2800" baseline="30000" dirty="0"/>
              <a:t>th</a:t>
            </a:r>
            <a:r>
              <a:rPr lang="en-GB" sz="2800" dirty="0"/>
              <a:t> Form College</a:t>
            </a:r>
          </a:p>
        </p:txBody>
      </p:sp>
      <p:sp>
        <p:nvSpPr>
          <p:cNvPr id="30" name="Callout: Up Arrow 29">
            <a:extLst>
              <a:ext uri="{FF2B5EF4-FFF2-40B4-BE49-F238E27FC236}">
                <a16:creationId xmlns:a16="http://schemas.microsoft.com/office/drawing/2014/main" id="{794E161C-A39F-8DAC-48ED-3E04ECE5F111}"/>
              </a:ext>
            </a:extLst>
          </p:cNvPr>
          <p:cNvSpPr/>
          <p:nvPr/>
        </p:nvSpPr>
        <p:spPr>
          <a:xfrm>
            <a:off x="3378528" y="3962681"/>
            <a:ext cx="2286444" cy="2154109"/>
          </a:xfrm>
          <a:prstGeom prst="upArrowCallout">
            <a:avLst/>
          </a:prstGeom>
          <a:solidFill>
            <a:schemeClr val="accent6">
              <a:lumMod val="75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2800" dirty="0"/>
              <a:t>Mostly in a </a:t>
            </a:r>
          </a:p>
          <a:p>
            <a:pPr algn="ctr"/>
            <a:r>
              <a:rPr lang="en-GB" sz="2800" dirty="0"/>
              <a:t>local college</a:t>
            </a:r>
          </a:p>
        </p:txBody>
      </p:sp>
      <p:sp>
        <p:nvSpPr>
          <p:cNvPr id="31" name="Callout: Up Arrow 30">
            <a:extLst>
              <a:ext uri="{FF2B5EF4-FFF2-40B4-BE49-F238E27FC236}">
                <a16:creationId xmlns:a16="http://schemas.microsoft.com/office/drawing/2014/main" id="{93A1E944-AE7D-52CE-E845-74EB9B990C06}"/>
              </a:ext>
            </a:extLst>
          </p:cNvPr>
          <p:cNvSpPr/>
          <p:nvPr/>
        </p:nvSpPr>
        <p:spPr>
          <a:xfrm>
            <a:off x="6110847" y="4003039"/>
            <a:ext cx="2286444" cy="2113751"/>
          </a:xfrm>
          <a:prstGeom prst="upArrowCallout">
            <a:avLst/>
          </a:prstGeom>
          <a:solidFill>
            <a:srgbClr val="00206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2800" dirty="0"/>
              <a:t>Mostly in a workplace</a:t>
            </a:r>
          </a:p>
        </p:txBody>
      </p:sp>
    </p:spTree>
    <p:extLst>
      <p:ext uri="{BB962C8B-B14F-4D97-AF65-F5344CB8AC3E}">
        <p14:creationId xmlns:p14="http://schemas.microsoft.com/office/powerpoint/2010/main" val="223487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30" grpId="0" animBg="1"/>
      <p:bldP spid="3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14780" y="0"/>
            <a:ext cx="9158780" cy="6858000"/>
          </a:xfrm>
          <a:prstGeom prst="rect">
            <a:avLst/>
          </a:prstGeom>
          <a:solidFill>
            <a:srgbClr val="0072BA"/>
          </a:solidFill>
          <a:ln w="9525">
            <a:solidFill>
              <a:srgbClr val="FF66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5" name="Rectangle 2"/>
          <p:cNvSpPr>
            <a:spLocks noChangeArrowheads="1"/>
          </p:cNvSpPr>
          <p:nvPr/>
        </p:nvSpPr>
        <p:spPr bwMode="auto">
          <a:xfrm>
            <a:off x="0" y="1"/>
            <a:ext cx="9144000" cy="757646"/>
          </a:xfrm>
          <a:prstGeom prst="rect">
            <a:avLst/>
          </a:prstGeom>
          <a:solidFill>
            <a:srgbClr val="00206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a:latin typeface="Calibri" panose="020F0502020204030204" pitchFamily="34" charset="0"/>
            </a:endParaRPr>
          </a:p>
        </p:txBody>
      </p:sp>
      <p:grpSp>
        <p:nvGrpSpPr>
          <p:cNvPr id="3" name="Group 22">
            <a:extLst>
              <a:ext uri="{FF2B5EF4-FFF2-40B4-BE49-F238E27FC236}">
                <a16:creationId xmlns:a16="http://schemas.microsoft.com/office/drawing/2014/main" id="{F33B130B-37CC-42A9-A3BA-90374790F47F}"/>
              </a:ext>
            </a:extLst>
          </p:cNvPr>
          <p:cNvGrpSpPr/>
          <p:nvPr/>
        </p:nvGrpSpPr>
        <p:grpSpPr>
          <a:xfrm>
            <a:off x="137160" y="146250"/>
            <a:ext cx="8869680" cy="541538"/>
            <a:chOff x="0" y="0"/>
            <a:chExt cx="1847194" cy="453248"/>
          </a:xfrm>
        </p:grpSpPr>
        <p:sp>
          <p:nvSpPr>
            <p:cNvPr id="4" name="Freeform 23">
              <a:extLst>
                <a:ext uri="{FF2B5EF4-FFF2-40B4-BE49-F238E27FC236}">
                  <a16:creationId xmlns:a16="http://schemas.microsoft.com/office/drawing/2014/main" id="{5763150A-EEF8-DE96-4BB1-77E51D7E9D2E}"/>
                </a:ext>
              </a:extLst>
            </p:cNvPr>
            <p:cNvSpPr/>
            <p:nvPr/>
          </p:nvSpPr>
          <p:spPr>
            <a:xfrm>
              <a:off x="0" y="0"/>
              <a:ext cx="1847194" cy="453248"/>
            </a:xfrm>
            <a:custGeom>
              <a:avLst/>
              <a:gdLst/>
              <a:ahLst/>
              <a:cxnLst/>
              <a:rect l="l" t="t" r="r" b="b"/>
              <a:pathLst>
                <a:path w="1847194" h="453248">
                  <a:moveTo>
                    <a:pt x="55554" y="0"/>
                  </a:moveTo>
                  <a:lnTo>
                    <a:pt x="1791640" y="0"/>
                  </a:lnTo>
                  <a:cubicBezTo>
                    <a:pt x="1822322" y="0"/>
                    <a:pt x="1847194" y="24872"/>
                    <a:pt x="1847194" y="55554"/>
                  </a:cubicBezTo>
                  <a:lnTo>
                    <a:pt x="1847194" y="397694"/>
                  </a:lnTo>
                  <a:cubicBezTo>
                    <a:pt x="1847194" y="428376"/>
                    <a:pt x="1822322" y="453248"/>
                    <a:pt x="1791640" y="453248"/>
                  </a:cubicBezTo>
                  <a:lnTo>
                    <a:pt x="55554" y="453248"/>
                  </a:lnTo>
                  <a:cubicBezTo>
                    <a:pt x="24872" y="453248"/>
                    <a:pt x="0" y="428376"/>
                    <a:pt x="0" y="397694"/>
                  </a:cubicBezTo>
                  <a:lnTo>
                    <a:pt x="0" y="55554"/>
                  </a:lnTo>
                  <a:cubicBezTo>
                    <a:pt x="0" y="24872"/>
                    <a:pt x="24872" y="0"/>
                    <a:pt x="55554" y="0"/>
                  </a:cubicBezTo>
                  <a:close/>
                </a:path>
              </a:pathLst>
            </a:custGeom>
            <a:solidFill>
              <a:srgbClr val="00CCCC"/>
            </a:solidFill>
          </p:spPr>
          <p:txBody>
            <a:bodyPr/>
            <a:lstStyle/>
            <a:p>
              <a:endParaRPr lang="en-GB" sz="2800" dirty="0"/>
            </a:p>
          </p:txBody>
        </p:sp>
        <p:sp>
          <p:nvSpPr>
            <p:cNvPr id="6" name="TextBox 24">
              <a:extLst>
                <a:ext uri="{FF2B5EF4-FFF2-40B4-BE49-F238E27FC236}">
                  <a16:creationId xmlns:a16="http://schemas.microsoft.com/office/drawing/2014/main" id="{48DBF99B-21B5-081F-6E4C-DBC46373EB79}"/>
                </a:ext>
              </a:extLst>
            </p:cNvPr>
            <p:cNvSpPr txBox="1"/>
            <p:nvPr/>
          </p:nvSpPr>
          <p:spPr>
            <a:xfrm>
              <a:off x="0" y="-19050"/>
              <a:ext cx="812800" cy="831850"/>
            </a:xfrm>
            <a:prstGeom prst="rect">
              <a:avLst/>
            </a:prstGeom>
          </p:spPr>
          <p:txBody>
            <a:bodyPr lIns="50800" tIns="50800" rIns="50800" bIns="50800" rtlCol="0" anchor="ctr"/>
            <a:lstStyle/>
            <a:p>
              <a:pPr algn="ctr">
                <a:lnSpc>
                  <a:spcPts val="1674"/>
                </a:lnSpc>
              </a:pPr>
              <a:endParaRPr sz="2800" dirty="0"/>
            </a:p>
          </p:txBody>
        </p:sp>
      </p:grpSp>
      <p:sp>
        <p:nvSpPr>
          <p:cNvPr id="10" name="TextBox 47">
            <a:extLst>
              <a:ext uri="{FF2B5EF4-FFF2-40B4-BE49-F238E27FC236}">
                <a16:creationId xmlns:a16="http://schemas.microsoft.com/office/drawing/2014/main" id="{E1F0057E-DDCC-C4FC-691C-C0FB60DC1A3F}"/>
              </a:ext>
            </a:extLst>
          </p:cNvPr>
          <p:cNvSpPr txBox="1"/>
          <p:nvPr/>
        </p:nvSpPr>
        <p:spPr>
          <a:xfrm>
            <a:off x="137159" y="300566"/>
            <a:ext cx="8756469" cy="306366"/>
          </a:xfrm>
          <a:prstGeom prst="rect">
            <a:avLst/>
          </a:prstGeom>
        </p:spPr>
        <p:txBody>
          <a:bodyPr wrap="square" lIns="0" tIns="0" rIns="0" bIns="0" rtlCol="0" anchor="t">
            <a:spAutoFit/>
          </a:bodyPr>
          <a:lstStyle/>
          <a:p>
            <a:pPr algn="ctr">
              <a:lnSpc>
                <a:spcPts val="2239"/>
              </a:lnSpc>
            </a:pPr>
            <a:r>
              <a:rPr lang="en-US" sz="2800" dirty="0"/>
              <a:t>What do you know already?</a:t>
            </a:r>
          </a:p>
        </p:txBody>
      </p:sp>
      <p:sp>
        <p:nvSpPr>
          <p:cNvPr id="11" name="Rectangle 10">
            <a:extLst>
              <a:ext uri="{FF2B5EF4-FFF2-40B4-BE49-F238E27FC236}">
                <a16:creationId xmlns:a16="http://schemas.microsoft.com/office/drawing/2014/main" id="{C06F9C3F-82BE-A8A9-D1ED-36C44FFF338A}"/>
              </a:ext>
            </a:extLst>
          </p:cNvPr>
          <p:cNvSpPr/>
          <p:nvPr/>
        </p:nvSpPr>
        <p:spPr>
          <a:xfrm>
            <a:off x="238760" y="1117378"/>
            <a:ext cx="8549640" cy="5448038"/>
          </a:xfrm>
          <a:prstGeom prst="rect">
            <a:avLst/>
          </a:prstGeom>
          <a:solidFill>
            <a:srgbClr val="DEDC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51B98716-08BC-6279-8209-BF943AAE477E}"/>
              </a:ext>
            </a:extLst>
          </p:cNvPr>
          <p:cNvSpPr/>
          <p:nvPr/>
        </p:nvSpPr>
        <p:spPr>
          <a:xfrm>
            <a:off x="529594" y="1294456"/>
            <a:ext cx="2515276" cy="106238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1" name="Rectangle: Rounded Corners 20">
            <a:extLst>
              <a:ext uri="{FF2B5EF4-FFF2-40B4-BE49-F238E27FC236}">
                <a16:creationId xmlns:a16="http://schemas.microsoft.com/office/drawing/2014/main" id="{443312FF-C722-7C7F-432F-B462253E9A03}"/>
              </a:ext>
            </a:extLst>
          </p:cNvPr>
          <p:cNvSpPr/>
          <p:nvPr/>
        </p:nvSpPr>
        <p:spPr>
          <a:xfrm>
            <a:off x="3292393" y="1294456"/>
            <a:ext cx="2515276" cy="106238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3" name="Rectangle: Rounded Corners 22">
            <a:extLst>
              <a:ext uri="{FF2B5EF4-FFF2-40B4-BE49-F238E27FC236}">
                <a16:creationId xmlns:a16="http://schemas.microsoft.com/office/drawing/2014/main" id="{6DD00553-3246-0134-C63D-4A43A29B900A}"/>
              </a:ext>
            </a:extLst>
          </p:cNvPr>
          <p:cNvSpPr/>
          <p:nvPr/>
        </p:nvSpPr>
        <p:spPr>
          <a:xfrm>
            <a:off x="6055192" y="1294456"/>
            <a:ext cx="2515276" cy="1062386"/>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25" name="Rectangle: Rounded Corners 24">
            <a:extLst>
              <a:ext uri="{FF2B5EF4-FFF2-40B4-BE49-F238E27FC236}">
                <a16:creationId xmlns:a16="http://schemas.microsoft.com/office/drawing/2014/main" id="{D804525D-E701-D7E2-069C-4D458893E371}"/>
              </a:ext>
            </a:extLst>
          </p:cNvPr>
          <p:cNvSpPr/>
          <p:nvPr/>
        </p:nvSpPr>
        <p:spPr>
          <a:xfrm>
            <a:off x="529594" y="1294455"/>
            <a:ext cx="2515276" cy="106238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Academic</a:t>
            </a:r>
          </a:p>
        </p:txBody>
      </p:sp>
      <p:sp>
        <p:nvSpPr>
          <p:cNvPr id="26" name="Rectangle: Rounded Corners 25">
            <a:extLst>
              <a:ext uri="{FF2B5EF4-FFF2-40B4-BE49-F238E27FC236}">
                <a16:creationId xmlns:a16="http://schemas.microsoft.com/office/drawing/2014/main" id="{ACACECAB-C810-EDD2-9AF4-E34045CBA773}"/>
              </a:ext>
            </a:extLst>
          </p:cNvPr>
          <p:cNvSpPr/>
          <p:nvPr/>
        </p:nvSpPr>
        <p:spPr>
          <a:xfrm>
            <a:off x="3292393" y="1294455"/>
            <a:ext cx="2515276" cy="106238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Vocational/Technical</a:t>
            </a:r>
          </a:p>
        </p:txBody>
      </p:sp>
      <p:sp>
        <p:nvSpPr>
          <p:cNvPr id="27" name="Rectangle: Rounded Corners 26">
            <a:extLst>
              <a:ext uri="{FF2B5EF4-FFF2-40B4-BE49-F238E27FC236}">
                <a16:creationId xmlns:a16="http://schemas.microsoft.com/office/drawing/2014/main" id="{17DA6358-1E51-2C17-B35E-10F8D61D1421}"/>
              </a:ext>
            </a:extLst>
          </p:cNvPr>
          <p:cNvSpPr/>
          <p:nvPr/>
        </p:nvSpPr>
        <p:spPr>
          <a:xfrm>
            <a:off x="6055192" y="1294455"/>
            <a:ext cx="2515276" cy="1062386"/>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Apprenticeship</a:t>
            </a:r>
          </a:p>
        </p:txBody>
      </p:sp>
      <p:sp>
        <p:nvSpPr>
          <p:cNvPr id="28" name="Callout: Up Arrow 27">
            <a:extLst>
              <a:ext uri="{FF2B5EF4-FFF2-40B4-BE49-F238E27FC236}">
                <a16:creationId xmlns:a16="http://schemas.microsoft.com/office/drawing/2014/main" id="{7C342627-DD2E-310C-BEC8-9C7C380DDF14}"/>
              </a:ext>
            </a:extLst>
          </p:cNvPr>
          <p:cNvSpPr/>
          <p:nvPr/>
        </p:nvSpPr>
        <p:spPr>
          <a:xfrm>
            <a:off x="604014" y="2303812"/>
            <a:ext cx="2286444" cy="1381760"/>
          </a:xfrm>
          <a:prstGeom prst="upArrowCallou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2000" dirty="0"/>
              <a:t>Mostly in a 6</a:t>
            </a:r>
            <a:r>
              <a:rPr lang="en-GB" sz="2000" baseline="30000" dirty="0"/>
              <a:t>th</a:t>
            </a:r>
            <a:r>
              <a:rPr lang="en-GB" sz="2000" dirty="0"/>
              <a:t> Form or 6</a:t>
            </a:r>
            <a:r>
              <a:rPr lang="en-GB" sz="2000" baseline="30000" dirty="0"/>
              <a:t>th</a:t>
            </a:r>
            <a:r>
              <a:rPr lang="en-GB" sz="2000" dirty="0"/>
              <a:t> Form College</a:t>
            </a:r>
          </a:p>
        </p:txBody>
      </p:sp>
      <p:sp>
        <p:nvSpPr>
          <p:cNvPr id="30" name="Callout: Up Arrow 29">
            <a:extLst>
              <a:ext uri="{FF2B5EF4-FFF2-40B4-BE49-F238E27FC236}">
                <a16:creationId xmlns:a16="http://schemas.microsoft.com/office/drawing/2014/main" id="{794E161C-A39F-8DAC-48ED-3E04ECE5F111}"/>
              </a:ext>
            </a:extLst>
          </p:cNvPr>
          <p:cNvSpPr/>
          <p:nvPr/>
        </p:nvSpPr>
        <p:spPr>
          <a:xfrm>
            <a:off x="3366813" y="2316483"/>
            <a:ext cx="2286444" cy="1373679"/>
          </a:xfrm>
          <a:prstGeom prst="upArrowCallout">
            <a:avLst/>
          </a:prstGeom>
          <a:solidFill>
            <a:schemeClr val="accent6">
              <a:lumMod val="75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2000" dirty="0"/>
              <a:t>Mostly in a </a:t>
            </a:r>
          </a:p>
          <a:p>
            <a:pPr algn="ctr"/>
            <a:r>
              <a:rPr lang="en-GB" sz="2000" dirty="0"/>
              <a:t>local college</a:t>
            </a:r>
          </a:p>
        </p:txBody>
      </p:sp>
      <p:sp>
        <p:nvSpPr>
          <p:cNvPr id="31" name="Callout: Up Arrow 30">
            <a:extLst>
              <a:ext uri="{FF2B5EF4-FFF2-40B4-BE49-F238E27FC236}">
                <a16:creationId xmlns:a16="http://schemas.microsoft.com/office/drawing/2014/main" id="{93A1E944-AE7D-52CE-E845-74EB9B990C06}"/>
              </a:ext>
            </a:extLst>
          </p:cNvPr>
          <p:cNvSpPr/>
          <p:nvPr/>
        </p:nvSpPr>
        <p:spPr>
          <a:xfrm>
            <a:off x="6099132" y="2356841"/>
            <a:ext cx="2286444" cy="1347943"/>
          </a:xfrm>
          <a:prstGeom prst="upArrowCallout">
            <a:avLst/>
          </a:prstGeom>
          <a:solidFill>
            <a:srgbClr val="00206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2000" dirty="0"/>
              <a:t>Mostly in a workplace</a:t>
            </a:r>
          </a:p>
        </p:txBody>
      </p:sp>
      <p:sp>
        <p:nvSpPr>
          <p:cNvPr id="2" name="Rectangle 1">
            <a:extLst>
              <a:ext uri="{FF2B5EF4-FFF2-40B4-BE49-F238E27FC236}">
                <a16:creationId xmlns:a16="http://schemas.microsoft.com/office/drawing/2014/main" id="{E4A08B58-D50A-0936-FF86-2838C0D7B975}"/>
              </a:ext>
            </a:extLst>
          </p:cNvPr>
          <p:cNvSpPr/>
          <p:nvPr/>
        </p:nvSpPr>
        <p:spPr>
          <a:xfrm>
            <a:off x="529594" y="3846137"/>
            <a:ext cx="2515276" cy="2554664"/>
          </a:xfrm>
          <a:prstGeom prst="rect">
            <a:avLst/>
          </a:prstGeom>
          <a:solidFill>
            <a:srgbClr val="FFFFFF"/>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C3E45E2-9FAA-D98B-2C52-83A53690CAF4}"/>
              </a:ext>
            </a:extLst>
          </p:cNvPr>
          <p:cNvSpPr/>
          <p:nvPr/>
        </p:nvSpPr>
        <p:spPr>
          <a:xfrm>
            <a:off x="3292393" y="3846137"/>
            <a:ext cx="2515276" cy="2554664"/>
          </a:xfrm>
          <a:prstGeom prst="rect">
            <a:avLst/>
          </a:prstGeom>
          <a:solidFill>
            <a:srgbClr val="FFFFFF"/>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1D82EBB-0C95-66EF-2B21-53C5F9B80B6D}"/>
              </a:ext>
            </a:extLst>
          </p:cNvPr>
          <p:cNvSpPr/>
          <p:nvPr/>
        </p:nvSpPr>
        <p:spPr>
          <a:xfrm>
            <a:off x="6024712" y="3846137"/>
            <a:ext cx="2515276" cy="2554664"/>
          </a:xfrm>
          <a:prstGeom prst="rect">
            <a:avLst/>
          </a:prstGeom>
          <a:solidFill>
            <a:srgbClr val="FFFFFF"/>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1502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14780" y="0"/>
            <a:ext cx="9158780" cy="6858000"/>
          </a:xfrm>
          <a:prstGeom prst="rect">
            <a:avLst/>
          </a:prstGeom>
          <a:solidFill>
            <a:srgbClr val="0072BA"/>
          </a:solidFill>
          <a:ln w="9525">
            <a:solidFill>
              <a:srgbClr val="FF66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8" name="Rectangle 7">
            <a:extLst>
              <a:ext uri="{FF2B5EF4-FFF2-40B4-BE49-F238E27FC236}">
                <a16:creationId xmlns:a16="http://schemas.microsoft.com/office/drawing/2014/main" id="{FC6637C9-B393-DE8A-F8EB-07F91E4DAD0B}"/>
              </a:ext>
            </a:extLst>
          </p:cNvPr>
          <p:cNvSpPr/>
          <p:nvPr/>
        </p:nvSpPr>
        <p:spPr>
          <a:xfrm>
            <a:off x="137160" y="901520"/>
            <a:ext cx="8803640" cy="5751895"/>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2"/>
          <p:cNvSpPr>
            <a:spLocks noChangeArrowheads="1"/>
          </p:cNvSpPr>
          <p:nvPr/>
        </p:nvSpPr>
        <p:spPr bwMode="auto">
          <a:xfrm>
            <a:off x="-14780" y="5978"/>
            <a:ext cx="9144000" cy="757646"/>
          </a:xfrm>
          <a:prstGeom prst="rect">
            <a:avLst/>
          </a:prstGeom>
          <a:solidFill>
            <a:srgbClr val="00206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a:latin typeface="Calibri" panose="020F0502020204030204" pitchFamily="34" charset="0"/>
            </a:endParaRPr>
          </a:p>
        </p:txBody>
      </p:sp>
      <p:sp>
        <p:nvSpPr>
          <p:cNvPr id="10" name="TextBox 47">
            <a:extLst>
              <a:ext uri="{FF2B5EF4-FFF2-40B4-BE49-F238E27FC236}">
                <a16:creationId xmlns:a16="http://schemas.microsoft.com/office/drawing/2014/main" id="{E1F0057E-DDCC-C4FC-691C-C0FB60DC1A3F}"/>
              </a:ext>
            </a:extLst>
          </p:cNvPr>
          <p:cNvSpPr txBox="1"/>
          <p:nvPr/>
        </p:nvSpPr>
        <p:spPr>
          <a:xfrm>
            <a:off x="137160" y="300566"/>
            <a:ext cx="8915400" cy="306366"/>
          </a:xfrm>
          <a:prstGeom prst="rect">
            <a:avLst/>
          </a:prstGeom>
        </p:spPr>
        <p:txBody>
          <a:bodyPr wrap="square" lIns="0" tIns="0" rIns="0" bIns="0" rtlCol="0" anchor="t">
            <a:spAutoFit/>
          </a:bodyPr>
          <a:lstStyle/>
          <a:p>
            <a:pPr algn="ctr">
              <a:lnSpc>
                <a:spcPts val="2239"/>
              </a:lnSpc>
            </a:pPr>
            <a:r>
              <a:rPr lang="en-US" sz="2800" dirty="0">
                <a:solidFill>
                  <a:schemeClr val="bg1"/>
                </a:solidFill>
              </a:rPr>
              <a:t>                   Getting into the details: 6</a:t>
            </a:r>
            <a:r>
              <a:rPr lang="en-US" sz="2800" baseline="30000" dirty="0">
                <a:solidFill>
                  <a:schemeClr val="bg1"/>
                </a:solidFill>
              </a:rPr>
              <a:t>th</a:t>
            </a:r>
            <a:r>
              <a:rPr lang="en-US" sz="2800" dirty="0">
                <a:solidFill>
                  <a:schemeClr val="bg1"/>
                </a:solidFill>
              </a:rPr>
              <a:t> Form</a:t>
            </a:r>
          </a:p>
        </p:txBody>
      </p:sp>
      <p:sp>
        <p:nvSpPr>
          <p:cNvPr id="12" name="Rectangle 2">
            <a:extLst>
              <a:ext uri="{FF2B5EF4-FFF2-40B4-BE49-F238E27FC236}">
                <a16:creationId xmlns:a16="http://schemas.microsoft.com/office/drawing/2014/main" id="{DFE8D47B-C9B6-0977-F416-26B39BEDCB76}"/>
              </a:ext>
            </a:extLst>
          </p:cNvPr>
          <p:cNvSpPr>
            <a:spLocks noChangeArrowheads="1"/>
          </p:cNvSpPr>
          <p:nvPr/>
        </p:nvSpPr>
        <p:spPr bwMode="auto">
          <a:xfrm>
            <a:off x="-14780" y="5978"/>
            <a:ext cx="2798064" cy="75764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a:latin typeface="Calibri" panose="020F0502020204030204" pitchFamily="34" charset="0"/>
            </a:endParaRPr>
          </a:p>
        </p:txBody>
      </p:sp>
      <p:sp>
        <p:nvSpPr>
          <p:cNvPr id="53" name="Rectangle 52">
            <a:extLst>
              <a:ext uri="{FF2B5EF4-FFF2-40B4-BE49-F238E27FC236}">
                <a16:creationId xmlns:a16="http://schemas.microsoft.com/office/drawing/2014/main" id="{B83ECBCE-4554-C347-578A-1BAA108062CB}"/>
              </a:ext>
            </a:extLst>
          </p:cNvPr>
          <p:cNvSpPr/>
          <p:nvPr/>
        </p:nvSpPr>
        <p:spPr>
          <a:xfrm>
            <a:off x="252197" y="204584"/>
            <a:ext cx="2286444" cy="35869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Academic</a:t>
            </a:r>
          </a:p>
        </p:txBody>
      </p:sp>
      <p:sp>
        <p:nvSpPr>
          <p:cNvPr id="2" name="Rectangle 1">
            <a:extLst>
              <a:ext uri="{FF2B5EF4-FFF2-40B4-BE49-F238E27FC236}">
                <a16:creationId xmlns:a16="http://schemas.microsoft.com/office/drawing/2014/main" id="{1E78C451-2168-D1D3-5B36-AA6598FFA2C6}"/>
              </a:ext>
            </a:extLst>
          </p:cNvPr>
          <p:cNvSpPr/>
          <p:nvPr/>
        </p:nvSpPr>
        <p:spPr>
          <a:xfrm>
            <a:off x="2407031" y="2200081"/>
            <a:ext cx="2798064" cy="738067"/>
          </a:xfrm>
          <a:prstGeom prst="rect">
            <a:avLst/>
          </a:prstGeom>
          <a:solidFill>
            <a:srgbClr val="FC5C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A levels: </a:t>
            </a:r>
          </a:p>
          <a:p>
            <a:pPr algn="ctr"/>
            <a:r>
              <a:rPr lang="en-GB" sz="2400" dirty="0"/>
              <a:t>Usually take 3 or 4</a:t>
            </a:r>
          </a:p>
        </p:txBody>
      </p:sp>
      <p:sp>
        <p:nvSpPr>
          <p:cNvPr id="4" name="Rectangle 3">
            <a:extLst>
              <a:ext uri="{FF2B5EF4-FFF2-40B4-BE49-F238E27FC236}">
                <a16:creationId xmlns:a16="http://schemas.microsoft.com/office/drawing/2014/main" id="{3B2C96A7-BD04-C20D-349B-D070443E0611}"/>
              </a:ext>
            </a:extLst>
          </p:cNvPr>
          <p:cNvSpPr/>
          <p:nvPr/>
        </p:nvSpPr>
        <p:spPr>
          <a:xfrm>
            <a:off x="2395592" y="3115722"/>
            <a:ext cx="2798064" cy="738067"/>
          </a:xfrm>
          <a:prstGeom prst="rect">
            <a:avLst/>
          </a:prstGeom>
          <a:solidFill>
            <a:srgbClr val="FC5C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AS levels – in some schools</a:t>
            </a:r>
          </a:p>
        </p:txBody>
      </p:sp>
      <p:grpSp>
        <p:nvGrpSpPr>
          <p:cNvPr id="19" name="Group 18">
            <a:extLst>
              <a:ext uri="{FF2B5EF4-FFF2-40B4-BE49-F238E27FC236}">
                <a16:creationId xmlns:a16="http://schemas.microsoft.com/office/drawing/2014/main" id="{6630D94B-C1F8-6172-73BF-CC11816F9EE2}"/>
              </a:ext>
            </a:extLst>
          </p:cNvPr>
          <p:cNvGrpSpPr/>
          <p:nvPr/>
        </p:nvGrpSpPr>
        <p:grpSpPr>
          <a:xfrm>
            <a:off x="2407031" y="4043526"/>
            <a:ext cx="2840790" cy="1700786"/>
            <a:chOff x="3095755" y="3896119"/>
            <a:chExt cx="2840790" cy="1700786"/>
          </a:xfrm>
        </p:grpSpPr>
        <p:sp>
          <p:nvSpPr>
            <p:cNvPr id="3" name="Rectangle 2">
              <a:extLst>
                <a:ext uri="{FF2B5EF4-FFF2-40B4-BE49-F238E27FC236}">
                  <a16:creationId xmlns:a16="http://schemas.microsoft.com/office/drawing/2014/main" id="{F34B489F-072A-CCD7-26C8-D466BB9E5D89}"/>
                </a:ext>
              </a:extLst>
            </p:cNvPr>
            <p:cNvSpPr/>
            <p:nvPr/>
          </p:nvSpPr>
          <p:spPr>
            <a:xfrm>
              <a:off x="3095755" y="3896119"/>
              <a:ext cx="2819427" cy="7380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Extended Project Qualification</a:t>
              </a:r>
            </a:p>
          </p:txBody>
        </p:sp>
        <p:sp>
          <p:nvSpPr>
            <p:cNvPr id="6" name="Rectangle 5">
              <a:extLst>
                <a:ext uri="{FF2B5EF4-FFF2-40B4-BE49-F238E27FC236}">
                  <a16:creationId xmlns:a16="http://schemas.microsoft.com/office/drawing/2014/main" id="{80C0A16C-F706-2BC9-0910-0FF5A22FB3EC}"/>
                </a:ext>
              </a:extLst>
            </p:cNvPr>
            <p:cNvSpPr/>
            <p:nvPr/>
          </p:nvSpPr>
          <p:spPr>
            <a:xfrm>
              <a:off x="3095755" y="4858838"/>
              <a:ext cx="2840790" cy="73806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L3 Core Maths</a:t>
              </a:r>
            </a:p>
          </p:txBody>
        </p:sp>
      </p:grpSp>
      <p:sp>
        <p:nvSpPr>
          <p:cNvPr id="7" name="TextBox 6">
            <a:extLst>
              <a:ext uri="{FF2B5EF4-FFF2-40B4-BE49-F238E27FC236}">
                <a16:creationId xmlns:a16="http://schemas.microsoft.com/office/drawing/2014/main" id="{B55BDC8C-62F5-8711-DF8B-25ED477D0146}"/>
              </a:ext>
            </a:extLst>
          </p:cNvPr>
          <p:cNvSpPr txBox="1"/>
          <p:nvPr/>
        </p:nvSpPr>
        <p:spPr>
          <a:xfrm>
            <a:off x="2395592" y="1156842"/>
            <a:ext cx="2807988" cy="830997"/>
          </a:xfrm>
          <a:prstGeom prst="rect">
            <a:avLst/>
          </a:prstGeom>
          <a:solidFill>
            <a:srgbClr val="C00000"/>
          </a:solidFill>
        </p:spPr>
        <p:txBody>
          <a:bodyPr wrap="square" rtlCol="0" anchor="ctr">
            <a:spAutoFit/>
          </a:bodyPr>
          <a:lstStyle/>
          <a:p>
            <a:pPr algn="ctr"/>
            <a:r>
              <a:rPr lang="en-GB" sz="2400" b="1" dirty="0">
                <a:solidFill>
                  <a:schemeClr val="bg1"/>
                </a:solidFill>
              </a:rPr>
              <a:t>A Levels</a:t>
            </a:r>
          </a:p>
          <a:p>
            <a:pPr algn="ctr"/>
            <a:endParaRPr lang="en-GB" sz="2400" b="1" dirty="0">
              <a:solidFill>
                <a:schemeClr val="bg1"/>
              </a:solidFill>
            </a:endParaRPr>
          </a:p>
        </p:txBody>
      </p:sp>
      <p:grpSp>
        <p:nvGrpSpPr>
          <p:cNvPr id="20" name="Group 19">
            <a:extLst>
              <a:ext uri="{FF2B5EF4-FFF2-40B4-BE49-F238E27FC236}">
                <a16:creationId xmlns:a16="http://schemas.microsoft.com/office/drawing/2014/main" id="{6A9D5F6D-7EAA-8F85-52A6-11B654469ADB}"/>
              </a:ext>
            </a:extLst>
          </p:cNvPr>
          <p:cNvGrpSpPr/>
          <p:nvPr/>
        </p:nvGrpSpPr>
        <p:grpSpPr>
          <a:xfrm>
            <a:off x="5895107" y="2150654"/>
            <a:ext cx="2722102" cy="2569349"/>
            <a:chOff x="6262663" y="2040931"/>
            <a:chExt cx="2722102" cy="2569349"/>
          </a:xfrm>
        </p:grpSpPr>
        <p:sp>
          <p:nvSpPr>
            <p:cNvPr id="15" name="Rectangle 14">
              <a:extLst>
                <a:ext uri="{FF2B5EF4-FFF2-40B4-BE49-F238E27FC236}">
                  <a16:creationId xmlns:a16="http://schemas.microsoft.com/office/drawing/2014/main" id="{9E1BFE1D-219F-FAE9-48C7-A389EA870C7E}"/>
                </a:ext>
              </a:extLst>
            </p:cNvPr>
            <p:cNvSpPr/>
            <p:nvPr/>
          </p:nvSpPr>
          <p:spPr>
            <a:xfrm>
              <a:off x="6274102" y="2040931"/>
              <a:ext cx="2710663" cy="73806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Related to a job area</a:t>
              </a:r>
            </a:p>
          </p:txBody>
        </p:sp>
        <p:sp>
          <p:nvSpPr>
            <p:cNvPr id="16" name="Rectangle 15">
              <a:extLst>
                <a:ext uri="{FF2B5EF4-FFF2-40B4-BE49-F238E27FC236}">
                  <a16:creationId xmlns:a16="http://schemas.microsoft.com/office/drawing/2014/main" id="{CF2B4254-C76B-50D8-2883-F464A39EDAD3}"/>
                </a:ext>
              </a:extLst>
            </p:cNvPr>
            <p:cNvSpPr/>
            <p:nvPr/>
          </p:nvSpPr>
          <p:spPr>
            <a:xfrm>
              <a:off x="6274101" y="3872213"/>
              <a:ext cx="2710663" cy="73806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Large (=2 or 3 A Levels)</a:t>
              </a:r>
            </a:p>
          </p:txBody>
        </p:sp>
        <p:sp>
          <p:nvSpPr>
            <p:cNvPr id="17" name="Rectangle 16">
              <a:extLst>
                <a:ext uri="{FF2B5EF4-FFF2-40B4-BE49-F238E27FC236}">
                  <a16:creationId xmlns:a16="http://schemas.microsoft.com/office/drawing/2014/main" id="{01F71C85-F062-25E3-5F4F-DD86F9B57717}"/>
                </a:ext>
              </a:extLst>
            </p:cNvPr>
            <p:cNvSpPr/>
            <p:nvPr/>
          </p:nvSpPr>
          <p:spPr>
            <a:xfrm>
              <a:off x="6262663" y="2956572"/>
              <a:ext cx="2710663" cy="73806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Small (=1 A Level)</a:t>
              </a:r>
            </a:p>
          </p:txBody>
        </p:sp>
      </p:grpSp>
      <p:sp>
        <p:nvSpPr>
          <p:cNvPr id="18" name="TextBox 17">
            <a:extLst>
              <a:ext uri="{FF2B5EF4-FFF2-40B4-BE49-F238E27FC236}">
                <a16:creationId xmlns:a16="http://schemas.microsoft.com/office/drawing/2014/main" id="{60CB7059-A5A1-30FD-7F25-3ED9FADF11EC}"/>
              </a:ext>
            </a:extLst>
          </p:cNvPr>
          <p:cNvSpPr txBox="1"/>
          <p:nvPr/>
        </p:nvSpPr>
        <p:spPr>
          <a:xfrm>
            <a:off x="5905031" y="1117927"/>
            <a:ext cx="2710664" cy="830997"/>
          </a:xfrm>
          <a:prstGeom prst="rect">
            <a:avLst/>
          </a:prstGeom>
          <a:solidFill>
            <a:schemeClr val="accent5">
              <a:lumMod val="50000"/>
            </a:schemeClr>
          </a:solidFill>
        </p:spPr>
        <p:txBody>
          <a:bodyPr wrap="square" rtlCol="0">
            <a:spAutoFit/>
          </a:bodyPr>
          <a:lstStyle/>
          <a:p>
            <a:pPr algn="ctr"/>
            <a:r>
              <a:rPr lang="en-GB" sz="2400" b="1" dirty="0">
                <a:solidFill>
                  <a:schemeClr val="bg1"/>
                </a:solidFill>
              </a:rPr>
              <a:t>Other </a:t>
            </a:r>
            <a:r>
              <a:rPr lang="en-GB" sz="2400" b="1" dirty="0" err="1">
                <a:solidFill>
                  <a:schemeClr val="bg1"/>
                </a:solidFill>
              </a:rPr>
              <a:t>Voc</a:t>
            </a:r>
            <a:r>
              <a:rPr lang="en-GB" sz="2400" b="1" dirty="0">
                <a:solidFill>
                  <a:schemeClr val="bg1"/>
                </a:solidFill>
              </a:rPr>
              <a:t> Quals</a:t>
            </a:r>
          </a:p>
          <a:p>
            <a:pPr algn="ctr"/>
            <a:endParaRPr lang="en-GB" sz="2400" b="1" dirty="0">
              <a:solidFill>
                <a:schemeClr val="bg1"/>
              </a:solidFill>
            </a:endParaRPr>
          </a:p>
        </p:txBody>
      </p:sp>
      <p:pic>
        <p:nvPicPr>
          <p:cNvPr id="21" name="Picture 20">
            <a:extLst>
              <a:ext uri="{FF2B5EF4-FFF2-40B4-BE49-F238E27FC236}">
                <a16:creationId xmlns:a16="http://schemas.microsoft.com/office/drawing/2014/main" id="{0333CB64-B556-B032-94D0-1BE559F1BD0B}"/>
              </a:ext>
            </a:extLst>
          </p:cNvPr>
          <p:cNvPicPr>
            <a:picLocks noChangeAspect="1"/>
          </p:cNvPicPr>
          <p:nvPr/>
        </p:nvPicPr>
        <p:blipFill>
          <a:blip r:embed="rId3"/>
          <a:stretch>
            <a:fillRect/>
          </a:stretch>
        </p:blipFill>
        <p:spPr>
          <a:xfrm>
            <a:off x="632805" y="1163886"/>
            <a:ext cx="1124545" cy="1245607"/>
          </a:xfrm>
          <a:prstGeom prst="rect">
            <a:avLst/>
          </a:prstGeom>
        </p:spPr>
      </p:pic>
      <p:pic>
        <p:nvPicPr>
          <p:cNvPr id="11" name="Picture 10" descr="Young girl finger on mouth">
            <a:extLst>
              <a:ext uri="{FF2B5EF4-FFF2-40B4-BE49-F238E27FC236}">
                <a16:creationId xmlns:a16="http://schemas.microsoft.com/office/drawing/2014/main" id="{2A6C21C7-4A8E-C367-1CA3-CD2451E9F9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310" y="2547389"/>
            <a:ext cx="1209533" cy="3862456"/>
          </a:xfrm>
          <a:prstGeom prst="rect">
            <a:avLst/>
          </a:prstGeom>
        </p:spPr>
      </p:pic>
      <p:sp>
        <p:nvSpPr>
          <p:cNvPr id="9" name="Rectangle: Rounded Corners 8">
            <a:extLst>
              <a:ext uri="{FF2B5EF4-FFF2-40B4-BE49-F238E27FC236}">
                <a16:creationId xmlns:a16="http://schemas.microsoft.com/office/drawing/2014/main" id="{2DF947FB-AFF1-2673-2F4E-18706FEE65BF}"/>
              </a:ext>
            </a:extLst>
          </p:cNvPr>
          <p:cNvSpPr/>
          <p:nvPr/>
        </p:nvSpPr>
        <p:spPr>
          <a:xfrm>
            <a:off x="5507421" y="5006245"/>
            <a:ext cx="3247696" cy="140360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lumMod val="85000"/>
                    <a:lumOff val="15000"/>
                  </a:schemeClr>
                </a:solidFill>
              </a:rPr>
              <a:t>Get UCAS points for each, which can get you onto a higher level course</a:t>
            </a:r>
          </a:p>
        </p:txBody>
      </p:sp>
    </p:spTree>
    <p:extLst>
      <p:ext uri="{BB962C8B-B14F-4D97-AF65-F5344CB8AC3E}">
        <p14:creationId xmlns:p14="http://schemas.microsoft.com/office/powerpoint/2010/main" val="23646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P spid="1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14780" y="0"/>
            <a:ext cx="9158780" cy="6858000"/>
          </a:xfrm>
          <a:prstGeom prst="rect">
            <a:avLst/>
          </a:prstGeom>
          <a:solidFill>
            <a:srgbClr val="0072BA"/>
          </a:solidFill>
          <a:ln w="9525">
            <a:solidFill>
              <a:srgbClr val="FF66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4" name="Rectangle 3">
            <a:extLst>
              <a:ext uri="{FF2B5EF4-FFF2-40B4-BE49-F238E27FC236}">
                <a16:creationId xmlns:a16="http://schemas.microsoft.com/office/drawing/2014/main" id="{0718E7C9-39EA-1EDE-D6D7-A9FBBB5E3A52}"/>
              </a:ext>
            </a:extLst>
          </p:cNvPr>
          <p:cNvSpPr/>
          <p:nvPr/>
        </p:nvSpPr>
        <p:spPr>
          <a:xfrm>
            <a:off x="137160" y="857864"/>
            <a:ext cx="8803640" cy="5795551"/>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2"/>
          <p:cNvSpPr>
            <a:spLocks noChangeArrowheads="1"/>
          </p:cNvSpPr>
          <p:nvPr/>
        </p:nvSpPr>
        <p:spPr bwMode="auto">
          <a:xfrm>
            <a:off x="-14780" y="5978"/>
            <a:ext cx="9144000" cy="757646"/>
          </a:xfrm>
          <a:prstGeom prst="rect">
            <a:avLst/>
          </a:prstGeom>
          <a:solidFill>
            <a:srgbClr val="00206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a:latin typeface="Calibri" panose="020F0502020204030204" pitchFamily="34" charset="0"/>
            </a:endParaRPr>
          </a:p>
        </p:txBody>
      </p:sp>
      <p:sp>
        <p:nvSpPr>
          <p:cNvPr id="10" name="TextBox 47">
            <a:extLst>
              <a:ext uri="{FF2B5EF4-FFF2-40B4-BE49-F238E27FC236}">
                <a16:creationId xmlns:a16="http://schemas.microsoft.com/office/drawing/2014/main" id="{E1F0057E-DDCC-C4FC-691C-C0FB60DC1A3F}"/>
              </a:ext>
            </a:extLst>
          </p:cNvPr>
          <p:cNvSpPr txBox="1"/>
          <p:nvPr/>
        </p:nvSpPr>
        <p:spPr>
          <a:xfrm>
            <a:off x="137160" y="307064"/>
            <a:ext cx="8915400" cy="306366"/>
          </a:xfrm>
          <a:prstGeom prst="rect">
            <a:avLst/>
          </a:prstGeom>
        </p:spPr>
        <p:txBody>
          <a:bodyPr wrap="square" lIns="0" tIns="0" rIns="0" bIns="0" rtlCol="0" anchor="t">
            <a:spAutoFit/>
          </a:bodyPr>
          <a:lstStyle/>
          <a:p>
            <a:pPr algn="ctr">
              <a:lnSpc>
                <a:spcPts val="2239"/>
              </a:lnSpc>
            </a:pPr>
            <a:r>
              <a:rPr lang="en-US" sz="2800" dirty="0">
                <a:solidFill>
                  <a:schemeClr val="bg1"/>
                </a:solidFill>
              </a:rPr>
              <a:t>                      Getting into the details: College</a:t>
            </a:r>
          </a:p>
        </p:txBody>
      </p:sp>
      <p:sp>
        <p:nvSpPr>
          <p:cNvPr id="12" name="Rectangle 2">
            <a:extLst>
              <a:ext uri="{FF2B5EF4-FFF2-40B4-BE49-F238E27FC236}">
                <a16:creationId xmlns:a16="http://schemas.microsoft.com/office/drawing/2014/main" id="{DFE8D47B-C9B6-0977-F416-26B39BEDCB76}"/>
              </a:ext>
            </a:extLst>
          </p:cNvPr>
          <p:cNvSpPr>
            <a:spLocks noChangeArrowheads="1"/>
          </p:cNvSpPr>
          <p:nvPr/>
        </p:nvSpPr>
        <p:spPr bwMode="auto">
          <a:xfrm>
            <a:off x="-14780" y="0"/>
            <a:ext cx="2798064" cy="75764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a:latin typeface="Calibri" panose="020F0502020204030204" pitchFamily="34" charset="0"/>
            </a:endParaRPr>
          </a:p>
        </p:txBody>
      </p:sp>
      <p:sp>
        <p:nvSpPr>
          <p:cNvPr id="53" name="Rectangle 52">
            <a:extLst>
              <a:ext uri="{FF2B5EF4-FFF2-40B4-BE49-F238E27FC236}">
                <a16:creationId xmlns:a16="http://schemas.microsoft.com/office/drawing/2014/main" id="{B83ECBCE-4554-C347-578A-1BAA108062CB}"/>
              </a:ext>
            </a:extLst>
          </p:cNvPr>
          <p:cNvSpPr/>
          <p:nvPr/>
        </p:nvSpPr>
        <p:spPr>
          <a:xfrm>
            <a:off x="252197" y="198606"/>
            <a:ext cx="2286444" cy="35869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Technical/Vocational</a:t>
            </a:r>
          </a:p>
        </p:txBody>
      </p:sp>
      <p:grpSp>
        <p:nvGrpSpPr>
          <p:cNvPr id="27" name="Group 26">
            <a:extLst>
              <a:ext uri="{FF2B5EF4-FFF2-40B4-BE49-F238E27FC236}">
                <a16:creationId xmlns:a16="http://schemas.microsoft.com/office/drawing/2014/main" id="{7F6DDF7F-FCEB-48DF-BAF9-07A8BC3A3883}"/>
              </a:ext>
            </a:extLst>
          </p:cNvPr>
          <p:cNvGrpSpPr/>
          <p:nvPr/>
        </p:nvGrpSpPr>
        <p:grpSpPr>
          <a:xfrm>
            <a:off x="203200" y="1108201"/>
            <a:ext cx="4579517" cy="2491384"/>
            <a:chOff x="332988" y="1052389"/>
            <a:chExt cx="4579517" cy="2491384"/>
          </a:xfrm>
        </p:grpSpPr>
        <p:sp>
          <p:nvSpPr>
            <p:cNvPr id="8" name="Rectangle 7">
              <a:extLst>
                <a:ext uri="{FF2B5EF4-FFF2-40B4-BE49-F238E27FC236}">
                  <a16:creationId xmlns:a16="http://schemas.microsoft.com/office/drawing/2014/main" id="{F4582A6C-14C9-20F8-26F6-F3BB99881824}"/>
                </a:ext>
              </a:extLst>
            </p:cNvPr>
            <p:cNvSpPr/>
            <p:nvPr/>
          </p:nvSpPr>
          <p:spPr>
            <a:xfrm>
              <a:off x="1557530" y="1052389"/>
              <a:ext cx="3354974" cy="2487604"/>
            </a:xfrm>
            <a:prstGeom prst="rect">
              <a:avLst/>
            </a:prstGeom>
            <a:solidFill>
              <a:srgbClr val="9ED1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610C7485-C13D-221C-FD26-F876CC23779C}"/>
                </a:ext>
              </a:extLst>
            </p:cNvPr>
            <p:cNvGrpSpPr/>
            <p:nvPr/>
          </p:nvGrpSpPr>
          <p:grpSpPr>
            <a:xfrm>
              <a:off x="332988" y="1052389"/>
              <a:ext cx="4579517" cy="2491384"/>
              <a:chOff x="15344" y="991143"/>
              <a:chExt cx="4579517" cy="2491384"/>
            </a:xfrm>
          </p:grpSpPr>
          <p:sp>
            <p:nvSpPr>
              <p:cNvPr id="29" name="TextBox 28">
                <a:extLst>
                  <a:ext uri="{FF2B5EF4-FFF2-40B4-BE49-F238E27FC236}">
                    <a16:creationId xmlns:a16="http://schemas.microsoft.com/office/drawing/2014/main" id="{4D0BC735-B386-5481-9C53-8906BD6CBA24}"/>
                  </a:ext>
                </a:extLst>
              </p:cNvPr>
              <p:cNvSpPr txBox="1"/>
              <p:nvPr/>
            </p:nvSpPr>
            <p:spPr>
              <a:xfrm>
                <a:off x="1253793" y="2713086"/>
                <a:ext cx="3341068" cy="769441"/>
              </a:xfrm>
              <a:prstGeom prst="rect">
                <a:avLst/>
              </a:prstGeom>
              <a:solidFill>
                <a:srgbClr val="002060"/>
              </a:solidFill>
            </p:spPr>
            <p:txBody>
              <a:bodyPr wrap="square" rtlCol="0">
                <a:spAutoFit/>
              </a:bodyPr>
              <a:lstStyle/>
              <a:p>
                <a:pPr algn="ctr"/>
                <a:r>
                  <a:rPr lang="en-GB" sz="2200" b="1" dirty="0">
                    <a:solidFill>
                      <a:schemeClr val="bg1"/>
                    </a:solidFill>
                  </a:rPr>
                  <a:t>Level 3 –T Levels and other Level 3 qualifications</a:t>
                </a:r>
              </a:p>
            </p:txBody>
          </p:sp>
          <p:pic>
            <p:nvPicPr>
              <p:cNvPr id="41" name="Picture 40">
                <a:extLst>
                  <a:ext uri="{FF2B5EF4-FFF2-40B4-BE49-F238E27FC236}">
                    <a16:creationId xmlns:a16="http://schemas.microsoft.com/office/drawing/2014/main" id="{8A29C328-3A54-3B97-77E1-F389B15C555D}"/>
                  </a:ext>
                </a:extLst>
              </p:cNvPr>
              <p:cNvPicPr>
                <a:picLocks noChangeAspect="1"/>
              </p:cNvPicPr>
              <p:nvPr/>
            </p:nvPicPr>
            <p:blipFill>
              <a:blip r:embed="rId3"/>
              <a:stretch>
                <a:fillRect/>
              </a:stretch>
            </p:blipFill>
            <p:spPr>
              <a:xfrm>
                <a:off x="15344" y="991143"/>
                <a:ext cx="1124545" cy="1245607"/>
              </a:xfrm>
              <a:prstGeom prst="rect">
                <a:avLst/>
              </a:prstGeom>
            </p:spPr>
          </p:pic>
        </p:grpSp>
        <p:pic>
          <p:nvPicPr>
            <p:cNvPr id="18" name="Picture 17">
              <a:extLst>
                <a:ext uri="{FF2B5EF4-FFF2-40B4-BE49-F238E27FC236}">
                  <a16:creationId xmlns:a16="http://schemas.microsoft.com/office/drawing/2014/main" id="{0B47B51E-7AA8-4E6A-A911-02780E81C8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7159" y="1145704"/>
              <a:ext cx="1954157" cy="1299811"/>
            </a:xfrm>
            <a:prstGeom prst="rect">
              <a:avLst/>
            </a:prstGeom>
          </p:spPr>
        </p:pic>
        <p:pic>
          <p:nvPicPr>
            <p:cNvPr id="26" name="Picture 25">
              <a:extLst>
                <a:ext uri="{FF2B5EF4-FFF2-40B4-BE49-F238E27FC236}">
                  <a16:creationId xmlns:a16="http://schemas.microsoft.com/office/drawing/2014/main" id="{355A13F7-C296-0B1E-DD6F-5FADD5C1B4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1330" y="1407868"/>
              <a:ext cx="1954157" cy="1302771"/>
            </a:xfrm>
            <a:prstGeom prst="rect">
              <a:avLst/>
            </a:prstGeom>
          </p:spPr>
        </p:pic>
      </p:grpSp>
      <p:pic>
        <p:nvPicPr>
          <p:cNvPr id="31" name="Picture 30">
            <a:extLst>
              <a:ext uri="{FF2B5EF4-FFF2-40B4-BE49-F238E27FC236}">
                <a16:creationId xmlns:a16="http://schemas.microsoft.com/office/drawing/2014/main" id="{0C3C86F5-D071-B52B-03A6-5A078EC05902}"/>
              </a:ext>
            </a:extLst>
          </p:cNvPr>
          <p:cNvPicPr>
            <a:picLocks noChangeAspect="1"/>
          </p:cNvPicPr>
          <p:nvPr/>
        </p:nvPicPr>
        <p:blipFill>
          <a:blip r:embed="rId6"/>
          <a:stretch>
            <a:fillRect/>
          </a:stretch>
        </p:blipFill>
        <p:spPr>
          <a:xfrm>
            <a:off x="4900426" y="2165392"/>
            <a:ext cx="3915296" cy="2860825"/>
          </a:xfrm>
          <a:prstGeom prst="rect">
            <a:avLst/>
          </a:prstGeom>
          <a:ln w="19050">
            <a:solidFill>
              <a:srgbClr val="002060"/>
            </a:solidFill>
          </a:ln>
        </p:spPr>
      </p:pic>
      <p:grpSp>
        <p:nvGrpSpPr>
          <p:cNvPr id="15" name="Group 14">
            <a:extLst>
              <a:ext uri="{FF2B5EF4-FFF2-40B4-BE49-F238E27FC236}">
                <a16:creationId xmlns:a16="http://schemas.microsoft.com/office/drawing/2014/main" id="{892E11FF-60D4-CBAE-CEB7-186DF969179D}"/>
              </a:ext>
            </a:extLst>
          </p:cNvPr>
          <p:cNvGrpSpPr/>
          <p:nvPr/>
        </p:nvGrpSpPr>
        <p:grpSpPr>
          <a:xfrm>
            <a:off x="203199" y="3924622"/>
            <a:ext cx="4575834" cy="2610004"/>
            <a:chOff x="203199" y="3924622"/>
            <a:chExt cx="4575834" cy="2610004"/>
          </a:xfrm>
        </p:grpSpPr>
        <p:grpSp>
          <p:nvGrpSpPr>
            <p:cNvPr id="2" name="Group 1">
              <a:extLst>
                <a:ext uri="{FF2B5EF4-FFF2-40B4-BE49-F238E27FC236}">
                  <a16:creationId xmlns:a16="http://schemas.microsoft.com/office/drawing/2014/main" id="{7D898C3C-0A1D-392D-0F5D-67E73B775FC0}"/>
                </a:ext>
              </a:extLst>
            </p:cNvPr>
            <p:cNvGrpSpPr/>
            <p:nvPr/>
          </p:nvGrpSpPr>
          <p:grpSpPr>
            <a:xfrm>
              <a:off x="203200" y="3924622"/>
              <a:ext cx="4575833" cy="2608198"/>
              <a:chOff x="25981" y="3791107"/>
              <a:chExt cx="4575833" cy="2608198"/>
            </a:xfrm>
          </p:grpSpPr>
          <p:grpSp>
            <p:nvGrpSpPr>
              <p:cNvPr id="34" name="Group 33">
                <a:extLst>
                  <a:ext uri="{FF2B5EF4-FFF2-40B4-BE49-F238E27FC236}">
                    <a16:creationId xmlns:a16="http://schemas.microsoft.com/office/drawing/2014/main" id="{4268BA59-9A03-AB1D-7C0D-320449470969}"/>
                  </a:ext>
                </a:extLst>
              </p:cNvPr>
              <p:cNvGrpSpPr/>
              <p:nvPr/>
            </p:nvGrpSpPr>
            <p:grpSpPr>
              <a:xfrm>
                <a:off x="1230937" y="3791107"/>
                <a:ext cx="3370877" cy="2608198"/>
                <a:chOff x="-4243750" y="1462773"/>
                <a:chExt cx="3822354" cy="2726106"/>
              </a:xfrm>
            </p:grpSpPr>
            <p:grpSp>
              <p:nvGrpSpPr>
                <p:cNvPr id="35" name="Group 34">
                  <a:extLst>
                    <a:ext uri="{FF2B5EF4-FFF2-40B4-BE49-F238E27FC236}">
                      <a16:creationId xmlns:a16="http://schemas.microsoft.com/office/drawing/2014/main" id="{AD0266C9-E161-C3FE-DD8F-E97B620F6D39}"/>
                    </a:ext>
                  </a:extLst>
                </p:cNvPr>
                <p:cNvGrpSpPr/>
                <p:nvPr/>
              </p:nvGrpSpPr>
              <p:grpSpPr>
                <a:xfrm>
                  <a:off x="-4214487" y="1462773"/>
                  <a:ext cx="3793091" cy="2600060"/>
                  <a:chOff x="4952677" y="3834663"/>
                  <a:chExt cx="3793091" cy="2600060"/>
                </a:xfrm>
              </p:grpSpPr>
              <p:sp>
                <p:nvSpPr>
                  <p:cNvPr id="38" name="Rectangle 37">
                    <a:extLst>
                      <a:ext uri="{FF2B5EF4-FFF2-40B4-BE49-F238E27FC236}">
                        <a16:creationId xmlns:a16="http://schemas.microsoft.com/office/drawing/2014/main" id="{FEA33D52-A339-A0BE-09C9-A4CE8606BDCA}"/>
                      </a:ext>
                    </a:extLst>
                  </p:cNvPr>
                  <p:cNvSpPr/>
                  <p:nvPr/>
                </p:nvSpPr>
                <p:spPr>
                  <a:xfrm>
                    <a:off x="4952677" y="3834663"/>
                    <a:ext cx="3793091" cy="2600060"/>
                  </a:xfrm>
                  <a:prstGeom prst="rect">
                    <a:avLst/>
                  </a:prstGeom>
                  <a:solidFill>
                    <a:srgbClr val="9ED1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38">
                    <a:extLst>
                      <a:ext uri="{FF2B5EF4-FFF2-40B4-BE49-F238E27FC236}">
                        <a16:creationId xmlns:a16="http://schemas.microsoft.com/office/drawing/2014/main" id="{BAD1239A-4CD9-8B7D-E9C3-15A71A4260D3}"/>
                      </a:ext>
                    </a:extLst>
                  </p:cNvPr>
                  <p:cNvPicPr>
                    <a:picLocks noChangeAspect="1"/>
                  </p:cNvPicPr>
                  <p:nvPr/>
                </p:nvPicPr>
                <p:blipFill rotWithShape="1">
                  <a:blip r:embed="rId7"/>
                  <a:srcRect t="7944" b="7463"/>
                  <a:stretch/>
                </p:blipFill>
                <p:spPr>
                  <a:xfrm>
                    <a:off x="5904454" y="3850132"/>
                    <a:ext cx="1943100" cy="1748459"/>
                  </a:xfrm>
                  <a:prstGeom prst="rect">
                    <a:avLst/>
                  </a:prstGeom>
                </p:spPr>
              </p:pic>
            </p:grpSp>
            <p:sp>
              <p:nvSpPr>
                <p:cNvPr id="36" name="TextBox 35">
                  <a:extLst>
                    <a:ext uri="{FF2B5EF4-FFF2-40B4-BE49-F238E27FC236}">
                      <a16:creationId xmlns:a16="http://schemas.microsoft.com/office/drawing/2014/main" id="{58A42C2B-D8D9-2539-154F-0B01FF895B0F}"/>
                    </a:ext>
                  </a:extLst>
                </p:cNvPr>
                <p:cNvSpPr txBox="1"/>
                <p:nvPr/>
              </p:nvSpPr>
              <p:spPr>
                <a:xfrm>
                  <a:off x="-4225719" y="3738513"/>
                  <a:ext cx="3804321" cy="450366"/>
                </a:xfrm>
                <a:prstGeom prst="rect">
                  <a:avLst/>
                </a:prstGeom>
                <a:solidFill>
                  <a:srgbClr val="7030A0"/>
                </a:solidFill>
              </p:spPr>
              <p:txBody>
                <a:bodyPr wrap="square" rtlCol="0">
                  <a:spAutoFit/>
                </a:bodyPr>
                <a:lstStyle/>
                <a:p>
                  <a:pPr algn="ctr"/>
                  <a:r>
                    <a:rPr lang="en-GB" sz="2200" b="1" dirty="0">
                      <a:solidFill>
                        <a:schemeClr val="bg1"/>
                      </a:solidFill>
                    </a:rPr>
                    <a:t>Level 1 and 2 </a:t>
                  </a:r>
                  <a:r>
                    <a:rPr lang="en-GB" sz="2200" b="1" dirty="0" err="1">
                      <a:solidFill>
                        <a:schemeClr val="bg1"/>
                      </a:solidFill>
                    </a:rPr>
                    <a:t>Voc</a:t>
                  </a:r>
                  <a:r>
                    <a:rPr lang="en-GB" sz="2200" b="1" dirty="0">
                      <a:solidFill>
                        <a:schemeClr val="bg1"/>
                      </a:solidFill>
                    </a:rPr>
                    <a:t> Quals</a:t>
                  </a:r>
                </a:p>
              </p:txBody>
            </p:sp>
            <p:sp>
              <p:nvSpPr>
                <p:cNvPr id="37" name="TextBox 36">
                  <a:extLst>
                    <a:ext uri="{FF2B5EF4-FFF2-40B4-BE49-F238E27FC236}">
                      <a16:creationId xmlns:a16="http://schemas.microsoft.com/office/drawing/2014/main" id="{55E8D8D5-DADB-7472-200D-8B89A43C91EA}"/>
                    </a:ext>
                  </a:extLst>
                </p:cNvPr>
                <p:cNvSpPr txBox="1"/>
                <p:nvPr/>
              </p:nvSpPr>
              <p:spPr>
                <a:xfrm>
                  <a:off x="-4243750" y="3257424"/>
                  <a:ext cx="3804320" cy="450366"/>
                </a:xfrm>
                <a:prstGeom prst="rect">
                  <a:avLst/>
                </a:prstGeom>
                <a:solidFill>
                  <a:srgbClr val="7030A0"/>
                </a:solidFill>
              </p:spPr>
              <p:txBody>
                <a:bodyPr wrap="square" rtlCol="0">
                  <a:spAutoFit/>
                </a:bodyPr>
                <a:lstStyle/>
                <a:p>
                  <a:pPr algn="ctr"/>
                  <a:r>
                    <a:rPr lang="en-GB" sz="2200" b="1" dirty="0">
                      <a:solidFill>
                        <a:schemeClr val="bg1"/>
                      </a:solidFill>
                    </a:rPr>
                    <a:t>T Level Foundation (L2)</a:t>
                  </a:r>
                </a:p>
              </p:txBody>
            </p:sp>
          </p:grpSp>
          <p:pic>
            <p:nvPicPr>
              <p:cNvPr id="42" name="Picture 41">
                <a:extLst>
                  <a:ext uri="{FF2B5EF4-FFF2-40B4-BE49-F238E27FC236}">
                    <a16:creationId xmlns:a16="http://schemas.microsoft.com/office/drawing/2014/main" id="{9711CAC7-184A-F2E9-4B47-FC3AD286C0E4}"/>
                  </a:ext>
                </a:extLst>
              </p:cNvPr>
              <p:cNvPicPr>
                <a:picLocks noChangeAspect="1"/>
              </p:cNvPicPr>
              <p:nvPr/>
            </p:nvPicPr>
            <p:blipFill>
              <a:blip r:embed="rId8"/>
              <a:stretch>
                <a:fillRect/>
              </a:stretch>
            </p:blipFill>
            <p:spPr>
              <a:xfrm>
                <a:off x="25981" y="3791107"/>
                <a:ext cx="1124545" cy="1245608"/>
              </a:xfrm>
              <a:prstGeom prst="rect">
                <a:avLst/>
              </a:prstGeom>
            </p:spPr>
          </p:pic>
        </p:grpSp>
        <p:pic>
          <p:nvPicPr>
            <p:cNvPr id="13" name="Picture 12">
              <a:extLst>
                <a:ext uri="{FF2B5EF4-FFF2-40B4-BE49-F238E27FC236}">
                  <a16:creationId xmlns:a16="http://schemas.microsoft.com/office/drawing/2014/main" id="{D1E2E22A-89F1-669B-E60C-EF87EBDB5BDF}"/>
                </a:ext>
              </a:extLst>
            </p:cNvPr>
            <p:cNvPicPr>
              <a:picLocks noChangeAspect="1"/>
            </p:cNvPicPr>
            <p:nvPr/>
          </p:nvPicPr>
          <p:blipFill rotWithShape="1">
            <a:blip r:embed="rId9"/>
            <a:srcRect b="6723"/>
            <a:stretch/>
          </p:blipFill>
          <p:spPr>
            <a:xfrm>
              <a:off x="203199" y="5289018"/>
              <a:ext cx="1124545" cy="1245608"/>
            </a:xfrm>
            <a:prstGeom prst="rect">
              <a:avLst/>
            </a:prstGeom>
          </p:spPr>
        </p:pic>
      </p:grpSp>
    </p:spTree>
    <p:extLst>
      <p:ext uri="{BB962C8B-B14F-4D97-AF65-F5344CB8AC3E}">
        <p14:creationId xmlns:p14="http://schemas.microsoft.com/office/powerpoint/2010/main" val="346139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0" y="0"/>
            <a:ext cx="9144000" cy="6858000"/>
          </a:xfrm>
          <a:prstGeom prst="rect">
            <a:avLst/>
          </a:prstGeom>
          <a:solidFill>
            <a:srgbClr val="0070C0"/>
          </a:solidFill>
          <a:ln w="9525">
            <a:no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22" name="Rectangle 21">
            <a:extLst>
              <a:ext uri="{FF2B5EF4-FFF2-40B4-BE49-F238E27FC236}">
                <a16:creationId xmlns:a16="http://schemas.microsoft.com/office/drawing/2014/main" id="{4138EABD-51D8-CF9E-965F-5FEA10B44B3A}"/>
              </a:ext>
            </a:extLst>
          </p:cNvPr>
          <p:cNvSpPr/>
          <p:nvPr/>
        </p:nvSpPr>
        <p:spPr>
          <a:xfrm>
            <a:off x="155575" y="703377"/>
            <a:ext cx="8742860" cy="6015042"/>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 Box 14"/>
          <p:cNvSpPr txBox="1">
            <a:spLocks noChangeArrowheads="1"/>
          </p:cNvSpPr>
          <p:nvPr/>
        </p:nvSpPr>
        <p:spPr bwMode="auto">
          <a:xfrm>
            <a:off x="0" y="-11086"/>
            <a:ext cx="9144000" cy="646331"/>
          </a:xfrm>
          <a:prstGeom prst="rect">
            <a:avLst/>
          </a:prstGeom>
          <a:solidFill>
            <a:srgbClr val="002060"/>
          </a:solidFill>
          <a:ln w="19050">
            <a:solidFill>
              <a:schemeClr val="accent5">
                <a:lumMod val="75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GB" altLang="en-US" sz="3600" b="1" dirty="0">
                <a:solidFill>
                  <a:schemeClr val="bg1"/>
                </a:solidFill>
                <a:latin typeface="Calibri" panose="020F0502020204030204" pitchFamily="34" charset="0"/>
              </a:rPr>
              <a:t>T Levels</a:t>
            </a:r>
          </a:p>
        </p:txBody>
      </p:sp>
      <p:sp>
        <p:nvSpPr>
          <p:cNvPr id="7" name="Control 1">
            <a:extLst>
              <a:ext uri="{FF2B5EF4-FFF2-40B4-BE49-F238E27FC236}">
                <a16:creationId xmlns:a16="http://schemas.microsoft.com/office/drawing/2014/main" id="{33C0E2A3-B3D2-4023-8C13-8F3896701625}"/>
              </a:ext>
            </a:extLst>
          </p:cNvPr>
          <p:cNvSpPr>
            <a:spLocks noChangeArrowheads="1" noChangeShapeType="1"/>
          </p:cNvSpPr>
          <p:nvPr/>
        </p:nvSpPr>
        <p:spPr bwMode="auto">
          <a:xfrm>
            <a:off x="-4429453" y="3779838"/>
            <a:ext cx="5319713" cy="5400675"/>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GB"/>
          </a:p>
        </p:txBody>
      </p:sp>
      <p:sp>
        <p:nvSpPr>
          <p:cNvPr id="16" name="AutoShape 2" descr="The £250,000 pound brand to boost T-levels' visibilit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Box 2">
            <a:extLst>
              <a:ext uri="{FF2B5EF4-FFF2-40B4-BE49-F238E27FC236}">
                <a16:creationId xmlns:a16="http://schemas.microsoft.com/office/drawing/2014/main" id="{A3C34E6E-F3E2-034D-A602-7EB301ADFF4F}"/>
              </a:ext>
            </a:extLst>
          </p:cNvPr>
          <p:cNvSpPr txBox="1"/>
          <p:nvPr/>
        </p:nvSpPr>
        <p:spPr>
          <a:xfrm>
            <a:off x="479395" y="3137666"/>
            <a:ext cx="2908674" cy="3108543"/>
          </a:xfrm>
          <a:prstGeom prst="rect">
            <a:avLst/>
          </a:prstGeom>
          <a:solidFill>
            <a:schemeClr val="accent1">
              <a:lumMod val="50000"/>
            </a:schemeClr>
          </a:solidFill>
        </p:spPr>
        <p:txBody>
          <a:bodyPr wrap="square" lIns="91440" tIns="45720" rIns="91440" bIns="45720" rtlCol="0" anchor="t">
            <a:spAutoFit/>
          </a:bodyPr>
          <a:lstStyle/>
          <a:p>
            <a:pPr marL="263525" indent="-263525">
              <a:buFont typeface="Arial" panose="020B0604020202020204" pitchFamily="34" charset="0"/>
              <a:buChar char="•"/>
            </a:pPr>
            <a:r>
              <a:rPr lang="en-GB" sz="2800" dirty="0">
                <a:solidFill>
                  <a:schemeClr val="bg1"/>
                </a:solidFill>
              </a:rPr>
              <a:t>Created by business.</a:t>
            </a:r>
            <a:endParaRPr lang="en-GB" sz="2800" dirty="0">
              <a:solidFill>
                <a:schemeClr val="bg1"/>
              </a:solidFill>
              <a:cs typeface="Calibri"/>
            </a:endParaRPr>
          </a:p>
          <a:p>
            <a:pPr marL="285750" indent="-285750">
              <a:buFont typeface="Arial" panose="020B0604020202020204" pitchFamily="34" charset="0"/>
              <a:buChar char="•"/>
            </a:pPr>
            <a:r>
              <a:rPr lang="en-GB" sz="2800" dirty="0">
                <a:solidFill>
                  <a:schemeClr val="bg1"/>
                </a:solidFill>
              </a:rPr>
              <a:t>Train for a specific job.</a:t>
            </a:r>
            <a:endParaRPr lang="en-GB" sz="2800" dirty="0">
              <a:solidFill>
                <a:schemeClr val="bg1"/>
              </a:solidFill>
              <a:cs typeface="Calibri"/>
            </a:endParaRPr>
          </a:p>
          <a:p>
            <a:pPr marL="285750" indent="-285750">
              <a:buFont typeface="Arial" panose="020B0604020202020204" pitchFamily="34" charset="0"/>
              <a:buChar char="•"/>
            </a:pPr>
            <a:r>
              <a:rPr lang="en-GB" sz="2800" dirty="0">
                <a:solidFill>
                  <a:schemeClr val="bg1"/>
                </a:solidFill>
              </a:rPr>
              <a:t>2 years - equivalent to three A levels</a:t>
            </a:r>
            <a:endParaRPr lang="en-GB" sz="2800" dirty="0">
              <a:solidFill>
                <a:schemeClr val="bg1"/>
              </a:solidFill>
              <a:cs typeface="Calibri"/>
            </a:endParaRPr>
          </a:p>
        </p:txBody>
      </p:sp>
      <p:pic>
        <p:nvPicPr>
          <p:cNvPr id="21" name="Picture 20"/>
          <p:cNvPicPr>
            <a:picLocks noChangeAspect="1"/>
          </p:cNvPicPr>
          <p:nvPr/>
        </p:nvPicPr>
        <p:blipFill rotWithShape="1">
          <a:blip r:embed="rId4"/>
          <a:srcRect t="11002" b="15059"/>
          <a:stretch/>
        </p:blipFill>
        <p:spPr>
          <a:xfrm>
            <a:off x="479395" y="937634"/>
            <a:ext cx="2908674" cy="1123463"/>
          </a:xfrm>
          <a:prstGeom prst="rect">
            <a:avLst/>
          </a:prstGeom>
        </p:spPr>
      </p:pic>
      <p:pic>
        <p:nvPicPr>
          <p:cNvPr id="6" name="Picture 5">
            <a:extLst>
              <a:ext uri="{FF2B5EF4-FFF2-40B4-BE49-F238E27FC236}">
                <a16:creationId xmlns:a16="http://schemas.microsoft.com/office/drawing/2014/main" id="{78BDCE82-D1BA-7D12-3A31-378F3C3A5F3A}"/>
              </a:ext>
            </a:extLst>
          </p:cNvPr>
          <p:cNvPicPr>
            <a:picLocks noChangeAspect="1"/>
          </p:cNvPicPr>
          <p:nvPr/>
        </p:nvPicPr>
        <p:blipFill>
          <a:blip r:embed="rId5"/>
          <a:stretch>
            <a:fillRect/>
          </a:stretch>
        </p:blipFill>
        <p:spPr>
          <a:xfrm>
            <a:off x="479395" y="2283710"/>
            <a:ext cx="2908674" cy="714375"/>
          </a:xfrm>
          <a:prstGeom prst="rect">
            <a:avLst/>
          </a:prstGeom>
          <a:ln w="38100">
            <a:solidFill>
              <a:srgbClr val="2DF361"/>
            </a:solidFill>
          </a:ln>
        </p:spPr>
      </p:pic>
      <p:sp>
        <p:nvSpPr>
          <p:cNvPr id="4" name="Rectangle 3">
            <a:extLst>
              <a:ext uri="{FF2B5EF4-FFF2-40B4-BE49-F238E27FC236}">
                <a16:creationId xmlns:a16="http://schemas.microsoft.com/office/drawing/2014/main" id="{E4C8A461-E125-7707-398D-D1755040522C}"/>
              </a:ext>
            </a:extLst>
          </p:cNvPr>
          <p:cNvSpPr/>
          <p:nvPr/>
        </p:nvSpPr>
        <p:spPr>
          <a:xfrm>
            <a:off x="4011283" y="937633"/>
            <a:ext cx="4694399" cy="53085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7188" indent="-357188">
              <a:buFont typeface="Arial" panose="020B0604020202020204" pitchFamily="34" charset="0"/>
              <a:buChar char="•"/>
            </a:pPr>
            <a:r>
              <a:rPr lang="en-GB" sz="2600" b="1" dirty="0">
                <a:solidFill>
                  <a:srgbClr val="FFFFFF"/>
                </a:solidFill>
              </a:rPr>
              <a:t>Agriculture, environment and   animal care;</a:t>
            </a:r>
          </a:p>
          <a:p>
            <a:pPr marL="342900" indent="-342900">
              <a:buFont typeface="Arial" panose="020B0604020202020204" pitchFamily="34" charset="0"/>
              <a:buChar char="•"/>
            </a:pPr>
            <a:r>
              <a:rPr lang="en-GB" sz="2600" b="1" dirty="0">
                <a:solidFill>
                  <a:srgbClr val="FFFFFF"/>
                </a:solidFill>
              </a:rPr>
              <a:t>Business and Administration;</a:t>
            </a:r>
          </a:p>
          <a:p>
            <a:pPr marL="342900" indent="-342900">
              <a:buFont typeface="Arial" panose="020B0604020202020204" pitchFamily="34" charset="0"/>
              <a:buChar char="•"/>
            </a:pPr>
            <a:r>
              <a:rPr lang="en-GB" sz="2600" b="1" dirty="0">
                <a:solidFill>
                  <a:srgbClr val="FFFFFF"/>
                </a:solidFill>
              </a:rPr>
              <a:t>Construction;</a:t>
            </a:r>
          </a:p>
          <a:p>
            <a:pPr marL="342900" indent="-342900">
              <a:buFont typeface="Arial" panose="020B0604020202020204" pitchFamily="34" charset="0"/>
              <a:buChar char="•"/>
            </a:pPr>
            <a:r>
              <a:rPr lang="en-GB" sz="2600" b="1" dirty="0">
                <a:solidFill>
                  <a:srgbClr val="FFFFFF"/>
                </a:solidFill>
              </a:rPr>
              <a:t>Creative and Design;</a:t>
            </a:r>
          </a:p>
          <a:p>
            <a:pPr marL="342900" indent="-342900">
              <a:buFont typeface="Arial" panose="020B0604020202020204" pitchFamily="34" charset="0"/>
              <a:buChar char="•"/>
            </a:pPr>
            <a:r>
              <a:rPr lang="en-GB" sz="2600" b="1" dirty="0">
                <a:solidFill>
                  <a:srgbClr val="FFFFFF"/>
                </a:solidFill>
              </a:rPr>
              <a:t>Digital;</a:t>
            </a:r>
          </a:p>
          <a:p>
            <a:pPr marL="342900" indent="-342900">
              <a:buFont typeface="Arial" panose="020B0604020202020204" pitchFamily="34" charset="0"/>
              <a:buChar char="•"/>
            </a:pPr>
            <a:r>
              <a:rPr lang="en-GB" sz="2600" b="1" dirty="0">
                <a:solidFill>
                  <a:srgbClr val="FFFFFF"/>
                </a:solidFill>
              </a:rPr>
              <a:t>Education and Early Years;</a:t>
            </a:r>
          </a:p>
          <a:p>
            <a:pPr marL="342900" indent="-342900">
              <a:buFont typeface="Arial" panose="020B0604020202020204" pitchFamily="34" charset="0"/>
              <a:buChar char="•"/>
            </a:pPr>
            <a:r>
              <a:rPr lang="en-GB" sz="2600" b="1" dirty="0">
                <a:solidFill>
                  <a:srgbClr val="FFFFFF"/>
                </a:solidFill>
              </a:rPr>
              <a:t>Engineering and Manufacturing;</a:t>
            </a:r>
          </a:p>
          <a:p>
            <a:pPr marL="342900" indent="-342900">
              <a:buFont typeface="Arial" panose="020B0604020202020204" pitchFamily="34" charset="0"/>
              <a:buChar char="•"/>
            </a:pPr>
            <a:r>
              <a:rPr lang="en-GB" sz="2600" b="1" dirty="0">
                <a:solidFill>
                  <a:srgbClr val="FFFFFF"/>
                </a:solidFill>
              </a:rPr>
              <a:t>Health and Science;</a:t>
            </a:r>
          </a:p>
          <a:p>
            <a:pPr marL="342900" indent="-342900">
              <a:buFont typeface="Arial" panose="020B0604020202020204" pitchFamily="34" charset="0"/>
              <a:buChar char="•"/>
            </a:pPr>
            <a:r>
              <a:rPr lang="en-GB" sz="2600" b="1" dirty="0">
                <a:solidFill>
                  <a:srgbClr val="FFFFFF"/>
                </a:solidFill>
              </a:rPr>
              <a:t>Legal, finance and accounting;</a:t>
            </a:r>
          </a:p>
          <a:p>
            <a:pPr marL="342900" indent="-342900">
              <a:buFont typeface="Arial" panose="020B0604020202020204" pitchFamily="34" charset="0"/>
              <a:buChar char="•"/>
            </a:pPr>
            <a:r>
              <a:rPr lang="en-GB" sz="2600" b="1" dirty="0">
                <a:solidFill>
                  <a:srgbClr val="FFFFFF"/>
                </a:solidFill>
              </a:rPr>
              <a:t>Sales and Marketing (2025).</a:t>
            </a:r>
          </a:p>
        </p:txBody>
      </p:sp>
      <p:grpSp>
        <p:nvGrpSpPr>
          <p:cNvPr id="5" name="Group 4">
            <a:extLst>
              <a:ext uri="{FF2B5EF4-FFF2-40B4-BE49-F238E27FC236}">
                <a16:creationId xmlns:a16="http://schemas.microsoft.com/office/drawing/2014/main" id="{D053BD59-971C-C313-FECC-2C91467D5112}"/>
              </a:ext>
            </a:extLst>
          </p:cNvPr>
          <p:cNvGrpSpPr/>
          <p:nvPr/>
        </p:nvGrpSpPr>
        <p:grpSpPr>
          <a:xfrm>
            <a:off x="4348570" y="2418715"/>
            <a:ext cx="4512687" cy="2316354"/>
            <a:chOff x="3576502" y="2375583"/>
            <a:chExt cx="5266546" cy="2316354"/>
          </a:xfrm>
        </p:grpSpPr>
        <p:sp>
          <p:nvSpPr>
            <p:cNvPr id="8" name="Rectangle: Rounded Corners 7">
              <a:extLst>
                <a:ext uri="{FF2B5EF4-FFF2-40B4-BE49-F238E27FC236}">
                  <a16:creationId xmlns:a16="http://schemas.microsoft.com/office/drawing/2014/main" id="{5D7B7FE8-E9C3-A32A-C54E-9AC804CFFFCA}"/>
                </a:ext>
              </a:extLst>
            </p:cNvPr>
            <p:cNvSpPr/>
            <p:nvPr/>
          </p:nvSpPr>
          <p:spPr>
            <a:xfrm>
              <a:off x="4243616" y="3089242"/>
              <a:ext cx="4599432" cy="1602695"/>
            </a:xfrm>
            <a:prstGeom prst="roundRect">
              <a:avLst/>
            </a:prstGeom>
            <a:solidFill>
              <a:schemeClr val="bg1"/>
            </a:solidFill>
            <a:ln w="38100">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dirty="0">
                  <a:solidFill>
                    <a:srgbClr val="333333"/>
                  </a:solidFill>
                  <a:highlight>
                    <a:srgbClr val="FFFFFF"/>
                  </a:highlight>
                  <a:latin typeface="proxima-nova"/>
                </a:rPr>
                <a:t>Building Services Engineering for Construction</a:t>
              </a:r>
            </a:p>
            <a:p>
              <a:pPr marL="285750" indent="-285750">
                <a:buFont typeface="Arial" panose="020B0604020202020204" pitchFamily="34" charset="0"/>
                <a:buChar char="•"/>
              </a:pPr>
              <a:r>
                <a:rPr lang="en-GB" dirty="0">
                  <a:solidFill>
                    <a:srgbClr val="333333"/>
                  </a:solidFill>
                  <a:highlight>
                    <a:srgbClr val="FFFFFF"/>
                  </a:highlight>
                  <a:latin typeface="proxima-nova"/>
                </a:rPr>
                <a:t>Construction: Design, Surveying and Planning</a:t>
              </a:r>
            </a:p>
          </p:txBody>
        </p:sp>
        <p:sp>
          <p:nvSpPr>
            <p:cNvPr id="9" name="Rectangle: Rounded Corners 8">
              <a:extLst>
                <a:ext uri="{FF2B5EF4-FFF2-40B4-BE49-F238E27FC236}">
                  <a16:creationId xmlns:a16="http://schemas.microsoft.com/office/drawing/2014/main" id="{ECFFB8F9-2D61-7190-9C37-E7EF120BA24E}"/>
                </a:ext>
              </a:extLst>
            </p:cNvPr>
            <p:cNvSpPr/>
            <p:nvPr/>
          </p:nvSpPr>
          <p:spPr>
            <a:xfrm>
              <a:off x="3576502" y="2375583"/>
              <a:ext cx="2459093" cy="397566"/>
            </a:xfrm>
            <a:prstGeom prst="roundRect">
              <a:avLst/>
            </a:prstGeom>
            <a:noFill/>
            <a:ln w="38100">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l">
                <a:buFont typeface="Arial" panose="020B0604020202020204" pitchFamily="34" charset="0"/>
                <a:buChar char="•"/>
              </a:pPr>
              <a:endParaRPr lang="en-GB" b="0" i="0" dirty="0">
                <a:solidFill>
                  <a:srgbClr val="333333"/>
                </a:solidFill>
                <a:effectLst/>
                <a:highlight>
                  <a:srgbClr val="FFFFFF"/>
                </a:highlight>
                <a:latin typeface="proxima-nova"/>
              </a:endParaRPr>
            </a:p>
          </p:txBody>
        </p:sp>
        <p:cxnSp>
          <p:nvCxnSpPr>
            <p:cNvPr id="11" name="Straight Connector 10">
              <a:extLst>
                <a:ext uri="{FF2B5EF4-FFF2-40B4-BE49-F238E27FC236}">
                  <a16:creationId xmlns:a16="http://schemas.microsoft.com/office/drawing/2014/main" id="{0419E442-3E34-086B-F382-A240238D0A85}"/>
                </a:ext>
              </a:extLst>
            </p:cNvPr>
            <p:cNvCxnSpPr>
              <a:cxnSpLocks/>
              <a:stCxn id="9" idx="3"/>
            </p:cNvCxnSpPr>
            <p:nvPr/>
          </p:nvCxnSpPr>
          <p:spPr>
            <a:xfrm>
              <a:off x="6035595" y="2574366"/>
              <a:ext cx="1213140" cy="514876"/>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grpSp>
      <p:sp>
        <p:nvSpPr>
          <p:cNvPr id="28" name="Rectangle: Rounded Corners 27">
            <a:extLst>
              <a:ext uri="{FF2B5EF4-FFF2-40B4-BE49-F238E27FC236}">
                <a16:creationId xmlns:a16="http://schemas.microsoft.com/office/drawing/2014/main" id="{2988CC68-A486-F017-6CBF-F47A1143EFF7}"/>
              </a:ext>
            </a:extLst>
          </p:cNvPr>
          <p:cNvSpPr/>
          <p:nvPr/>
        </p:nvSpPr>
        <p:spPr>
          <a:xfrm>
            <a:off x="5518590" y="5677526"/>
            <a:ext cx="3247696" cy="954194"/>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lumMod val="85000"/>
                    <a:lumOff val="15000"/>
                  </a:schemeClr>
                </a:solidFill>
              </a:rPr>
              <a:t>Get UCAS points, which can get you onto a higher level course</a:t>
            </a:r>
          </a:p>
        </p:txBody>
      </p:sp>
    </p:spTree>
    <p:custDataLst>
      <p:tags r:id="rId1"/>
    </p:custDataLst>
    <p:extLst>
      <p:ext uri="{BB962C8B-B14F-4D97-AF65-F5344CB8AC3E}">
        <p14:creationId xmlns:p14="http://schemas.microsoft.com/office/powerpoint/2010/main" val="210122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6FBBCD-12FE-4C51-93CA-60C261572318}"/>
              </a:ext>
            </a:extLst>
          </p:cNvPr>
          <p:cNvSpPr/>
          <p:nvPr/>
        </p:nvSpPr>
        <p:spPr>
          <a:xfrm>
            <a:off x="0" y="0"/>
            <a:ext cx="9144000" cy="6858000"/>
          </a:xfrm>
          <a:prstGeom prst="rect">
            <a:avLst/>
          </a:prstGeom>
          <a:solidFill>
            <a:srgbClr val="0072BA">
              <a:alpha val="9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1" y="0"/>
            <a:ext cx="9143999" cy="646331"/>
          </a:xfrm>
          <a:prstGeom prst="rect">
            <a:avLst/>
          </a:prstGeom>
          <a:solidFill>
            <a:srgbClr val="002060"/>
          </a:solidFill>
        </p:spPr>
        <p:txBody>
          <a:bodyPr wrap="square" rtlCol="0">
            <a:spAutoFit/>
          </a:bodyPr>
          <a:lstStyle/>
          <a:p>
            <a:pPr algn="ctr"/>
            <a:r>
              <a:rPr lang="en-GB" sz="3600" dirty="0">
                <a:solidFill>
                  <a:schemeClr val="bg1"/>
                </a:solidFill>
              </a:rPr>
              <a:t>How can you manage your career?</a:t>
            </a:r>
          </a:p>
        </p:txBody>
      </p:sp>
      <p:pic>
        <p:nvPicPr>
          <p:cNvPr id="6" name="Graphic 5" descr="Badge 1 with solid fill">
            <a:extLst>
              <a:ext uri="{FF2B5EF4-FFF2-40B4-BE49-F238E27FC236}">
                <a16:creationId xmlns:a16="http://schemas.microsoft.com/office/drawing/2014/main" id="{A9AD44D3-B565-4EF9-9C5C-D529517FAF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5545" y="0"/>
            <a:ext cx="646331" cy="646331"/>
          </a:xfrm>
          <a:prstGeom prst="rect">
            <a:avLst/>
          </a:prstGeom>
        </p:spPr>
      </p:pic>
      <p:pic>
        <p:nvPicPr>
          <p:cNvPr id="5" name="Online Media 4" title="Get Ready for Your Career">
            <a:hlinkClick r:id="" action="ppaction://media"/>
            <a:extLst>
              <a:ext uri="{FF2B5EF4-FFF2-40B4-BE49-F238E27FC236}">
                <a16:creationId xmlns:a16="http://schemas.microsoft.com/office/drawing/2014/main" id="{6E515A52-148B-8464-216F-4D0642C4A32F}"/>
              </a:ext>
            </a:extLst>
          </p:cNvPr>
          <p:cNvPicPr>
            <a:picLocks noRot="1" noChangeAspect="1"/>
          </p:cNvPicPr>
          <p:nvPr>
            <a:videoFile r:link="rId2"/>
          </p:nvPr>
        </p:nvPicPr>
        <p:blipFill>
          <a:blip r:embed="rId7"/>
          <a:stretch>
            <a:fillRect/>
          </a:stretch>
        </p:blipFill>
        <p:spPr>
          <a:xfrm>
            <a:off x="252876" y="717273"/>
            <a:ext cx="8638248" cy="4880610"/>
          </a:xfrm>
          <a:prstGeom prst="rect">
            <a:avLst/>
          </a:prstGeom>
        </p:spPr>
      </p:pic>
      <p:pic>
        <p:nvPicPr>
          <p:cNvPr id="4" name="Picture 3">
            <a:extLst>
              <a:ext uri="{FF2B5EF4-FFF2-40B4-BE49-F238E27FC236}">
                <a16:creationId xmlns:a16="http://schemas.microsoft.com/office/drawing/2014/main" id="{76961E1E-359C-4124-718F-67B530F5FF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120" y="5683615"/>
            <a:ext cx="1806053" cy="1060726"/>
          </a:xfrm>
          <a:prstGeom prst="rect">
            <a:avLst/>
          </a:prstGeom>
          <a:ln w="57150">
            <a:solidFill>
              <a:schemeClr val="bg1"/>
            </a:solidFill>
          </a:ln>
        </p:spPr>
      </p:pic>
      <p:pic>
        <p:nvPicPr>
          <p:cNvPr id="7" name="Picture 6">
            <a:extLst>
              <a:ext uri="{FF2B5EF4-FFF2-40B4-BE49-F238E27FC236}">
                <a16:creationId xmlns:a16="http://schemas.microsoft.com/office/drawing/2014/main" id="{B1057637-FE5E-9AA7-7CEA-3EDDC73481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82049" y="5668826"/>
            <a:ext cx="1854135" cy="1060727"/>
          </a:xfrm>
          <a:prstGeom prst="rect">
            <a:avLst/>
          </a:prstGeom>
          <a:ln w="57150">
            <a:solidFill>
              <a:schemeClr val="bg1"/>
            </a:solidFill>
          </a:ln>
        </p:spPr>
      </p:pic>
      <p:pic>
        <p:nvPicPr>
          <p:cNvPr id="8" name="Picture 7">
            <a:extLst>
              <a:ext uri="{FF2B5EF4-FFF2-40B4-BE49-F238E27FC236}">
                <a16:creationId xmlns:a16="http://schemas.microsoft.com/office/drawing/2014/main" id="{A4176BCC-E88C-0AC4-1AD3-1A548E552BE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4060" y="5683615"/>
            <a:ext cx="1825051" cy="1065166"/>
          </a:xfrm>
          <a:prstGeom prst="rect">
            <a:avLst/>
          </a:prstGeom>
          <a:ln w="57150">
            <a:solidFill>
              <a:schemeClr val="bg1"/>
            </a:solidFill>
          </a:ln>
        </p:spPr>
      </p:pic>
      <p:pic>
        <p:nvPicPr>
          <p:cNvPr id="9" name="Picture 8">
            <a:extLst>
              <a:ext uri="{FF2B5EF4-FFF2-40B4-BE49-F238E27FC236}">
                <a16:creationId xmlns:a16="http://schemas.microsoft.com/office/drawing/2014/main" id="{CFCA6479-D83C-346C-1563-63BAD3D1503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66071" y="5668825"/>
            <a:ext cx="1825053" cy="1060727"/>
          </a:xfrm>
          <a:prstGeom prst="rect">
            <a:avLst/>
          </a:prstGeom>
          <a:ln w="57150">
            <a:solidFill>
              <a:schemeClr val="bg1"/>
            </a:solidFill>
          </a:ln>
        </p:spPr>
      </p:pic>
      <p:sp>
        <p:nvSpPr>
          <p:cNvPr id="11" name="TextBox 10">
            <a:extLst>
              <a:ext uri="{FF2B5EF4-FFF2-40B4-BE49-F238E27FC236}">
                <a16:creationId xmlns:a16="http://schemas.microsoft.com/office/drawing/2014/main" id="{96A7FCBD-13BF-BA23-2478-01E1AF40E8EC}"/>
              </a:ext>
            </a:extLst>
          </p:cNvPr>
          <p:cNvSpPr txBox="1"/>
          <p:nvPr/>
        </p:nvSpPr>
        <p:spPr>
          <a:xfrm>
            <a:off x="1500251" y="5108109"/>
            <a:ext cx="6478346" cy="369332"/>
          </a:xfrm>
          <a:prstGeom prst="rect">
            <a:avLst/>
          </a:prstGeom>
          <a:solidFill>
            <a:srgbClr val="92D050"/>
          </a:solidFill>
        </p:spPr>
        <p:txBody>
          <a:bodyPr wrap="square">
            <a:spAutoFit/>
          </a:bodyPr>
          <a:lstStyle/>
          <a:p>
            <a:r>
              <a:rPr lang="en-GB" dirty="0"/>
              <a:t>https://www.youtube.com/watch?v=OWZxyyK6OuA</a:t>
            </a:r>
          </a:p>
        </p:txBody>
      </p:sp>
    </p:spTree>
    <p:custDataLst>
      <p:tags r:id="rId1"/>
    </p:custDataLst>
    <p:extLst>
      <p:ext uri="{BB962C8B-B14F-4D97-AF65-F5344CB8AC3E}">
        <p14:creationId xmlns:p14="http://schemas.microsoft.com/office/powerpoint/2010/main" val="284438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5"/>
                </p:tgtEl>
              </p:cMediaNode>
            </p:video>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14780" y="0"/>
            <a:ext cx="9158780" cy="6858000"/>
          </a:xfrm>
          <a:prstGeom prst="rect">
            <a:avLst/>
          </a:prstGeom>
          <a:solidFill>
            <a:srgbClr val="0072BA"/>
          </a:solidFill>
          <a:ln w="9525">
            <a:solidFill>
              <a:srgbClr val="FF66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27" name="Rectangle 26">
            <a:extLst>
              <a:ext uri="{FF2B5EF4-FFF2-40B4-BE49-F238E27FC236}">
                <a16:creationId xmlns:a16="http://schemas.microsoft.com/office/drawing/2014/main" id="{F2FE0DFA-5E79-3ED2-B085-30F844474B2E}"/>
              </a:ext>
            </a:extLst>
          </p:cNvPr>
          <p:cNvSpPr/>
          <p:nvPr/>
        </p:nvSpPr>
        <p:spPr>
          <a:xfrm>
            <a:off x="137159" y="849788"/>
            <a:ext cx="8806391" cy="5803627"/>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2"/>
          <p:cNvSpPr>
            <a:spLocks noChangeArrowheads="1"/>
          </p:cNvSpPr>
          <p:nvPr/>
        </p:nvSpPr>
        <p:spPr bwMode="auto">
          <a:xfrm>
            <a:off x="-14780" y="5978"/>
            <a:ext cx="9144000" cy="757646"/>
          </a:xfrm>
          <a:prstGeom prst="rect">
            <a:avLst/>
          </a:prstGeom>
          <a:solidFill>
            <a:srgbClr val="00206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a:latin typeface="Calibri" panose="020F0502020204030204" pitchFamily="34" charset="0"/>
            </a:endParaRPr>
          </a:p>
        </p:txBody>
      </p:sp>
      <p:sp>
        <p:nvSpPr>
          <p:cNvPr id="10" name="TextBox 47">
            <a:extLst>
              <a:ext uri="{FF2B5EF4-FFF2-40B4-BE49-F238E27FC236}">
                <a16:creationId xmlns:a16="http://schemas.microsoft.com/office/drawing/2014/main" id="{E1F0057E-DDCC-C4FC-691C-C0FB60DC1A3F}"/>
              </a:ext>
            </a:extLst>
          </p:cNvPr>
          <p:cNvSpPr txBox="1"/>
          <p:nvPr/>
        </p:nvSpPr>
        <p:spPr>
          <a:xfrm>
            <a:off x="850392" y="300566"/>
            <a:ext cx="8202168" cy="306366"/>
          </a:xfrm>
          <a:prstGeom prst="rect">
            <a:avLst/>
          </a:prstGeom>
        </p:spPr>
        <p:txBody>
          <a:bodyPr wrap="square" lIns="0" tIns="0" rIns="0" bIns="0" rtlCol="0" anchor="t">
            <a:spAutoFit/>
          </a:bodyPr>
          <a:lstStyle/>
          <a:p>
            <a:pPr algn="ctr">
              <a:lnSpc>
                <a:spcPts val="2239"/>
              </a:lnSpc>
            </a:pPr>
            <a:r>
              <a:rPr lang="en-US" sz="2800" dirty="0">
                <a:solidFill>
                  <a:schemeClr val="bg1"/>
                </a:solidFill>
              </a:rPr>
              <a:t>                      Getting into the details: In the workplace</a:t>
            </a:r>
          </a:p>
        </p:txBody>
      </p:sp>
      <p:sp>
        <p:nvSpPr>
          <p:cNvPr id="12" name="Rectangle 2">
            <a:extLst>
              <a:ext uri="{FF2B5EF4-FFF2-40B4-BE49-F238E27FC236}">
                <a16:creationId xmlns:a16="http://schemas.microsoft.com/office/drawing/2014/main" id="{DFE8D47B-C9B6-0977-F416-26B39BEDCB76}"/>
              </a:ext>
            </a:extLst>
          </p:cNvPr>
          <p:cNvSpPr>
            <a:spLocks noChangeArrowheads="1"/>
          </p:cNvSpPr>
          <p:nvPr/>
        </p:nvSpPr>
        <p:spPr bwMode="auto">
          <a:xfrm>
            <a:off x="-14780" y="0"/>
            <a:ext cx="2798064" cy="75764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a:latin typeface="Calibri" panose="020F0502020204030204" pitchFamily="34" charset="0"/>
            </a:endParaRPr>
          </a:p>
        </p:txBody>
      </p:sp>
      <p:sp>
        <p:nvSpPr>
          <p:cNvPr id="2" name="Rectangle 1">
            <a:extLst>
              <a:ext uri="{FF2B5EF4-FFF2-40B4-BE49-F238E27FC236}">
                <a16:creationId xmlns:a16="http://schemas.microsoft.com/office/drawing/2014/main" id="{FDA55B28-A6BC-A209-F095-47A06C0ECF4D}"/>
              </a:ext>
            </a:extLst>
          </p:cNvPr>
          <p:cNvSpPr/>
          <p:nvPr/>
        </p:nvSpPr>
        <p:spPr>
          <a:xfrm>
            <a:off x="241030" y="208424"/>
            <a:ext cx="2286444" cy="35869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Apprenticeship</a:t>
            </a:r>
          </a:p>
        </p:txBody>
      </p:sp>
      <p:grpSp>
        <p:nvGrpSpPr>
          <p:cNvPr id="3" name="Group 2">
            <a:extLst>
              <a:ext uri="{FF2B5EF4-FFF2-40B4-BE49-F238E27FC236}">
                <a16:creationId xmlns:a16="http://schemas.microsoft.com/office/drawing/2014/main" id="{986A65DE-83E1-3057-9EA1-6465D57EEA49}"/>
              </a:ext>
            </a:extLst>
          </p:cNvPr>
          <p:cNvGrpSpPr/>
          <p:nvPr/>
        </p:nvGrpSpPr>
        <p:grpSpPr>
          <a:xfrm>
            <a:off x="3619211" y="1247673"/>
            <a:ext cx="5148080" cy="1138107"/>
            <a:chOff x="326766" y="1152606"/>
            <a:chExt cx="6119245" cy="1347576"/>
          </a:xfrm>
        </p:grpSpPr>
        <p:sp>
          <p:nvSpPr>
            <p:cNvPr id="4" name="Rectangle 3">
              <a:extLst>
                <a:ext uri="{FF2B5EF4-FFF2-40B4-BE49-F238E27FC236}">
                  <a16:creationId xmlns:a16="http://schemas.microsoft.com/office/drawing/2014/main" id="{5AF40692-C30A-3A2C-1626-FED318D1B4C2}"/>
                </a:ext>
              </a:extLst>
            </p:cNvPr>
            <p:cNvSpPr/>
            <p:nvPr/>
          </p:nvSpPr>
          <p:spPr>
            <a:xfrm>
              <a:off x="2443338" y="1152606"/>
              <a:ext cx="4002673" cy="1347576"/>
            </a:xfrm>
            <a:prstGeom prst="rect">
              <a:avLst/>
            </a:prstGeom>
            <a:solidFill>
              <a:srgbClr val="FC5C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£7.55 per hour – (but some employers pay more)</a:t>
              </a:r>
            </a:p>
          </p:txBody>
        </p:sp>
        <p:pic>
          <p:nvPicPr>
            <p:cNvPr id="6" name="Picture 5">
              <a:extLst>
                <a:ext uri="{FF2B5EF4-FFF2-40B4-BE49-F238E27FC236}">
                  <a16:creationId xmlns:a16="http://schemas.microsoft.com/office/drawing/2014/main" id="{905F7D68-1D75-89F2-0AD2-E83A79AABE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766" y="1159357"/>
              <a:ext cx="1980318" cy="1319822"/>
            </a:xfrm>
            <a:prstGeom prst="rect">
              <a:avLst/>
            </a:prstGeom>
          </p:spPr>
        </p:pic>
      </p:grpSp>
      <p:grpSp>
        <p:nvGrpSpPr>
          <p:cNvPr id="7" name="Group 6">
            <a:extLst>
              <a:ext uri="{FF2B5EF4-FFF2-40B4-BE49-F238E27FC236}">
                <a16:creationId xmlns:a16="http://schemas.microsoft.com/office/drawing/2014/main" id="{8DA0DFFC-FF6F-1482-43D7-95E352157E90}"/>
              </a:ext>
            </a:extLst>
          </p:cNvPr>
          <p:cNvGrpSpPr/>
          <p:nvPr/>
        </p:nvGrpSpPr>
        <p:grpSpPr>
          <a:xfrm>
            <a:off x="3621253" y="4573229"/>
            <a:ext cx="5146038" cy="1555073"/>
            <a:chOff x="252065" y="4085493"/>
            <a:chExt cx="6116818" cy="1841285"/>
          </a:xfrm>
        </p:grpSpPr>
        <p:sp>
          <p:nvSpPr>
            <p:cNvPr id="8" name="Rectangle 7">
              <a:extLst>
                <a:ext uri="{FF2B5EF4-FFF2-40B4-BE49-F238E27FC236}">
                  <a16:creationId xmlns:a16="http://schemas.microsoft.com/office/drawing/2014/main" id="{540EDF92-F23B-7062-74B0-49E034FED803}"/>
                </a:ext>
              </a:extLst>
            </p:cNvPr>
            <p:cNvSpPr/>
            <p:nvPr/>
          </p:nvSpPr>
          <p:spPr>
            <a:xfrm>
              <a:off x="2443338" y="4155485"/>
              <a:ext cx="3925545" cy="1347576"/>
            </a:xfrm>
            <a:prstGeom prst="rect">
              <a:avLst/>
            </a:prstGeom>
            <a:solidFill>
              <a:srgbClr val="FC5C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Need to find one like finding a job</a:t>
              </a:r>
            </a:p>
          </p:txBody>
        </p:sp>
        <p:pic>
          <p:nvPicPr>
            <p:cNvPr id="9" name="Picture 8">
              <a:extLst>
                <a:ext uri="{FF2B5EF4-FFF2-40B4-BE49-F238E27FC236}">
                  <a16:creationId xmlns:a16="http://schemas.microsoft.com/office/drawing/2014/main" id="{26310477-9AAF-0902-CCDF-16F90D3FC9B8}"/>
                </a:ext>
              </a:extLst>
            </p:cNvPr>
            <p:cNvPicPr>
              <a:picLocks noChangeAspect="1"/>
            </p:cNvPicPr>
            <p:nvPr/>
          </p:nvPicPr>
          <p:blipFill>
            <a:blip r:embed="rId4"/>
            <a:stretch>
              <a:fillRect/>
            </a:stretch>
          </p:blipFill>
          <p:spPr>
            <a:xfrm>
              <a:off x="252065" y="4085493"/>
              <a:ext cx="2111921" cy="1841285"/>
            </a:xfrm>
            <a:prstGeom prst="rect">
              <a:avLst/>
            </a:prstGeom>
          </p:spPr>
        </p:pic>
      </p:grpSp>
      <p:grpSp>
        <p:nvGrpSpPr>
          <p:cNvPr id="11" name="Group 10">
            <a:extLst>
              <a:ext uri="{FF2B5EF4-FFF2-40B4-BE49-F238E27FC236}">
                <a16:creationId xmlns:a16="http://schemas.microsoft.com/office/drawing/2014/main" id="{979D5717-3554-CA9F-9E68-97A2CE11BE0E}"/>
              </a:ext>
            </a:extLst>
          </p:cNvPr>
          <p:cNvGrpSpPr/>
          <p:nvPr/>
        </p:nvGrpSpPr>
        <p:grpSpPr>
          <a:xfrm>
            <a:off x="3640856" y="2919766"/>
            <a:ext cx="5126435" cy="1138107"/>
            <a:chOff x="326766" y="2646920"/>
            <a:chExt cx="6343364" cy="1347576"/>
          </a:xfrm>
        </p:grpSpPr>
        <p:sp>
          <p:nvSpPr>
            <p:cNvPr id="13" name="Rectangle 12">
              <a:extLst>
                <a:ext uri="{FF2B5EF4-FFF2-40B4-BE49-F238E27FC236}">
                  <a16:creationId xmlns:a16="http://schemas.microsoft.com/office/drawing/2014/main" id="{E673FBD1-7787-9049-D3F0-F4472903EE77}"/>
                </a:ext>
              </a:extLst>
            </p:cNvPr>
            <p:cNvSpPr/>
            <p:nvPr/>
          </p:nvSpPr>
          <p:spPr>
            <a:xfrm>
              <a:off x="2443338" y="2646920"/>
              <a:ext cx="4226792" cy="1347576"/>
            </a:xfrm>
            <a:prstGeom prst="rect">
              <a:avLst/>
            </a:prstGeom>
            <a:solidFill>
              <a:srgbClr val="FC5C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Learn by doing the job, in the workplace</a:t>
              </a:r>
            </a:p>
          </p:txBody>
        </p:sp>
        <p:pic>
          <p:nvPicPr>
            <p:cNvPr id="15" name="Picture 14">
              <a:extLst>
                <a:ext uri="{FF2B5EF4-FFF2-40B4-BE49-F238E27FC236}">
                  <a16:creationId xmlns:a16="http://schemas.microsoft.com/office/drawing/2014/main" id="{E0E7C511-3B0D-61FA-B066-966C9CC557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766" y="2694330"/>
              <a:ext cx="1950824" cy="1300166"/>
            </a:xfrm>
            <a:prstGeom prst="rect">
              <a:avLst/>
            </a:prstGeom>
          </p:spPr>
        </p:pic>
      </p:grpSp>
      <p:grpSp>
        <p:nvGrpSpPr>
          <p:cNvPr id="16" name="Group 15">
            <a:extLst>
              <a:ext uri="{FF2B5EF4-FFF2-40B4-BE49-F238E27FC236}">
                <a16:creationId xmlns:a16="http://schemas.microsoft.com/office/drawing/2014/main" id="{FB398606-077E-9B22-3A5B-F8F7CBF6F798}"/>
              </a:ext>
            </a:extLst>
          </p:cNvPr>
          <p:cNvGrpSpPr/>
          <p:nvPr/>
        </p:nvGrpSpPr>
        <p:grpSpPr>
          <a:xfrm>
            <a:off x="332718" y="915939"/>
            <a:ext cx="3088893" cy="4760439"/>
            <a:chOff x="319286" y="1452355"/>
            <a:chExt cx="3347023" cy="4760439"/>
          </a:xfrm>
        </p:grpSpPr>
        <p:pic>
          <p:nvPicPr>
            <p:cNvPr id="17" name="Picture 16">
              <a:extLst>
                <a:ext uri="{FF2B5EF4-FFF2-40B4-BE49-F238E27FC236}">
                  <a16:creationId xmlns:a16="http://schemas.microsoft.com/office/drawing/2014/main" id="{A61799F4-55AB-2201-89CB-76F5B2202687}"/>
                </a:ext>
              </a:extLst>
            </p:cNvPr>
            <p:cNvPicPr>
              <a:picLocks noChangeAspect="1"/>
            </p:cNvPicPr>
            <p:nvPr/>
          </p:nvPicPr>
          <p:blipFill>
            <a:blip r:embed="rId6"/>
            <a:stretch>
              <a:fillRect/>
            </a:stretch>
          </p:blipFill>
          <p:spPr>
            <a:xfrm>
              <a:off x="321717" y="5373531"/>
              <a:ext cx="747036" cy="839263"/>
            </a:xfrm>
            <a:prstGeom prst="rect">
              <a:avLst/>
            </a:prstGeom>
          </p:spPr>
        </p:pic>
        <p:pic>
          <p:nvPicPr>
            <p:cNvPr id="18" name="Picture 17">
              <a:extLst>
                <a:ext uri="{FF2B5EF4-FFF2-40B4-BE49-F238E27FC236}">
                  <a16:creationId xmlns:a16="http://schemas.microsoft.com/office/drawing/2014/main" id="{0F4015C4-9A1B-95C1-1A4E-32C55190BF26}"/>
                </a:ext>
              </a:extLst>
            </p:cNvPr>
            <p:cNvPicPr>
              <a:picLocks noChangeAspect="1"/>
            </p:cNvPicPr>
            <p:nvPr/>
          </p:nvPicPr>
          <p:blipFill>
            <a:blip r:embed="rId7"/>
            <a:stretch>
              <a:fillRect/>
            </a:stretch>
          </p:blipFill>
          <p:spPr>
            <a:xfrm>
              <a:off x="319286" y="4414396"/>
              <a:ext cx="756281" cy="849649"/>
            </a:xfrm>
            <a:prstGeom prst="rect">
              <a:avLst/>
            </a:prstGeom>
          </p:spPr>
        </p:pic>
        <p:pic>
          <p:nvPicPr>
            <p:cNvPr id="19" name="Picture 18">
              <a:extLst>
                <a:ext uri="{FF2B5EF4-FFF2-40B4-BE49-F238E27FC236}">
                  <a16:creationId xmlns:a16="http://schemas.microsoft.com/office/drawing/2014/main" id="{143E8E21-A560-21E0-D738-B95FA15C2BA1}"/>
                </a:ext>
              </a:extLst>
            </p:cNvPr>
            <p:cNvPicPr>
              <a:picLocks noChangeAspect="1"/>
            </p:cNvPicPr>
            <p:nvPr/>
          </p:nvPicPr>
          <p:blipFill rotWithShape="1">
            <a:blip r:embed="rId8"/>
            <a:srcRect t="10665"/>
            <a:stretch/>
          </p:blipFill>
          <p:spPr>
            <a:xfrm>
              <a:off x="328833" y="3429292"/>
              <a:ext cx="761906" cy="895235"/>
            </a:xfrm>
            <a:prstGeom prst="rect">
              <a:avLst/>
            </a:prstGeom>
          </p:spPr>
        </p:pic>
        <p:pic>
          <p:nvPicPr>
            <p:cNvPr id="20" name="Picture 19">
              <a:extLst>
                <a:ext uri="{FF2B5EF4-FFF2-40B4-BE49-F238E27FC236}">
                  <a16:creationId xmlns:a16="http://schemas.microsoft.com/office/drawing/2014/main" id="{C3A133CB-FFD9-5E86-FAD2-24A2D0B9FC6F}"/>
                </a:ext>
              </a:extLst>
            </p:cNvPr>
            <p:cNvPicPr>
              <a:picLocks noChangeAspect="1"/>
            </p:cNvPicPr>
            <p:nvPr/>
          </p:nvPicPr>
          <p:blipFill>
            <a:blip r:embed="rId9"/>
            <a:stretch>
              <a:fillRect/>
            </a:stretch>
          </p:blipFill>
          <p:spPr>
            <a:xfrm>
              <a:off x="328833" y="2453140"/>
              <a:ext cx="761906" cy="895234"/>
            </a:xfrm>
            <a:prstGeom prst="rect">
              <a:avLst/>
            </a:prstGeom>
          </p:spPr>
        </p:pic>
        <p:pic>
          <p:nvPicPr>
            <p:cNvPr id="21" name="Picture 20">
              <a:extLst>
                <a:ext uri="{FF2B5EF4-FFF2-40B4-BE49-F238E27FC236}">
                  <a16:creationId xmlns:a16="http://schemas.microsoft.com/office/drawing/2014/main" id="{FF487D9C-0F3F-9F25-E9A9-843032D3F6B4}"/>
                </a:ext>
              </a:extLst>
            </p:cNvPr>
            <p:cNvPicPr>
              <a:picLocks noChangeAspect="1"/>
            </p:cNvPicPr>
            <p:nvPr/>
          </p:nvPicPr>
          <p:blipFill>
            <a:blip r:embed="rId10"/>
            <a:stretch>
              <a:fillRect/>
            </a:stretch>
          </p:blipFill>
          <p:spPr>
            <a:xfrm>
              <a:off x="328833" y="1452355"/>
              <a:ext cx="761906" cy="905155"/>
            </a:xfrm>
            <a:prstGeom prst="rect">
              <a:avLst/>
            </a:prstGeom>
          </p:spPr>
        </p:pic>
        <p:sp>
          <p:nvSpPr>
            <p:cNvPr id="22" name="Rectangle 21">
              <a:extLst>
                <a:ext uri="{FF2B5EF4-FFF2-40B4-BE49-F238E27FC236}">
                  <a16:creationId xmlns:a16="http://schemas.microsoft.com/office/drawing/2014/main" id="{EED2C37E-9390-BFB6-E3C6-5D96A7C9567F}"/>
                </a:ext>
              </a:extLst>
            </p:cNvPr>
            <p:cNvSpPr/>
            <p:nvPr/>
          </p:nvSpPr>
          <p:spPr>
            <a:xfrm>
              <a:off x="1189451" y="5373531"/>
              <a:ext cx="2476858" cy="839262"/>
            </a:xfrm>
            <a:prstGeom prst="rect">
              <a:avLst/>
            </a:prstGeom>
            <a:solidFill>
              <a:srgbClr val="FC5C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Intermediate Apprenticeship</a:t>
              </a:r>
            </a:p>
          </p:txBody>
        </p:sp>
        <p:sp>
          <p:nvSpPr>
            <p:cNvPr id="23" name="Rectangle 22">
              <a:extLst>
                <a:ext uri="{FF2B5EF4-FFF2-40B4-BE49-F238E27FC236}">
                  <a16:creationId xmlns:a16="http://schemas.microsoft.com/office/drawing/2014/main" id="{EA342971-FB95-B04B-1EC4-2D8BAD42CB9B}"/>
                </a:ext>
              </a:extLst>
            </p:cNvPr>
            <p:cNvSpPr/>
            <p:nvPr/>
          </p:nvSpPr>
          <p:spPr>
            <a:xfrm>
              <a:off x="1189451" y="4412539"/>
              <a:ext cx="2476858" cy="851506"/>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Advanced Apprenticeship</a:t>
              </a:r>
            </a:p>
          </p:txBody>
        </p:sp>
        <p:sp>
          <p:nvSpPr>
            <p:cNvPr id="24" name="Rectangle 23">
              <a:extLst>
                <a:ext uri="{FF2B5EF4-FFF2-40B4-BE49-F238E27FC236}">
                  <a16:creationId xmlns:a16="http://schemas.microsoft.com/office/drawing/2014/main" id="{D4407CAE-8836-EF61-FDE4-07B8431DBC21}"/>
                </a:ext>
              </a:extLst>
            </p:cNvPr>
            <p:cNvSpPr/>
            <p:nvPr/>
          </p:nvSpPr>
          <p:spPr>
            <a:xfrm>
              <a:off x="1186108" y="3428999"/>
              <a:ext cx="2480201" cy="893663"/>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Higher/Degree Apprenticeship</a:t>
              </a:r>
            </a:p>
          </p:txBody>
        </p:sp>
        <p:sp>
          <p:nvSpPr>
            <p:cNvPr id="25" name="Rectangle 24">
              <a:extLst>
                <a:ext uri="{FF2B5EF4-FFF2-40B4-BE49-F238E27FC236}">
                  <a16:creationId xmlns:a16="http://schemas.microsoft.com/office/drawing/2014/main" id="{1130A40D-3EE1-5551-C6D7-FA0DF0B20D3F}"/>
                </a:ext>
              </a:extLst>
            </p:cNvPr>
            <p:cNvSpPr/>
            <p:nvPr/>
          </p:nvSpPr>
          <p:spPr>
            <a:xfrm>
              <a:off x="1186107" y="2445459"/>
              <a:ext cx="2480201" cy="893663"/>
            </a:xfrm>
            <a:prstGeom prst="rect">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Higher/Degree Apprenticeship</a:t>
              </a:r>
            </a:p>
          </p:txBody>
        </p:sp>
        <p:sp>
          <p:nvSpPr>
            <p:cNvPr id="26" name="Rectangle 25">
              <a:extLst>
                <a:ext uri="{FF2B5EF4-FFF2-40B4-BE49-F238E27FC236}">
                  <a16:creationId xmlns:a16="http://schemas.microsoft.com/office/drawing/2014/main" id="{B8DDF331-58CD-740C-A4F5-8305C85BC88F}"/>
                </a:ext>
              </a:extLst>
            </p:cNvPr>
            <p:cNvSpPr/>
            <p:nvPr/>
          </p:nvSpPr>
          <p:spPr>
            <a:xfrm>
              <a:off x="1186107" y="1452355"/>
              <a:ext cx="2480201" cy="893663"/>
            </a:xfrm>
            <a:prstGeom prst="rect">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Higher/Degree Apprenticeship</a:t>
              </a:r>
            </a:p>
          </p:txBody>
        </p:sp>
      </p:grpSp>
      <p:sp>
        <p:nvSpPr>
          <p:cNvPr id="28" name="Rectangle 27">
            <a:extLst>
              <a:ext uri="{FF2B5EF4-FFF2-40B4-BE49-F238E27FC236}">
                <a16:creationId xmlns:a16="http://schemas.microsoft.com/office/drawing/2014/main" id="{F3E70EE8-C7DA-64E3-F940-E4A0B8C8BC62}"/>
              </a:ext>
            </a:extLst>
          </p:cNvPr>
          <p:cNvSpPr/>
          <p:nvPr/>
        </p:nvSpPr>
        <p:spPr>
          <a:xfrm>
            <a:off x="208385" y="3751601"/>
            <a:ext cx="3303246" cy="2634943"/>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11CBE9A8-D58B-90A6-D427-9F0A86F6721D}"/>
              </a:ext>
            </a:extLst>
          </p:cNvPr>
          <p:cNvSpPr/>
          <p:nvPr/>
        </p:nvSpPr>
        <p:spPr>
          <a:xfrm>
            <a:off x="5797832" y="5585582"/>
            <a:ext cx="3247696" cy="113810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lumMod val="85000"/>
                    <a:lumOff val="15000"/>
                  </a:schemeClr>
                </a:solidFill>
              </a:rPr>
              <a:t>Get UCAS points if Level 3+, which can get you onto a higher level course</a:t>
            </a:r>
          </a:p>
        </p:txBody>
      </p:sp>
      <p:sp>
        <p:nvSpPr>
          <p:cNvPr id="30" name="Rectangle 29">
            <a:extLst>
              <a:ext uri="{FF2B5EF4-FFF2-40B4-BE49-F238E27FC236}">
                <a16:creationId xmlns:a16="http://schemas.microsoft.com/office/drawing/2014/main" id="{9F264022-6810-EEC7-FDC2-D2DA47A9A570}"/>
              </a:ext>
            </a:extLst>
          </p:cNvPr>
          <p:cNvSpPr/>
          <p:nvPr/>
        </p:nvSpPr>
        <p:spPr>
          <a:xfrm>
            <a:off x="341255" y="5823940"/>
            <a:ext cx="3068695" cy="484195"/>
          </a:xfrm>
          <a:prstGeom prst="rect">
            <a:avLst/>
          </a:prstGeom>
          <a:solidFill>
            <a:srgbClr val="009E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New Foundation level (2025)</a:t>
            </a:r>
          </a:p>
        </p:txBody>
      </p:sp>
    </p:spTree>
    <p:extLst>
      <p:ext uri="{BB962C8B-B14F-4D97-AF65-F5344CB8AC3E}">
        <p14:creationId xmlns:p14="http://schemas.microsoft.com/office/powerpoint/2010/main" val="34870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295" y="1893"/>
            <a:ext cx="9158780" cy="6858000"/>
          </a:xfrm>
          <a:prstGeom prst="rect">
            <a:avLst/>
          </a:prstGeom>
          <a:solidFill>
            <a:srgbClr val="0072BA"/>
          </a:solidFill>
          <a:ln w="9525">
            <a:solidFill>
              <a:srgbClr val="FF66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5" name="Rectangle 2"/>
          <p:cNvSpPr>
            <a:spLocks noChangeArrowheads="1"/>
          </p:cNvSpPr>
          <p:nvPr/>
        </p:nvSpPr>
        <p:spPr bwMode="auto">
          <a:xfrm>
            <a:off x="0" y="1"/>
            <a:ext cx="9144000" cy="757646"/>
          </a:xfrm>
          <a:prstGeom prst="rect">
            <a:avLst/>
          </a:prstGeom>
          <a:solidFill>
            <a:srgbClr val="00206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a:latin typeface="Calibri" panose="020F0502020204030204" pitchFamily="34" charset="0"/>
            </a:endParaRPr>
          </a:p>
        </p:txBody>
      </p:sp>
      <p:grpSp>
        <p:nvGrpSpPr>
          <p:cNvPr id="3" name="Group 22">
            <a:extLst>
              <a:ext uri="{FF2B5EF4-FFF2-40B4-BE49-F238E27FC236}">
                <a16:creationId xmlns:a16="http://schemas.microsoft.com/office/drawing/2014/main" id="{F33B130B-37CC-42A9-A3BA-90374790F47F}"/>
              </a:ext>
            </a:extLst>
          </p:cNvPr>
          <p:cNvGrpSpPr/>
          <p:nvPr/>
        </p:nvGrpSpPr>
        <p:grpSpPr>
          <a:xfrm>
            <a:off x="137160" y="146250"/>
            <a:ext cx="5809706" cy="541538"/>
            <a:chOff x="0" y="0"/>
            <a:chExt cx="1847194" cy="453248"/>
          </a:xfrm>
        </p:grpSpPr>
        <p:sp>
          <p:nvSpPr>
            <p:cNvPr id="4" name="Freeform 23">
              <a:extLst>
                <a:ext uri="{FF2B5EF4-FFF2-40B4-BE49-F238E27FC236}">
                  <a16:creationId xmlns:a16="http://schemas.microsoft.com/office/drawing/2014/main" id="{5763150A-EEF8-DE96-4BB1-77E51D7E9D2E}"/>
                </a:ext>
              </a:extLst>
            </p:cNvPr>
            <p:cNvSpPr/>
            <p:nvPr/>
          </p:nvSpPr>
          <p:spPr>
            <a:xfrm>
              <a:off x="0" y="0"/>
              <a:ext cx="1847194" cy="453248"/>
            </a:xfrm>
            <a:custGeom>
              <a:avLst/>
              <a:gdLst/>
              <a:ahLst/>
              <a:cxnLst/>
              <a:rect l="l" t="t" r="r" b="b"/>
              <a:pathLst>
                <a:path w="1847194" h="453248">
                  <a:moveTo>
                    <a:pt x="55554" y="0"/>
                  </a:moveTo>
                  <a:lnTo>
                    <a:pt x="1791640" y="0"/>
                  </a:lnTo>
                  <a:cubicBezTo>
                    <a:pt x="1822322" y="0"/>
                    <a:pt x="1847194" y="24872"/>
                    <a:pt x="1847194" y="55554"/>
                  </a:cubicBezTo>
                  <a:lnTo>
                    <a:pt x="1847194" y="397694"/>
                  </a:lnTo>
                  <a:cubicBezTo>
                    <a:pt x="1847194" y="428376"/>
                    <a:pt x="1822322" y="453248"/>
                    <a:pt x="1791640" y="453248"/>
                  </a:cubicBezTo>
                  <a:lnTo>
                    <a:pt x="55554" y="453248"/>
                  </a:lnTo>
                  <a:cubicBezTo>
                    <a:pt x="24872" y="453248"/>
                    <a:pt x="0" y="428376"/>
                    <a:pt x="0" y="397694"/>
                  </a:cubicBezTo>
                  <a:lnTo>
                    <a:pt x="0" y="55554"/>
                  </a:lnTo>
                  <a:cubicBezTo>
                    <a:pt x="0" y="24872"/>
                    <a:pt x="24872" y="0"/>
                    <a:pt x="55554" y="0"/>
                  </a:cubicBezTo>
                  <a:close/>
                </a:path>
              </a:pathLst>
            </a:custGeom>
            <a:solidFill>
              <a:srgbClr val="00CCCC"/>
            </a:solidFill>
          </p:spPr>
          <p:txBody>
            <a:bodyPr/>
            <a:lstStyle/>
            <a:p>
              <a:endParaRPr lang="en-GB" sz="2800" dirty="0"/>
            </a:p>
          </p:txBody>
        </p:sp>
        <p:sp>
          <p:nvSpPr>
            <p:cNvPr id="6" name="TextBox 24">
              <a:extLst>
                <a:ext uri="{FF2B5EF4-FFF2-40B4-BE49-F238E27FC236}">
                  <a16:creationId xmlns:a16="http://schemas.microsoft.com/office/drawing/2014/main" id="{48DBF99B-21B5-081F-6E4C-DBC46373EB79}"/>
                </a:ext>
              </a:extLst>
            </p:cNvPr>
            <p:cNvSpPr txBox="1"/>
            <p:nvPr/>
          </p:nvSpPr>
          <p:spPr>
            <a:xfrm>
              <a:off x="0" y="-19050"/>
              <a:ext cx="812800" cy="831850"/>
            </a:xfrm>
            <a:prstGeom prst="rect">
              <a:avLst/>
            </a:prstGeom>
          </p:spPr>
          <p:txBody>
            <a:bodyPr lIns="50800" tIns="50800" rIns="50800" bIns="50800" rtlCol="0" anchor="ctr"/>
            <a:lstStyle/>
            <a:p>
              <a:pPr algn="ctr">
                <a:lnSpc>
                  <a:spcPts val="1674"/>
                </a:lnSpc>
              </a:pPr>
              <a:endParaRPr sz="2800" dirty="0"/>
            </a:p>
          </p:txBody>
        </p:sp>
      </p:grpSp>
      <p:sp>
        <p:nvSpPr>
          <p:cNvPr id="10" name="TextBox 47">
            <a:extLst>
              <a:ext uri="{FF2B5EF4-FFF2-40B4-BE49-F238E27FC236}">
                <a16:creationId xmlns:a16="http://schemas.microsoft.com/office/drawing/2014/main" id="{E1F0057E-DDCC-C4FC-691C-C0FB60DC1A3F}"/>
              </a:ext>
            </a:extLst>
          </p:cNvPr>
          <p:cNvSpPr txBox="1"/>
          <p:nvPr/>
        </p:nvSpPr>
        <p:spPr>
          <a:xfrm>
            <a:off x="137160" y="300566"/>
            <a:ext cx="5705110" cy="306366"/>
          </a:xfrm>
          <a:prstGeom prst="rect">
            <a:avLst/>
          </a:prstGeom>
        </p:spPr>
        <p:txBody>
          <a:bodyPr wrap="square" lIns="0" tIns="0" rIns="0" bIns="0" rtlCol="0" anchor="t">
            <a:spAutoFit/>
          </a:bodyPr>
          <a:lstStyle/>
          <a:p>
            <a:pPr algn="ctr">
              <a:lnSpc>
                <a:spcPts val="2239"/>
              </a:lnSpc>
            </a:pPr>
            <a:r>
              <a:rPr lang="en-US" sz="2800" dirty="0"/>
              <a:t>What are the pathway choices?</a:t>
            </a:r>
          </a:p>
        </p:txBody>
      </p:sp>
      <p:sp>
        <p:nvSpPr>
          <p:cNvPr id="11" name="Rectangle 10">
            <a:extLst>
              <a:ext uri="{FF2B5EF4-FFF2-40B4-BE49-F238E27FC236}">
                <a16:creationId xmlns:a16="http://schemas.microsoft.com/office/drawing/2014/main" id="{C06F9C3F-82BE-A8A9-D1ED-36C44FFF338A}"/>
              </a:ext>
            </a:extLst>
          </p:cNvPr>
          <p:cNvSpPr/>
          <p:nvPr/>
        </p:nvSpPr>
        <p:spPr>
          <a:xfrm>
            <a:off x="246930" y="975253"/>
            <a:ext cx="8549640" cy="5448038"/>
          </a:xfrm>
          <a:prstGeom prst="rect">
            <a:avLst/>
          </a:prstGeom>
          <a:solidFill>
            <a:srgbClr val="DEDC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peech Bubble: Oval 14">
            <a:extLst>
              <a:ext uri="{FF2B5EF4-FFF2-40B4-BE49-F238E27FC236}">
                <a16:creationId xmlns:a16="http://schemas.microsoft.com/office/drawing/2014/main" id="{F9942A31-1845-A3C1-2ED5-D4214A90342B}"/>
              </a:ext>
            </a:extLst>
          </p:cNvPr>
          <p:cNvSpPr/>
          <p:nvPr/>
        </p:nvSpPr>
        <p:spPr>
          <a:xfrm>
            <a:off x="5733567" y="186459"/>
            <a:ext cx="3273273" cy="1403403"/>
          </a:xfrm>
          <a:prstGeom prst="wedgeEllipseCallout">
            <a:avLst>
              <a:gd name="adj1" fmla="val -69343"/>
              <a:gd name="adj2" fmla="val 24459"/>
            </a:avLst>
          </a:prstGeom>
          <a:solidFill>
            <a:srgbClr val="FC5C30"/>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sz="2400" dirty="0"/>
              <a:t>Which pathways would you suggest?</a:t>
            </a:r>
          </a:p>
        </p:txBody>
      </p:sp>
      <p:sp>
        <p:nvSpPr>
          <p:cNvPr id="25" name="Rectangle: Rounded Corners 24">
            <a:extLst>
              <a:ext uri="{FF2B5EF4-FFF2-40B4-BE49-F238E27FC236}">
                <a16:creationId xmlns:a16="http://schemas.microsoft.com/office/drawing/2014/main" id="{D804525D-E701-D7E2-069C-4D458893E371}"/>
              </a:ext>
            </a:extLst>
          </p:cNvPr>
          <p:cNvSpPr/>
          <p:nvPr/>
        </p:nvSpPr>
        <p:spPr>
          <a:xfrm>
            <a:off x="581099" y="1679107"/>
            <a:ext cx="2389595" cy="904250"/>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Academic</a:t>
            </a:r>
          </a:p>
        </p:txBody>
      </p:sp>
      <p:sp>
        <p:nvSpPr>
          <p:cNvPr id="26" name="Rectangle: Rounded Corners 25">
            <a:extLst>
              <a:ext uri="{FF2B5EF4-FFF2-40B4-BE49-F238E27FC236}">
                <a16:creationId xmlns:a16="http://schemas.microsoft.com/office/drawing/2014/main" id="{ACACECAB-C810-EDD2-9AF4-E34045CBA773}"/>
              </a:ext>
            </a:extLst>
          </p:cNvPr>
          <p:cNvSpPr/>
          <p:nvPr/>
        </p:nvSpPr>
        <p:spPr>
          <a:xfrm>
            <a:off x="3270736" y="1679107"/>
            <a:ext cx="2446504" cy="90425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Vocational/Technical</a:t>
            </a:r>
          </a:p>
        </p:txBody>
      </p:sp>
      <p:sp>
        <p:nvSpPr>
          <p:cNvPr id="27" name="Rectangle: Rounded Corners 26">
            <a:extLst>
              <a:ext uri="{FF2B5EF4-FFF2-40B4-BE49-F238E27FC236}">
                <a16:creationId xmlns:a16="http://schemas.microsoft.com/office/drawing/2014/main" id="{17DA6358-1E51-2C17-B35E-10F8D61D1421}"/>
              </a:ext>
            </a:extLst>
          </p:cNvPr>
          <p:cNvSpPr/>
          <p:nvPr/>
        </p:nvSpPr>
        <p:spPr>
          <a:xfrm>
            <a:off x="5986795" y="1669133"/>
            <a:ext cx="2487849" cy="904250"/>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Apprenticeship</a:t>
            </a:r>
          </a:p>
        </p:txBody>
      </p:sp>
      <p:grpSp>
        <p:nvGrpSpPr>
          <p:cNvPr id="2" name="Group 1">
            <a:extLst>
              <a:ext uri="{FF2B5EF4-FFF2-40B4-BE49-F238E27FC236}">
                <a16:creationId xmlns:a16="http://schemas.microsoft.com/office/drawing/2014/main" id="{792A3520-6FBF-CE29-4B0A-E23A00D48EC5}"/>
              </a:ext>
            </a:extLst>
          </p:cNvPr>
          <p:cNvGrpSpPr/>
          <p:nvPr/>
        </p:nvGrpSpPr>
        <p:grpSpPr>
          <a:xfrm>
            <a:off x="474439" y="2978331"/>
            <a:ext cx="2515276" cy="3188790"/>
            <a:chOff x="474439" y="2978331"/>
            <a:chExt cx="2515276" cy="3188790"/>
          </a:xfrm>
        </p:grpSpPr>
        <p:sp>
          <p:nvSpPr>
            <p:cNvPr id="21" name="Rectangle: Rounded Corners 20">
              <a:extLst>
                <a:ext uri="{FF2B5EF4-FFF2-40B4-BE49-F238E27FC236}">
                  <a16:creationId xmlns:a16="http://schemas.microsoft.com/office/drawing/2014/main" id="{443312FF-C722-7C7F-432F-B462253E9A03}"/>
                </a:ext>
              </a:extLst>
            </p:cNvPr>
            <p:cNvSpPr/>
            <p:nvPr/>
          </p:nvSpPr>
          <p:spPr>
            <a:xfrm>
              <a:off x="474439" y="2978331"/>
              <a:ext cx="2515276" cy="318879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pic>
          <p:nvPicPr>
            <p:cNvPr id="9" name="Picture 8">
              <a:extLst>
                <a:ext uri="{FF2B5EF4-FFF2-40B4-BE49-F238E27FC236}">
                  <a16:creationId xmlns:a16="http://schemas.microsoft.com/office/drawing/2014/main" id="{101745B9-1A9A-570E-6594-3316615BF9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339" t="10401" r="27827" b="51575"/>
            <a:stretch/>
          </p:blipFill>
          <p:spPr>
            <a:xfrm>
              <a:off x="1282987" y="3145086"/>
              <a:ext cx="898180" cy="815890"/>
            </a:xfrm>
            <a:prstGeom prst="rect">
              <a:avLst/>
            </a:prstGeom>
          </p:spPr>
        </p:pic>
        <p:sp>
          <p:nvSpPr>
            <p:cNvPr id="19" name="TextBox 18">
              <a:extLst>
                <a:ext uri="{FF2B5EF4-FFF2-40B4-BE49-F238E27FC236}">
                  <a16:creationId xmlns:a16="http://schemas.microsoft.com/office/drawing/2014/main" id="{4F9C7C94-EB1B-1AB5-E9CE-00C4E165D2E6}"/>
                </a:ext>
              </a:extLst>
            </p:cNvPr>
            <p:cNvSpPr txBox="1"/>
            <p:nvPr/>
          </p:nvSpPr>
          <p:spPr>
            <a:xfrm>
              <a:off x="599611" y="4093770"/>
              <a:ext cx="2356245" cy="2031325"/>
            </a:xfrm>
            <a:prstGeom prst="rect">
              <a:avLst/>
            </a:prstGeom>
            <a:noFill/>
          </p:spPr>
          <p:txBody>
            <a:bodyPr wrap="square" rtlCol="0">
              <a:spAutoFit/>
            </a:bodyPr>
            <a:lstStyle/>
            <a:p>
              <a:r>
                <a:rPr lang="en-GB" dirty="0"/>
                <a:t>Marina likes to learn through doing things and feels she wants to get into a work situation. She wants to be trained as a nursery practitioner</a:t>
              </a:r>
            </a:p>
          </p:txBody>
        </p:sp>
      </p:grpSp>
      <p:grpSp>
        <p:nvGrpSpPr>
          <p:cNvPr id="8" name="Group 7">
            <a:extLst>
              <a:ext uri="{FF2B5EF4-FFF2-40B4-BE49-F238E27FC236}">
                <a16:creationId xmlns:a16="http://schemas.microsoft.com/office/drawing/2014/main" id="{52A93B24-923F-DCB8-594F-08F7E82D4503}"/>
              </a:ext>
            </a:extLst>
          </p:cNvPr>
          <p:cNvGrpSpPr/>
          <p:nvPr/>
        </p:nvGrpSpPr>
        <p:grpSpPr>
          <a:xfrm>
            <a:off x="3236350" y="2952936"/>
            <a:ext cx="2515276" cy="3214185"/>
            <a:chOff x="3277696" y="2978331"/>
            <a:chExt cx="2515276" cy="3214185"/>
          </a:xfrm>
        </p:grpSpPr>
        <p:sp>
          <p:nvSpPr>
            <p:cNvPr id="16" name="Rectangle: Rounded Corners 15">
              <a:extLst>
                <a:ext uri="{FF2B5EF4-FFF2-40B4-BE49-F238E27FC236}">
                  <a16:creationId xmlns:a16="http://schemas.microsoft.com/office/drawing/2014/main" id="{51B98716-08BC-6279-8209-BF943AAE477E}"/>
                </a:ext>
              </a:extLst>
            </p:cNvPr>
            <p:cNvSpPr/>
            <p:nvPr/>
          </p:nvSpPr>
          <p:spPr>
            <a:xfrm>
              <a:off x="3277696" y="2978331"/>
              <a:ext cx="2515276" cy="321418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pic>
          <p:nvPicPr>
            <p:cNvPr id="13" name="Picture 12">
              <a:extLst>
                <a:ext uri="{FF2B5EF4-FFF2-40B4-BE49-F238E27FC236}">
                  <a16:creationId xmlns:a16="http://schemas.microsoft.com/office/drawing/2014/main" id="{D5AE5309-CC97-713F-CFFA-7A4876CF69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225" t="9246" r="52323" b="45243"/>
            <a:stretch/>
          </p:blipFill>
          <p:spPr>
            <a:xfrm>
              <a:off x="4104493" y="3145086"/>
              <a:ext cx="888274" cy="948684"/>
            </a:xfrm>
            <a:prstGeom prst="rect">
              <a:avLst/>
            </a:prstGeom>
          </p:spPr>
        </p:pic>
        <p:sp>
          <p:nvSpPr>
            <p:cNvPr id="20" name="TextBox 19">
              <a:extLst>
                <a:ext uri="{FF2B5EF4-FFF2-40B4-BE49-F238E27FC236}">
                  <a16:creationId xmlns:a16="http://schemas.microsoft.com/office/drawing/2014/main" id="{D69F6BB9-69AB-EB31-7C9C-BFC765C4CE22}"/>
                </a:ext>
              </a:extLst>
            </p:cNvPr>
            <p:cNvSpPr txBox="1"/>
            <p:nvPr/>
          </p:nvSpPr>
          <p:spPr>
            <a:xfrm>
              <a:off x="3330904" y="4173041"/>
              <a:ext cx="2356245" cy="1754326"/>
            </a:xfrm>
            <a:prstGeom prst="rect">
              <a:avLst/>
            </a:prstGeom>
            <a:noFill/>
          </p:spPr>
          <p:txBody>
            <a:bodyPr wrap="square" rtlCol="0">
              <a:spAutoFit/>
            </a:bodyPr>
            <a:lstStyle/>
            <a:p>
              <a:r>
                <a:rPr lang="en-GB" dirty="0"/>
                <a:t>Sam has always loved biology and wants to do biomedical science in the future. He likes getting into the detail of a subject.</a:t>
              </a:r>
            </a:p>
          </p:txBody>
        </p:sp>
      </p:grpSp>
      <p:grpSp>
        <p:nvGrpSpPr>
          <p:cNvPr id="12" name="Group 11">
            <a:extLst>
              <a:ext uri="{FF2B5EF4-FFF2-40B4-BE49-F238E27FC236}">
                <a16:creationId xmlns:a16="http://schemas.microsoft.com/office/drawing/2014/main" id="{0096C2A3-B95E-E46D-AFB9-C67DBB89EFCD}"/>
              </a:ext>
            </a:extLst>
          </p:cNvPr>
          <p:cNvGrpSpPr/>
          <p:nvPr/>
        </p:nvGrpSpPr>
        <p:grpSpPr>
          <a:xfrm>
            <a:off x="5979135" y="2976600"/>
            <a:ext cx="2515276" cy="3214185"/>
            <a:chOff x="6069779" y="2978331"/>
            <a:chExt cx="2515276" cy="3214185"/>
          </a:xfrm>
        </p:grpSpPr>
        <p:sp>
          <p:nvSpPr>
            <p:cNvPr id="23" name="Rectangle: Rounded Corners 22">
              <a:extLst>
                <a:ext uri="{FF2B5EF4-FFF2-40B4-BE49-F238E27FC236}">
                  <a16:creationId xmlns:a16="http://schemas.microsoft.com/office/drawing/2014/main" id="{6DD00553-3246-0134-C63D-4A43A29B900A}"/>
                </a:ext>
              </a:extLst>
            </p:cNvPr>
            <p:cNvSpPr/>
            <p:nvPr/>
          </p:nvSpPr>
          <p:spPr>
            <a:xfrm>
              <a:off x="6069779" y="2978331"/>
              <a:ext cx="2515276" cy="321418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p>
          </p:txBody>
        </p:sp>
        <p:pic>
          <p:nvPicPr>
            <p:cNvPr id="7" name="Picture 6">
              <a:extLst>
                <a:ext uri="{FF2B5EF4-FFF2-40B4-BE49-F238E27FC236}">
                  <a16:creationId xmlns:a16="http://schemas.microsoft.com/office/drawing/2014/main" id="{4EBFADCF-08C7-8A24-68E9-E8E5580B40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716" t="4456" r="28644" b="67732"/>
            <a:stretch/>
          </p:blipFill>
          <p:spPr>
            <a:xfrm>
              <a:off x="6859763" y="3145086"/>
              <a:ext cx="1001250" cy="948684"/>
            </a:xfrm>
            <a:prstGeom prst="rect">
              <a:avLst/>
            </a:prstGeom>
          </p:spPr>
        </p:pic>
        <p:sp>
          <p:nvSpPr>
            <p:cNvPr id="24" name="TextBox 23">
              <a:extLst>
                <a:ext uri="{FF2B5EF4-FFF2-40B4-BE49-F238E27FC236}">
                  <a16:creationId xmlns:a16="http://schemas.microsoft.com/office/drawing/2014/main" id="{E2B01954-BCE4-AC9D-CBC6-F0A8A240AED3}"/>
                </a:ext>
              </a:extLst>
            </p:cNvPr>
            <p:cNvSpPr txBox="1"/>
            <p:nvPr/>
          </p:nvSpPr>
          <p:spPr>
            <a:xfrm>
              <a:off x="6182265" y="4173041"/>
              <a:ext cx="2356245" cy="1477328"/>
            </a:xfrm>
            <a:prstGeom prst="rect">
              <a:avLst/>
            </a:prstGeom>
            <a:noFill/>
          </p:spPr>
          <p:txBody>
            <a:bodyPr wrap="square" rtlCol="0">
              <a:spAutoFit/>
            </a:bodyPr>
            <a:lstStyle/>
            <a:p>
              <a:r>
                <a:rPr lang="en-GB" dirty="0"/>
                <a:t>Aisha doesn’t want to go on to 6</a:t>
              </a:r>
              <a:r>
                <a:rPr lang="en-GB" baseline="30000" dirty="0"/>
                <a:t>th</a:t>
              </a:r>
              <a:r>
                <a:rPr lang="en-GB" dirty="0"/>
                <a:t> Form. She is interested in health science and learns best through practical work.</a:t>
              </a:r>
            </a:p>
          </p:txBody>
        </p:sp>
      </p:grpSp>
      <p:cxnSp>
        <p:nvCxnSpPr>
          <p:cNvPr id="18" name="Straight Connector 17">
            <a:extLst>
              <a:ext uri="{FF2B5EF4-FFF2-40B4-BE49-F238E27FC236}">
                <a16:creationId xmlns:a16="http://schemas.microsoft.com/office/drawing/2014/main" id="{3DE7B332-1A4C-E8D9-03FD-F5FEE08970E9}"/>
              </a:ext>
            </a:extLst>
          </p:cNvPr>
          <p:cNvCxnSpPr>
            <a:cxnSpLocks/>
          </p:cNvCxnSpPr>
          <p:nvPr/>
        </p:nvCxnSpPr>
        <p:spPr>
          <a:xfrm flipV="1">
            <a:off x="2181167" y="2467885"/>
            <a:ext cx="3824649" cy="1168844"/>
          </a:xfrm>
          <a:prstGeom prst="line">
            <a:avLst/>
          </a:prstGeom>
          <a:ln w="762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8D77C2F-1D4B-08E3-9700-02B61E5B40F4}"/>
              </a:ext>
            </a:extLst>
          </p:cNvPr>
          <p:cNvCxnSpPr>
            <a:cxnSpLocks/>
          </p:cNvCxnSpPr>
          <p:nvPr/>
        </p:nvCxnSpPr>
        <p:spPr>
          <a:xfrm flipV="1">
            <a:off x="2181167" y="2579777"/>
            <a:ext cx="1263782" cy="1066926"/>
          </a:xfrm>
          <a:prstGeom prst="line">
            <a:avLst/>
          </a:prstGeom>
          <a:ln w="762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DC3BC13-664F-DBB2-2150-7A1041E81496}"/>
              </a:ext>
            </a:extLst>
          </p:cNvPr>
          <p:cNvCxnSpPr>
            <a:cxnSpLocks/>
          </p:cNvCxnSpPr>
          <p:nvPr/>
        </p:nvCxnSpPr>
        <p:spPr>
          <a:xfrm flipH="1" flipV="1">
            <a:off x="2693540" y="2579777"/>
            <a:ext cx="1380968" cy="736224"/>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FF5DE7F-D97D-6B8D-E8CD-8D515B2339C9}"/>
              </a:ext>
            </a:extLst>
          </p:cNvPr>
          <p:cNvCxnSpPr>
            <a:cxnSpLocks/>
          </p:cNvCxnSpPr>
          <p:nvPr/>
        </p:nvCxnSpPr>
        <p:spPr>
          <a:xfrm flipV="1">
            <a:off x="4055487" y="2563083"/>
            <a:ext cx="267844" cy="763911"/>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5D7646A-95C5-BCBE-0146-34948F1374B4}"/>
              </a:ext>
            </a:extLst>
          </p:cNvPr>
          <p:cNvCxnSpPr>
            <a:cxnSpLocks/>
          </p:cNvCxnSpPr>
          <p:nvPr/>
        </p:nvCxnSpPr>
        <p:spPr>
          <a:xfrm flipH="1" flipV="1">
            <a:off x="6491508" y="2573383"/>
            <a:ext cx="326336" cy="117550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5BDACA6-3356-755A-1037-01F20DBEBAC9}"/>
              </a:ext>
            </a:extLst>
          </p:cNvPr>
          <p:cNvCxnSpPr>
            <a:cxnSpLocks/>
          </p:cNvCxnSpPr>
          <p:nvPr/>
        </p:nvCxnSpPr>
        <p:spPr>
          <a:xfrm flipH="1" flipV="1">
            <a:off x="5073695" y="2579777"/>
            <a:ext cx="1771988" cy="1169106"/>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083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ppt_x"/>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500" fill="hold"/>
                                        <p:tgtEl>
                                          <p:spTgt spid="42"/>
                                        </p:tgtEl>
                                        <p:attrNameLst>
                                          <p:attrName>ppt_x</p:attrName>
                                        </p:attrNameLst>
                                      </p:cBhvr>
                                      <p:tavLst>
                                        <p:tav tm="0">
                                          <p:val>
                                            <p:strVal val="#ppt_x"/>
                                          </p:val>
                                        </p:tav>
                                        <p:tav tm="100000">
                                          <p:val>
                                            <p:strVal val="#ppt_x"/>
                                          </p:val>
                                        </p:tav>
                                      </p:tavLst>
                                    </p:anim>
                                    <p:anim calcmode="lin" valueType="num">
                                      <p:cBhvr additive="base">
                                        <p:cTn id="3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500" fill="hold"/>
                                        <p:tgtEl>
                                          <p:spTgt spid="48"/>
                                        </p:tgtEl>
                                        <p:attrNameLst>
                                          <p:attrName>ppt_x</p:attrName>
                                        </p:attrNameLst>
                                      </p:cBhvr>
                                      <p:tavLst>
                                        <p:tav tm="0">
                                          <p:val>
                                            <p:strVal val="#ppt_x"/>
                                          </p:val>
                                        </p:tav>
                                        <p:tav tm="100000">
                                          <p:val>
                                            <p:strVal val="#ppt_x"/>
                                          </p:val>
                                        </p:tav>
                                      </p:tavLst>
                                    </p:anim>
                                    <p:anim calcmode="lin" valueType="num">
                                      <p:cBhvr additive="base">
                                        <p:cTn id="4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6"/>
                                        </p:tgtEl>
                                        <p:attrNameLst>
                                          <p:attrName>style.visibility</p:attrName>
                                        </p:attrNameLst>
                                      </p:cBhvr>
                                      <p:to>
                                        <p:strVal val="visible"/>
                                      </p:to>
                                    </p:set>
                                    <p:anim calcmode="lin" valueType="num">
                                      <p:cBhvr additive="base">
                                        <p:cTn id="49" dur="500" fill="hold"/>
                                        <p:tgtEl>
                                          <p:spTgt spid="56"/>
                                        </p:tgtEl>
                                        <p:attrNameLst>
                                          <p:attrName>ppt_x</p:attrName>
                                        </p:attrNameLst>
                                      </p:cBhvr>
                                      <p:tavLst>
                                        <p:tav tm="0">
                                          <p:val>
                                            <p:strVal val="#ppt_x"/>
                                          </p:val>
                                        </p:tav>
                                        <p:tav tm="100000">
                                          <p:val>
                                            <p:strVal val="#ppt_x"/>
                                          </p:val>
                                        </p:tav>
                                      </p:tavLst>
                                    </p:anim>
                                    <p:anim calcmode="lin" valueType="num">
                                      <p:cBhvr additive="base">
                                        <p:cTn id="5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3"/>
                                        </p:tgtEl>
                                        <p:attrNameLst>
                                          <p:attrName>style.visibility</p:attrName>
                                        </p:attrNameLst>
                                      </p:cBhvr>
                                      <p:to>
                                        <p:strVal val="visible"/>
                                      </p:to>
                                    </p:set>
                                    <p:anim calcmode="lin" valueType="num">
                                      <p:cBhvr additive="base">
                                        <p:cTn id="55" dur="500" fill="hold"/>
                                        <p:tgtEl>
                                          <p:spTgt spid="53"/>
                                        </p:tgtEl>
                                        <p:attrNameLst>
                                          <p:attrName>ppt_x</p:attrName>
                                        </p:attrNameLst>
                                      </p:cBhvr>
                                      <p:tavLst>
                                        <p:tav tm="0">
                                          <p:val>
                                            <p:strVal val="#ppt_x"/>
                                          </p:val>
                                        </p:tav>
                                        <p:tav tm="100000">
                                          <p:val>
                                            <p:strVal val="#ppt_x"/>
                                          </p:val>
                                        </p:tav>
                                      </p:tavLst>
                                    </p:anim>
                                    <p:anim calcmode="lin" valueType="num">
                                      <p:cBhvr additive="base">
                                        <p:cTn id="5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4781" y="0"/>
            <a:ext cx="9158780" cy="6858000"/>
          </a:xfrm>
          <a:prstGeom prst="rect">
            <a:avLst/>
          </a:prstGeom>
          <a:solidFill>
            <a:srgbClr val="0072BA"/>
          </a:solidFill>
          <a:ln w="9525">
            <a:solidFill>
              <a:srgbClr val="50BDC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2" name="Rectangle 1">
            <a:extLst>
              <a:ext uri="{FF2B5EF4-FFF2-40B4-BE49-F238E27FC236}">
                <a16:creationId xmlns:a16="http://schemas.microsoft.com/office/drawing/2014/main" id="{5CF4669E-3BD3-68DE-9962-53215720BAA6}"/>
              </a:ext>
            </a:extLst>
          </p:cNvPr>
          <p:cNvSpPr/>
          <p:nvPr/>
        </p:nvSpPr>
        <p:spPr>
          <a:xfrm>
            <a:off x="-14781" y="1"/>
            <a:ext cx="9158781" cy="1779104"/>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69374A8B-B65A-4A7A-9A9B-849903863E51}"/>
              </a:ext>
            </a:extLst>
          </p:cNvPr>
          <p:cNvSpPr txBox="1"/>
          <p:nvPr/>
        </p:nvSpPr>
        <p:spPr>
          <a:xfrm>
            <a:off x="0" y="1"/>
            <a:ext cx="9143999" cy="1200329"/>
          </a:xfrm>
          <a:prstGeom prst="rect">
            <a:avLst/>
          </a:prstGeom>
          <a:solidFill>
            <a:srgbClr val="002060"/>
          </a:solidFill>
        </p:spPr>
        <p:txBody>
          <a:bodyPr wrap="square" rtlCol="0">
            <a:spAutoFit/>
          </a:bodyPr>
          <a:lstStyle/>
          <a:p>
            <a:pPr algn="ctr"/>
            <a:endParaRPr lang="en-GB" sz="3600" dirty="0">
              <a:solidFill>
                <a:schemeClr val="bg1"/>
              </a:solidFill>
            </a:endParaRPr>
          </a:p>
          <a:p>
            <a:endParaRPr lang="en-GB" sz="3600" dirty="0">
              <a:solidFill>
                <a:schemeClr val="bg1"/>
              </a:solidFill>
            </a:endParaRPr>
          </a:p>
        </p:txBody>
      </p:sp>
      <p:pic>
        <p:nvPicPr>
          <p:cNvPr id="13" name="Graphic 12">
            <a:extLst>
              <a:ext uri="{FF2B5EF4-FFF2-40B4-BE49-F238E27FC236}">
                <a16:creationId xmlns:a16="http://schemas.microsoft.com/office/drawing/2014/main" id="{E2329053-380D-4939-B7AC-DD6D496140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1600" y="117693"/>
            <a:ext cx="646331" cy="646331"/>
          </a:xfrm>
          <a:prstGeom prst="rect">
            <a:avLst/>
          </a:prstGeom>
        </p:spPr>
      </p:pic>
      <p:sp>
        <p:nvSpPr>
          <p:cNvPr id="4" name="Star: 32 Points 3">
            <a:extLst>
              <a:ext uri="{FF2B5EF4-FFF2-40B4-BE49-F238E27FC236}">
                <a16:creationId xmlns:a16="http://schemas.microsoft.com/office/drawing/2014/main" id="{7D14B7F6-9BEE-1DDE-663E-569CC5BA36FC}"/>
              </a:ext>
            </a:extLst>
          </p:cNvPr>
          <p:cNvSpPr/>
          <p:nvPr/>
        </p:nvSpPr>
        <p:spPr>
          <a:xfrm>
            <a:off x="7246176" y="44139"/>
            <a:ext cx="1796224" cy="1616220"/>
          </a:xfrm>
          <a:prstGeom prst="star32">
            <a:avLst/>
          </a:prstGeom>
          <a:solidFill>
            <a:srgbClr val="FF99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10 mins</a:t>
            </a:r>
          </a:p>
        </p:txBody>
      </p:sp>
      <p:grpSp>
        <p:nvGrpSpPr>
          <p:cNvPr id="9" name="Group 8">
            <a:extLst>
              <a:ext uri="{FF2B5EF4-FFF2-40B4-BE49-F238E27FC236}">
                <a16:creationId xmlns:a16="http://schemas.microsoft.com/office/drawing/2014/main" id="{3D6DA015-E59C-0B04-F665-2AF5EC5C1DFD}"/>
              </a:ext>
            </a:extLst>
          </p:cNvPr>
          <p:cNvGrpSpPr/>
          <p:nvPr/>
        </p:nvGrpSpPr>
        <p:grpSpPr>
          <a:xfrm>
            <a:off x="195176" y="5444813"/>
            <a:ext cx="1022432" cy="1109449"/>
            <a:chOff x="-2310081" y="3996113"/>
            <a:chExt cx="1474470" cy="1511472"/>
          </a:xfrm>
        </p:grpSpPr>
        <p:sp>
          <p:nvSpPr>
            <p:cNvPr id="11" name="Rectangle 10">
              <a:extLst>
                <a:ext uri="{FF2B5EF4-FFF2-40B4-BE49-F238E27FC236}">
                  <a16:creationId xmlns:a16="http://schemas.microsoft.com/office/drawing/2014/main" id="{A1F3192C-8DF2-2F9B-9CD5-869AFD63697C}"/>
                </a:ext>
              </a:extLst>
            </p:cNvPr>
            <p:cNvSpPr/>
            <p:nvPr/>
          </p:nvSpPr>
          <p:spPr>
            <a:xfrm>
              <a:off x="-2310081" y="3996113"/>
              <a:ext cx="1474470" cy="1511472"/>
            </a:xfrm>
            <a:prstGeom prst="rect">
              <a:avLst/>
            </a:prstGeom>
            <a:solidFill>
              <a:schemeClr val="bg1"/>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4">
              <a:extLst>
                <a:ext uri="{FF2B5EF4-FFF2-40B4-BE49-F238E27FC236}">
                  <a16:creationId xmlns:a16="http://schemas.microsoft.com/office/drawing/2014/main" id="{DE486D4B-08B8-71E1-77E9-82BD656FC03A}"/>
                </a:ext>
              </a:extLst>
            </p:cNvPr>
            <p:cNvSpPr/>
            <p:nvPr/>
          </p:nvSpPr>
          <p:spPr>
            <a:xfrm>
              <a:off x="-2170077" y="4157171"/>
              <a:ext cx="1216756" cy="1189357"/>
            </a:xfrm>
            <a:custGeom>
              <a:avLst/>
              <a:gdLst/>
              <a:ahLst/>
              <a:cxnLst/>
              <a:rect l="l" t="t" r="r" b="b"/>
              <a:pathLst>
                <a:path w="4348534" h="4114800">
                  <a:moveTo>
                    <a:pt x="0" y="0"/>
                  </a:moveTo>
                  <a:lnTo>
                    <a:pt x="4348533" y="0"/>
                  </a:lnTo>
                  <a:lnTo>
                    <a:pt x="434853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pic>
        <p:nvPicPr>
          <p:cNvPr id="6" name="Picture 5">
            <a:extLst>
              <a:ext uri="{FF2B5EF4-FFF2-40B4-BE49-F238E27FC236}">
                <a16:creationId xmlns:a16="http://schemas.microsoft.com/office/drawing/2014/main" id="{66817524-800F-8465-96C2-77AD02FB0AA8}"/>
              </a:ext>
            </a:extLst>
          </p:cNvPr>
          <p:cNvPicPr>
            <a:picLocks noChangeAspect="1"/>
          </p:cNvPicPr>
          <p:nvPr/>
        </p:nvPicPr>
        <p:blipFill>
          <a:blip r:embed="rId7"/>
          <a:stretch>
            <a:fillRect/>
          </a:stretch>
        </p:blipFill>
        <p:spPr>
          <a:xfrm>
            <a:off x="1510643" y="4492159"/>
            <a:ext cx="6196569" cy="2062103"/>
          </a:xfrm>
          <a:prstGeom prst="rect">
            <a:avLst/>
          </a:prstGeom>
          <a:ln w="28575">
            <a:solidFill>
              <a:srgbClr val="002060"/>
            </a:solidFill>
          </a:ln>
        </p:spPr>
      </p:pic>
      <p:sp>
        <p:nvSpPr>
          <p:cNvPr id="7" name="TextBox 6">
            <a:extLst>
              <a:ext uri="{FF2B5EF4-FFF2-40B4-BE49-F238E27FC236}">
                <a16:creationId xmlns:a16="http://schemas.microsoft.com/office/drawing/2014/main" id="{F42A47F6-49EB-1EE5-1CD2-35B89CEDDBE1}"/>
              </a:ext>
            </a:extLst>
          </p:cNvPr>
          <p:cNvSpPr txBox="1"/>
          <p:nvPr/>
        </p:nvSpPr>
        <p:spPr>
          <a:xfrm>
            <a:off x="1217608" y="187711"/>
            <a:ext cx="7456714" cy="2062103"/>
          </a:xfrm>
          <a:prstGeom prst="rect">
            <a:avLst/>
          </a:prstGeom>
          <a:noFill/>
        </p:spPr>
        <p:txBody>
          <a:bodyPr wrap="square" rtlCol="0">
            <a:spAutoFit/>
          </a:bodyPr>
          <a:lstStyle/>
          <a:p>
            <a:r>
              <a:rPr lang="en-GB" sz="3200" dirty="0">
                <a:solidFill>
                  <a:schemeClr val="bg1"/>
                </a:solidFill>
              </a:rPr>
              <a:t>Task:</a:t>
            </a:r>
          </a:p>
          <a:p>
            <a:pPr marL="571500" indent="-571500">
              <a:buFont typeface="Arial" panose="020B0604020202020204" pitchFamily="34" charset="0"/>
              <a:buChar char="•"/>
            </a:pPr>
            <a:r>
              <a:rPr lang="en-GB" sz="3200" dirty="0">
                <a:solidFill>
                  <a:schemeClr val="bg1"/>
                </a:solidFill>
              </a:rPr>
              <a:t>Explore different pathways</a:t>
            </a:r>
          </a:p>
          <a:p>
            <a:pPr marL="571500" indent="-571500">
              <a:buFont typeface="Arial" panose="020B0604020202020204" pitchFamily="34" charset="0"/>
              <a:buChar char="•"/>
            </a:pPr>
            <a:r>
              <a:rPr lang="en-GB" sz="3200" dirty="0">
                <a:solidFill>
                  <a:schemeClr val="bg1"/>
                </a:solidFill>
              </a:rPr>
              <a:t>Think about which might suit you</a:t>
            </a:r>
          </a:p>
          <a:p>
            <a:endParaRPr lang="en-GB" sz="3200" dirty="0"/>
          </a:p>
        </p:txBody>
      </p:sp>
      <p:pic>
        <p:nvPicPr>
          <p:cNvPr id="17" name="Picture 16">
            <a:extLst>
              <a:ext uri="{FF2B5EF4-FFF2-40B4-BE49-F238E27FC236}">
                <a16:creationId xmlns:a16="http://schemas.microsoft.com/office/drawing/2014/main" id="{C81F7F3F-12E6-E375-E486-1DFB8645A15B}"/>
              </a:ext>
            </a:extLst>
          </p:cNvPr>
          <p:cNvPicPr>
            <a:picLocks noChangeAspect="1"/>
          </p:cNvPicPr>
          <p:nvPr/>
        </p:nvPicPr>
        <p:blipFill>
          <a:blip r:embed="rId8"/>
          <a:stretch>
            <a:fillRect/>
          </a:stretch>
        </p:blipFill>
        <p:spPr>
          <a:xfrm>
            <a:off x="637610" y="1969080"/>
            <a:ext cx="7868779" cy="2185451"/>
          </a:xfrm>
          <a:prstGeom prst="rect">
            <a:avLst/>
          </a:prstGeom>
          <a:ln w="28575">
            <a:solidFill>
              <a:srgbClr val="002060"/>
            </a:solidFill>
          </a:ln>
        </p:spPr>
      </p:pic>
    </p:spTree>
    <p:extLst>
      <p:ext uri="{BB962C8B-B14F-4D97-AF65-F5344CB8AC3E}">
        <p14:creationId xmlns:p14="http://schemas.microsoft.com/office/powerpoint/2010/main" val="195981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mph" presetSubtype="0" fill="remove" grpId="1" nodeType="clickEffect">
                                  <p:stCondLst>
                                    <p:cond delay="0"/>
                                  </p:stCondLst>
                                  <p:childTnLst>
                                    <p:animClr clrSpc="rgb" dir="cw">
                                      <p:cBhvr override="childStyle">
                                        <p:cTn id="11" dur="250" autoRev="1" fill="remove"/>
                                        <p:tgtEl>
                                          <p:spTgt spid="4"/>
                                        </p:tgtEl>
                                        <p:attrNameLst>
                                          <p:attrName>style.color</p:attrName>
                                        </p:attrNameLst>
                                      </p:cBhvr>
                                      <p:to>
                                        <a:schemeClr val="bg1"/>
                                      </p:to>
                                    </p:animClr>
                                    <p:animClr clrSpc="rgb" dir="cw">
                                      <p:cBhvr>
                                        <p:cTn id="12" dur="250" autoRev="1" fill="remove"/>
                                        <p:tgtEl>
                                          <p:spTgt spid="4"/>
                                        </p:tgtEl>
                                        <p:attrNameLst>
                                          <p:attrName>fillcolor</p:attrName>
                                        </p:attrNameLst>
                                      </p:cBhvr>
                                      <p:to>
                                        <a:schemeClr val="bg1"/>
                                      </p:to>
                                    </p:animClr>
                                    <p:set>
                                      <p:cBhvr>
                                        <p:cTn id="13" dur="250" autoRev="1" fill="remove"/>
                                        <p:tgtEl>
                                          <p:spTgt spid="4"/>
                                        </p:tgtEl>
                                        <p:attrNameLst>
                                          <p:attrName>fill.type</p:attrName>
                                        </p:attrNameLst>
                                      </p:cBhvr>
                                      <p:to>
                                        <p:strVal val="solid"/>
                                      </p:to>
                                    </p:set>
                                    <p:set>
                                      <p:cBhvr>
                                        <p:cTn id="14" dur="250" autoRev="1" fill="remove"/>
                                        <p:tgtEl>
                                          <p:spTgt spid="4"/>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6FBBCD-12FE-4C51-93CA-60C261572318}"/>
              </a:ext>
            </a:extLst>
          </p:cNvPr>
          <p:cNvSpPr/>
          <p:nvPr/>
        </p:nvSpPr>
        <p:spPr>
          <a:xfrm>
            <a:off x="0" y="0"/>
            <a:ext cx="9144000" cy="6858000"/>
          </a:xfrm>
          <a:prstGeom prst="rect">
            <a:avLst/>
          </a:prstGeom>
          <a:solidFill>
            <a:srgbClr val="0072BA">
              <a:alpha val="9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1" y="0"/>
            <a:ext cx="9143999" cy="646331"/>
          </a:xfrm>
          <a:prstGeom prst="rect">
            <a:avLst/>
          </a:prstGeom>
          <a:solidFill>
            <a:srgbClr val="002060"/>
          </a:solidFill>
        </p:spPr>
        <p:txBody>
          <a:bodyPr wrap="square" rtlCol="0">
            <a:spAutoFit/>
          </a:bodyPr>
          <a:lstStyle/>
          <a:p>
            <a:pPr algn="ctr"/>
            <a:r>
              <a:rPr lang="en-GB" sz="3600" dirty="0">
                <a:solidFill>
                  <a:schemeClr val="bg1"/>
                </a:solidFill>
              </a:rPr>
              <a:t>Tell the group</a:t>
            </a:r>
          </a:p>
        </p:txBody>
      </p:sp>
      <p:sp>
        <p:nvSpPr>
          <p:cNvPr id="4" name="Rectangle 3">
            <a:extLst>
              <a:ext uri="{FF2B5EF4-FFF2-40B4-BE49-F238E27FC236}">
                <a16:creationId xmlns:a16="http://schemas.microsoft.com/office/drawing/2014/main" id="{95D8EC20-1766-FEA0-8562-339D5CD064D4}"/>
              </a:ext>
            </a:extLst>
          </p:cNvPr>
          <p:cNvSpPr/>
          <p:nvPr/>
        </p:nvSpPr>
        <p:spPr>
          <a:xfrm>
            <a:off x="651510" y="937261"/>
            <a:ext cx="7840980" cy="125196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Which three job sectors were suggested by the quiz</a:t>
            </a:r>
          </a:p>
        </p:txBody>
      </p:sp>
      <p:sp>
        <p:nvSpPr>
          <p:cNvPr id="7" name="Rectangle 6">
            <a:extLst>
              <a:ext uri="{FF2B5EF4-FFF2-40B4-BE49-F238E27FC236}">
                <a16:creationId xmlns:a16="http://schemas.microsoft.com/office/drawing/2014/main" id="{2F38F5FA-F5B3-58E1-AA07-66AA004F99B7}"/>
              </a:ext>
            </a:extLst>
          </p:cNvPr>
          <p:cNvSpPr/>
          <p:nvPr/>
        </p:nvSpPr>
        <p:spPr>
          <a:xfrm>
            <a:off x="651507" y="2412507"/>
            <a:ext cx="7840980" cy="1251962"/>
          </a:xfrm>
          <a:prstGeom prst="rect">
            <a:avLst/>
          </a:prstGeom>
          <a:solidFill>
            <a:srgbClr val="FC5C3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Which jobs did you look at?</a:t>
            </a:r>
          </a:p>
          <a:p>
            <a:pPr algn="ctr"/>
            <a:r>
              <a:rPr lang="en-GB" sz="3600" dirty="0"/>
              <a:t>What did you learn?</a:t>
            </a:r>
          </a:p>
        </p:txBody>
      </p:sp>
      <p:pic>
        <p:nvPicPr>
          <p:cNvPr id="9" name="Picture 8">
            <a:extLst>
              <a:ext uri="{FF2B5EF4-FFF2-40B4-BE49-F238E27FC236}">
                <a16:creationId xmlns:a16="http://schemas.microsoft.com/office/drawing/2014/main" id="{EE2A1633-5AE0-B238-6514-5944DB127B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6118" y="5385583"/>
            <a:ext cx="1617882" cy="1617882"/>
          </a:xfrm>
          <a:prstGeom prst="rect">
            <a:avLst/>
          </a:prstGeom>
        </p:spPr>
      </p:pic>
      <p:pic>
        <p:nvPicPr>
          <p:cNvPr id="11" name="Picture 10">
            <a:extLst>
              <a:ext uri="{FF2B5EF4-FFF2-40B4-BE49-F238E27FC236}">
                <a16:creationId xmlns:a16="http://schemas.microsoft.com/office/drawing/2014/main" id="{5EA60804-0E01-7B01-EA01-A18A9A7D9C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8799" y="5376151"/>
            <a:ext cx="1617882" cy="1623987"/>
          </a:xfrm>
          <a:prstGeom prst="rect">
            <a:avLst/>
          </a:prstGeom>
        </p:spPr>
      </p:pic>
      <p:pic>
        <p:nvPicPr>
          <p:cNvPr id="5" name="Graphic 4">
            <a:extLst>
              <a:ext uri="{FF2B5EF4-FFF2-40B4-BE49-F238E27FC236}">
                <a16:creationId xmlns:a16="http://schemas.microsoft.com/office/drawing/2014/main" id="{C69BA38D-2AEC-2992-4E8A-12D5721A168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75545" y="0"/>
            <a:ext cx="646331" cy="646331"/>
          </a:xfrm>
          <a:prstGeom prst="rect">
            <a:avLst/>
          </a:prstGeom>
        </p:spPr>
      </p:pic>
      <p:sp>
        <p:nvSpPr>
          <p:cNvPr id="6" name="Rectangle 5">
            <a:extLst>
              <a:ext uri="{FF2B5EF4-FFF2-40B4-BE49-F238E27FC236}">
                <a16:creationId xmlns:a16="http://schemas.microsoft.com/office/drawing/2014/main" id="{6BDE086E-CCC9-8DC7-1EFA-F6D8A2B59845}"/>
              </a:ext>
            </a:extLst>
          </p:cNvPr>
          <p:cNvSpPr/>
          <p:nvPr/>
        </p:nvSpPr>
        <p:spPr>
          <a:xfrm>
            <a:off x="651507" y="3920681"/>
            <a:ext cx="7840980" cy="1251962"/>
          </a:xfrm>
          <a:prstGeom prst="rect">
            <a:avLst/>
          </a:prstGeom>
          <a:solidFill>
            <a:srgbClr val="00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Which pathways are you thinking of?</a:t>
            </a:r>
          </a:p>
        </p:txBody>
      </p:sp>
    </p:spTree>
    <p:custDataLst>
      <p:tags r:id="rId1"/>
    </p:custDataLst>
    <p:extLst>
      <p:ext uri="{BB962C8B-B14F-4D97-AF65-F5344CB8AC3E}">
        <p14:creationId xmlns:p14="http://schemas.microsoft.com/office/powerpoint/2010/main" val="372112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D7AF84-EC81-42D4-8DB1-1FBAA2ABFA9C}"/>
              </a:ext>
            </a:extLst>
          </p:cNvPr>
          <p:cNvSpPr/>
          <p:nvPr/>
        </p:nvSpPr>
        <p:spPr>
          <a:xfrm>
            <a:off x="0" y="300625"/>
            <a:ext cx="9153786" cy="655737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rol 1">
            <a:extLst>
              <a:ext uri="{FF2B5EF4-FFF2-40B4-BE49-F238E27FC236}">
                <a16:creationId xmlns:a16="http://schemas.microsoft.com/office/drawing/2014/main" id="{CEE27F7C-3F5B-402F-A554-A8778F22241D}"/>
              </a:ext>
            </a:extLst>
          </p:cNvPr>
          <p:cNvSpPr>
            <a:spLocks noChangeArrowheads="1" noChangeShapeType="1"/>
          </p:cNvSpPr>
          <p:nvPr/>
        </p:nvSpPr>
        <p:spPr bwMode="auto">
          <a:xfrm>
            <a:off x="11350887" y="2196234"/>
            <a:ext cx="5319713" cy="5400675"/>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GB"/>
          </a:p>
        </p:txBody>
      </p:sp>
      <p:sp>
        <p:nvSpPr>
          <p:cNvPr id="8" name="Control 1">
            <a:extLst>
              <a:ext uri="{FF2B5EF4-FFF2-40B4-BE49-F238E27FC236}">
                <a16:creationId xmlns:a16="http://schemas.microsoft.com/office/drawing/2014/main" id="{FE2768A5-6788-4035-AA1A-8C8C0AAE5502}"/>
              </a:ext>
            </a:extLst>
          </p:cNvPr>
          <p:cNvSpPr>
            <a:spLocks noChangeArrowheads="1" noChangeShapeType="1"/>
          </p:cNvSpPr>
          <p:nvPr/>
        </p:nvSpPr>
        <p:spPr bwMode="auto">
          <a:xfrm>
            <a:off x="11341100" y="4267200"/>
            <a:ext cx="1803400" cy="5400675"/>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GB"/>
          </a:p>
        </p:txBody>
      </p:sp>
      <p:pic>
        <p:nvPicPr>
          <p:cNvPr id="11" name="Picture 10">
            <a:extLst>
              <a:ext uri="{FF2B5EF4-FFF2-40B4-BE49-F238E27FC236}">
                <a16:creationId xmlns:a16="http://schemas.microsoft.com/office/drawing/2014/main" id="{97C545ED-FBA9-69F1-2FE0-56F56C35C8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3350" y="1114807"/>
            <a:ext cx="1955563" cy="5146431"/>
          </a:xfrm>
          <a:prstGeom prst="rect">
            <a:avLst/>
          </a:prstGeom>
        </p:spPr>
      </p:pic>
      <p:sp>
        <p:nvSpPr>
          <p:cNvPr id="4" name="Rectangle 3">
            <a:extLst>
              <a:ext uri="{FF2B5EF4-FFF2-40B4-BE49-F238E27FC236}">
                <a16:creationId xmlns:a16="http://schemas.microsoft.com/office/drawing/2014/main" id="{DEF8C8DC-CBB7-FA3D-2102-CD7736E63714}"/>
              </a:ext>
            </a:extLst>
          </p:cNvPr>
          <p:cNvSpPr/>
          <p:nvPr/>
        </p:nvSpPr>
        <p:spPr>
          <a:xfrm>
            <a:off x="5416952" y="1114808"/>
            <a:ext cx="3564165" cy="19738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t>See you next time</a:t>
            </a:r>
          </a:p>
        </p:txBody>
      </p:sp>
      <p:sp>
        <p:nvSpPr>
          <p:cNvPr id="10" name="Rectangle 9">
            <a:extLst>
              <a:ext uri="{FF2B5EF4-FFF2-40B4-BE49-F238E27FC236}">
                <a16:creationId xmlns:a16="http://schemas.microsoft.com/office/drawing/2014/main" id="{D87D1768-EF12-A3A1-A656-537582AF3B73}"/>
              </a:ext>
            </a:extLst>
          </p:cNvPr>
          <p:cNvSpPr/>
          <p:nvPr/>
        </p:nvSpPr>
        <p:spPr>
          <a:xfrm>
            <a:off x="-9788" y="1"/>
            <a:ext cx="9163574" cy="787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2400" b="1" dirty="0">
              <a:solidFill>
                <a:schemeClr val="accent1">
                  <a:lumMod val="75000"/>
                </a:schemeClr>
              </a:solidFill>
            </a:endParaRPr>
          </a:p>
        </p:txBody>
      </p:sp>
      <p:pic>
        <p:nvPicPr>
          <p:cNvPr id="14" name="Picture 13" descr="Logo&#10;&#10;Description automatically generated with medium confidence">
            <a:extLst>
              <a:ext uri="{FF2B5EF4-FFF2-40B4-BE49-F238E27FC236}">
                <a16:creationId xmlns:a16="http://schemas.microsoft.com/office/drawing/2014/main" id="{97F91D4C-0033-5CB6-F3C5-436CB33662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883" y="121579"/>
            <a:ext cx="2086051" cy="488021"/>
          </a:xfrm>
          <a:prstGeom prst="rect">
            <a:avLst/>
          </a:prstGeom>
        </p:spPr>
      </p:pic>
      <p:sp>
        <p:nvSpPr>
          <p:cNvPr id="15" name="TextBox 14">
            <a:extLst>
              <a:ext uri="{FF2B5EF4-FFF2-40B4-BE49-F238E27FC236}">
                <a16:creationId xmlns:a16="http://schemas.microsoft.com/office/drawing/2014/main" id="{921E3CC4-8DC8-32E4-09EC-9E4B53C9730A}"/>
              </a:ext>
            </a:extLst>
          </p:cNvPr>
          <p:cNvSpPr txBox="1"/>
          <p:nvPr/>
        </p:nvSpPr>
        <p:spPr>
          <a:xfrm>
            <a:off x="244615" y="417898"/>
            <a:ext cx="1922585" cy="369332"/>
          </a:xfrm>
          <a:prstGeom prst="rect">
            <a:avLst/>
          </a:prstGeom>
          <a:noFill/>
        </p:spPr>
        <p:txBody>
          <a:bodyPr wrap="square" rtlCol="0">
            <a:spAutoFit/>
          </a:bodyPr>
          <a:lstStyle/>
          <a:p>
            <a:r>
              <a:rPr lang="en-GB" sz="1800" b="1" dirty="0">
                <a:solidFill>
                  <a:schemeClr val="accent1">
                    <a:lumMod val="75000"/>
                  </a:schemeClr>
                </a:solidFill>
              </a:rPr>
              <a:t>careerpilot.org.uk   </a:t>
            </a:r>
          </a:p>
        </p:txBody>
      </p:sp>
      <p:sp>
        <p:nvSpPr>
          <p:cNvPr id="3" name="Rectangle 2">
            <a:extLst>
              <a:ext uri="{FF2B5EF4-FFF2-40B4-BE49-F238E27FC236}">
                <a16:creationId xmlns:a16="http://schemas.microsoft.com/office/drawing/2014/main" id="{A27E4BDD-57F4-6CEB-DEBF-B7D1A94CD3B9}"/>
              </a:ext>
            </a:extLst>
          </p:cNvPr>
          <p:cNvSpPr/>
          <p:nvPr/>
        </p:nvSpPr>
        <p:spPr>
          <a:xfrm>
            <a:off x="5416952" y="5194525"/>
            <a:ext cx="3564165" cy="1066713"/>
          </a:xfrm>
          <a:prstGeom prst="rect">
            <a:avLst/>
          </a:prstGeom>
          <a:solidFill>
            <a:srgbClr val="50BD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Digital Postcard:</a:t>
            </a:r>
          </a:p>
          <a:p>
            <a:pPr algn="ctr"/>
            <a:r>
              <a:rPr lang="en-GB" sz="2000" dirty="0">
                <a:solidFill>
                  <a:schemeClr val="accent5">
                    <a:lumMod val="50000"/>
                  </a:schemeClr>
                </a:solidFill>
              </a:rPr>
              <a:t>What we did and what you could do now</a:t>
            </a:r>
          </a:p>
        </p:txBody>
      </p:sp>
      <p:sp>
        <p:nvSpPr>
          <p:cNvPr id="5" name="Freeform 3">
            <a:extLst>
              <a:ext uri="{FF2B5EF4-FFF2-40B4-BE49-F238E27FC236}">
                <a16:creationId xmlns:a16="http://schemas.microsoft.com/office/drawing/2014/main" id="{8C4AE66F-2708-11A0-AAA9-C2DFE9751B09}"/>
              </a:ext>
            </a:extLst>
          </p:cNvPr>
          <p:cNvSpPr/>
          <p:nvPr/>
        </p:nvSpPr>
        <p:spPr>
          <a:xfrm>
            <a:off x="5998699" y="3305961"/>
            <a:ext cx="2400669" cy="1566977"/>
          </a:xfrm>
          <a:custGeom>
            <a:avLst/>
            <a:gdLst/>
            <a:ahLst/>
            <a:cxnLst/>
            <a:rect l="l" t="t" r="r" b="b"/>
            <a:pathLst>
              <a:path w="3024000" h="1973847">
                <a:moveTo>
                  <a:pt x="0" y="0"/>
                </a:moveTo>
                <a:lnTo>
                  <a:pt x="3024000" y="0"/>
                </a:lnTo>
                <a:lnTo>
                  <a:pt x="3024000" y="1973847"/>
                </a:lnTo>
                <a:lnTo>
                  <a:pt x="0" y="19738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pic>
        <p:nvPicPr>
          <p:cNvPr id="6" name="Picture 5">
            <a:extLst>
              <a:ext uri="{FF2B5EF4-FFF2-40B4-BE49-F238E27FC236}">
                <a16:creationId xmlns:a16="http://schemas.microsoft.com/office/drawing/2014/main" id="{7A22FBC7-D8BD-2F6E-0E3B-9A0F2393FF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556" y="2579018"/>
            <a:ext cx="2218008" cy="2218008"/>
          </a:xfrm>
          <a:prstGeom prst="rect">
            <a:avLst/>
          </a:prstGeom>
          <a:ln w="28575">
            <a:solidFill>
              <a:srgbClr val="50BDC0"/>
            </a:solidFill>
          </a:ln>
        </p:spPr>
      </p:pic>
    </p:spTree>
    <p:extLst>
      <p:ext uri="{BB962C8B-B14F-4D97-AF65-F5344CB8AC3E}">
        <p14:creationId xmlns:p14="http://schemas.microsoft.com/office/powerpoint/2010/main" val="10385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D7AF84-EC81-42D4-8DB1-1FBAA2ABFA9C}"/>
              </a:ext>
            </a:extLst>
          </p:cNvPr>
          <p:cNvSpPr/>
          <p:nvPr/>
        </p:nvSpPr>
        <p:spPr>
          <a:xfrm>
            <a:off x="0" y="300625"/>
            <a:ext cx="9153786" cy="655737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rol 1">
            <a:extLst>
              <a:ext uri="{FF2B5EF4-FFF2-40B4-BE49-F238E27FC236}">
                <a16:creationId xmlns:a16="http://schemas.microsoft.com/office/drawing/2014/main" id="{FE2768A5-6788-4035-AA1A-8C8C0AAE5502}"/>
              </a:ext>
            </a:extLst>
          </p:cNvPr>
          <p:cNvSpPr>
            <a:spLocks noChangeArrowheads="1" noChangeShapeType="1"/>
          </p:cNvSpPr>
          <p:nvPr/>
        </p:nvSpPr>
        <p:spPr bwMode="auto">
          <a:xfrm>
            <a:off x="11300831" y="4333553"/>
            <a:ext cx="1803400" cy="5400675"/>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GB"/>
          </a:p>
        </p:txBody>
      </p:sp>
      <p:sp>
        <p:nvSpPr>
          <p:cNvPr id="31" name="Rectangle 30">
            <a:extLst>
              <a:ext uri="{FF2B5EF4-FFF2-40B4-BE49-F238E27FC236}">
                <a16:creationId xmlns:a16="http://schemas.microsoft.com/office/drawing/2014/main" id="{BCB18957-AF61-4A6D-8B10-AC7A42A658A7}"/>
              </a:ext>
            </a:extLst>
          </p:cNvPr>
          <p:cNvSpPr/>
          <p:nvPr/>
        </p:nvSpPr>
        <p:spPr>
          <a:xfrm>
            <a:off x="-9788" y="1"/>
            <a:ext cx="9163574" cy="787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2400" b="1" dirty="0">
              <a:solidFill>
                <a:schemeClr val="accent1">
                  <a:lumMod val="75000"/>
                </a:schemeClr>
              </a:solidFill>
            </a:endParaRPr>
          </a:p>
        </p:txBody>
      </p:sp>
      <p:pic>
        <p:nvPicPr>
          <p:cNvPr id="30" name="Picture 29" descr="Logo&#10;&#10;Description automatically generated with medium confidence">
            <a:extLst>
              <a:ext uri="{FF2B5EF4-FFF2-40B4-BE49-F238E27FC236}">
                <a16:creationId xmlns:a16="http://schemas.microsoft.com/office/drawing/2014/main" id="{F2923747-7624-433D-8345-CEB6F5D092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83" y="234515"/>
            <a:ext cx="2086051" cy="488021"/>
          </a:xfrm>
          <a:prstGeom prst="rect">
            <a:avLst/>
          </a:prstGeom>
        </p:spPr>
      </p:pic>
      <p:pic>
        <p:nvPicPr>
          <p:cNvPr id="11" name="Picture 10">
            <a:extLst>
              <a:ext uri="{FF2B5EF4-FFF2-40B4-BE49-F238E27FC236}">
                <a16:creationId xmlns:a16="http://schemas.microsoft.com/office/drawing/2014/main" id="{97C545ED-FBA9-69F1-2FE0-56F56C35C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3544" y="1159787"/>
            <a:ext cx="1955563" cy="5146431"/>
          </a:xfrm>
          <a:prstGeom prst="rect">
            <a:avLst/>
          </a:prstGeom>
        </p:spPr>
      </p:pic>
      <p:grpSp>
        <p:nvGrpSpPr>
          <p:cNvPr id="9" name="Group 8">
            <a:extLst>
              <a:ext uri="{FF2B5EF4-FFF2-40B4-BE49-F238E27FC236}">
                <a16:creationId xmlns:a16="http://schemas.microsoft.com/office/drawing/2014/main" id="{8ADF69BD-DD6B-84C8-97DB-8351D360F305}"/>
              </a:ext>
            </a:extLst>
          </p:cNvPr>
          <p:cNvGrpSpPr/>
          <p:nvPr/>
        </p:nvGrpSpPr>
        <p:grpSpPr>
          <a:xfrm>
            <a:off x="5311828" y="3047203"/>
            <a:ext cx="3644541" cy="1371600"/>
            <a:chOff x="5311828" y="3047203"/>
            <a:chExt cx="3644541" cy="1371600"/>
          </a:xfrm>
        </p:grpSpPr>
        <p:sp>
          <p:nvSpPr>
            <p:cNvPr id="6" name="Rectangle: Rounded Corners 5">
              <a:extLst>
                <a:ext uri="{FF2B5EF4-FFF2-40B4-BE49-F238E27FC236}">
                  <a16:creationId xmlns:a16="http://schemas.microsoft.com/office/drawing/2014/main" id="{92F02C66-C28E-6696-CAE2-033E584C9804}"/>
                </a:ext>
              </a:extLst>
            </p:cNvPr>
            <p:cNvSpPr/>
            <p:nvPr/>
          </p:nvSpPr>
          <p:spPr>
            <a:xfrm>
              <a:off x="5311828" y="3047203"/>
              <a:ext cx="3644541" cy="1371600"/>
            </a:xfrm>
            <a:prstGeom prst="roundRect">
              <a:avLst/>
            </a:prstGeom>
            <a:solidFill>
              <a:srgbClr val="50BD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bg1"/>
                </a:solidFill>
              </a:endParaRPr>
            </a:p>
          </p:txBody>
        </p:sp>
        <p:sp>
          <p:nvSpPr>
            <p:cNvPr id="12" name="TextBox 11">
              <a:extLst>
                <a:ext uri="{FF2B5EF4-FFF2-40B4-BE49-F238E27FC236}">
                  <a16:creationId xmlns:a16="http://schemas.microsoft.com/office/drawing/2014/main" id="{C5629965-3E2C-E455-3579-2270E85658CA}"/>
                </a:ext>
              </a:extLst>
            </p:cNvPr>
            <p:cNvSpPr txBox="1"/>
            <p:nvPr/>
          </p:nvSpPr>
          <p:spPr>
            <a:xfrm>
              <a:off x="5394524" y="3345512"/>
              <a:ext cx="2224482" cy="830997"/>
            </a:xfrm>
            <a:prstGeom prst="rect">
              <a:avLst/>
            </a:prstGeom>
            <a:solidFill>
              <a:srgbClr val="50BDC0"/>
            </a:solidFill>
          </p:spPr>
          <p:txBody>
            <a:bodyPr wrap="square" rtlCol="0">
              <a:spAutoFit/>
            </a:bodyPr>
            <a:lstStyle/>
            <a:p>
              <a:r>
                <a:rPr lang="en-GB" sz="2400" dirty="0">
                  <a:solidFill>
                    <a:schemeClr val="bg1"/>
                  </a:solidFill>
                </a:rPr>
                <a:t>Look at Jobs  and pathways</a:t>
              </a:r>
            </a:p>
          </p:txBody>
        </p:sp>
        <p:pic>
          <p:nvPicPr>
            <p:cNvPr id="1028" name="Picture 4">
              <a:extLst>
                <a:ext uri="{FF2B5EF4-FFF2-40B4-BE49-F238E27FC236}">
                  <a16:creationId xmlns:a16="http://schemas.microsoft.com/office/drawing/2014/main" id="{69B1D6ED-B557-3C4E-37D6-F8A984AB08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5315" y="3305623"/>
              <a:ext cx="1249492" cy="9241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80683CE7-6B1B-FBC0-3A0E-B7E04B7C1BFE}"/>
              </a:ext>
            </a:extLst>
          </p:cNvPr>
          <p:cNvGrpSpPr/>
          <p:nvPr/>
        </p:nvGrpSpPr>
        <p:grpSpPr>
          <a:xfrm>
            <a:off x="5362803" y="4808825"/>
            <a:ext cx="3644541" cy="1371600"/>
            <a:chOff x="5362803" y="4808825"/>
            <a:chExt cx="3644541" cy="1371600"/>
          </a:xfrm>
        </p:grpSpPr>
        <p:sp>
          <p:nvSpPr>
            <p:cNvPr id="16" name="Rectangle: Rounded Corners 15">
              <a:extLst>
                <a:ext uri="{FF2B5EF4-FFF2-40B4-BE49-F238E27FC236}">
                  <a16:creationId xmlns:a16="http://schemas.microsoft.com/office/drawing/2014/main" id="{AE1C2787-4568-3111-EF80-CF2B5D172F39}"/>
                </a:ext>
              </a:extLst>
            </p:cNvPr>
            <p:cNvSpPr/>
            <p:nvPr/>
          </p:nvSpPr>
          <p:spPr>
            <a:xfrm>
              <a:off x="5362803" y="4808825"/>
              <a:ext cx="3644541" cy="1371600"/>
            </a:xfrm>
            <a:prstGeom prst="roundRect">
              <a:avLst/>
            </a:prstGeom>
            <a:solidFill>
              <a:srgbClr val="F6D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bg1"/>
                </a:solidFill>
              </a:endParaRPr>
            </a:p>
          </p:txBody>
        </p:sp>
        <p:sp>
          <p:nvSpPr>
            <p:cNvPr id="17" name="TextBox 16">
              <a:extLst>
                <a:ext uri="{FF2B5EF4-FFF2-40B4-BE49-F238E27FC236}">
                  <a16:creationId xmlns:a16="http://schemas.microsoft.com/office/drawing/2014/main" id="{4023D2E4-A098-55AA-F893-770382648FA2}"/>
                </a:ext>
              </a:extLst>
            </p:cNvPr>
            <p:cNvSpPr txBox="1"/>
            <p:nvPr/>
          </p:nvSpPr>
          <p:spPr>
            <a:xfrm>
              <a:off x="5407305" y="5113181"/>
              <a:ext cx="2224482" cy="830997"/>
            </a:xfrm>
            <a:prstGeom prst="rect">
              <a:avLst/>
            </a:prstGeom>
            <a:solidFill>
              <a:srgbClr val="F6D000"/>
            </a:solidFill>
          </p:spPr>
          <p:txBody>
            <a:bodyPr wrap="square" rtlCol="0">
              <a:spAutoFit/>
            </a:bodyPr>
            <a:lstStyle/>
            <a:p>
              <a:r>
                <a:rPr lang="en-GB" sz="2400" dirty="0">
                  <a:solidFill>
                    <a:srgbClr val="002060"/>
                  </a:solidFill>
                </a:rPr>
                <a:t>Explore courses and make plans</a:t>
              </a:r>
            </a:p>
          </p:txBody>
        </p:sp>
        <p:pic>
          <p:nvPicPr>
            <p:cNvPr id="1030" name="Picture 6">
              <a:extLst>
                <a:ext uri="{FF2B5EF4-FFF2-40B4-BE49-F238E27FC236}">
                  <a16:creationId xmlns:a16="http://schemas.microsoft.com/office/drawing/2014/main" id="{1C78BC8A-41F1-FB03-A665-B9D3CC8F362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4350" y="5045072"/>
              <a:ext cx="1229449" cy="8991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D53EF2DF-E8F8-5D47-E1E9-D4919F3F98AB}"/>
              </a:ext>
            </a:extLst>
          </p:cNvPr>
          <p:cNvGrpSpPr/>
          <p:nvPr/>
        </p:nvGrpSpPr>
        <p:grpSpPr>
          <a:xfrm>
            <a:off x="5305270" y="1385484"/>
            <a:ext cx="3644541" cy="1371600"/>
            <a:chOff x="5305270" y="1385484"/>
            <a:chExt cx="3644541" cy="1371600"/>
          </a:xfrm>
        </p:grpSpPr>
        <p:sp>
          <p:nvSpPr>
            <p:cNvPr id="13" name="Rectangle: Rounded Corners 12">
              <a:extLst>
                <a:ext uri="{FF2B5EF4-FFF2-40B4-BE49-F238E27FC236}">
                  <a16:creationId xmlns:a16="http://schemas.microsoft.com/office/drawing/2014/main" id="{453F1E90-574F-E0C1-AC15-C24456C0D9DB}"/>
                </a:ext>
              </a:extLst>
            </p:cNvPr>
            <p:cNvSpPr/>
            <p:nvPr/>
          </p:nvSpPr>
          <p:spPr>
            <a:xfrm>
              <a:off x="5305270" y="1385484"/>
              <a:ext cx="3644541" cy="1371600"/>
            </a:xfrm>
            <a:prstGeom prst="roundRect">
              <a:avLst/>
            </a:prstGeom>
            <a:solidFill>
              <a:srgbClr val="FF6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bg1"/>
                </a:solidFill>
              </a:endParaRPr>
            </a:p>
          </p:txBody>
        </p:sp>
        <p:sp>
          <p:nvSpPr>
            <p:cNvPr id="4" name="TextBox 3">
              <a:extLst>
                <a:ext uri="{FF2B5EF4-FFF2-40B4-BE49-F238E27FC236}">
                  <a16:creationId xmlns:a16="http://schemas.microsoft.com/office/drawing/2014/main" id="{95D89BAC-A6CC-87A5-2A47-C33CC5075600}"/>
                </a:ext>
              </a:extLst>
            </p:cNvPr>
            <p:cNvSpPr txBox="1"/>
            <p:nvPr/>
          </p:nvSpPr>
          <p:spPr>
            <a:xfrm>
              <a:off x="5407305" y="1671498"/>
              <a:ext cx="2224482" cy="830997"/>
            </a:xfrm>
            <a:prstGeom prst="rect">
              <a:avLst/>
            </a:prstGeom>
            <a:noFill/>
          </p:spPr>
          <p:txBody>
            <a:bodyPr wrap="square" rtlCol="0">
              <a:spAutoFit/>
            </a:bodyPr>
            <a:lstStyle/>
            <a:p>
              <a:r>
                <a:rPr lang="en-GB" sz="2400" dirty="0">
                  <a:solidFill>
                    <a:schemeClr val="bg1"/>
                  </a:solidFill>
                </a:rPr>
                <a:t>What inspires you?</a:t>
              </a:r>
            </a:p>
          </p:txBody>
        </p:sp>
        <p:pic>
          <p:nvPicPr>
            <p:cNvPr id="1026" name="Picture 2">
              <a:extLst>
                <a:ext uri="{FF2B5EF4-FFF2-40B4-BE49-F238E27FC236}">
                  <a16:creationId xmlns:a16="http://schemas.microsoft.com/office/drawing/2014/main" id="{39265363-451F-6B96-2CD4-602153D8356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54350" y="1624202"/>
              <a:ext cx="1215816" cy="889841"/>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72D20DF8-9559-0AD8-0ACE-C47CA24DC0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834" y="2514043"/>
            <a:ext cx="2218008" cy="2218008"/>
          </a:xfrm>
          <a:prstGeom prst="rect">
            <a:avLst/>
          </a:prstGeom>
          <a:ln w="28575">
            <a:solidFill>
              <a:srgbClr val="50BDC0"/>
            </a:solidFill>
          </a:ln>
        </p:spPr>
      </p:pic>
    </p:spTree>
    <p:extLst>
      <p:ext uri="{BB962C8B-B14F-4D97-AF65-F5344CB8AC3E}">
        <p14:creationId xmlns:p14="http://schemas.microsoft.com/office/powerpoint/2010/main" val="82369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6FBBCD-12FE-4C51-93CA-60C261572318}"/>
              </a:ext>
            </a:extLst>
          </p:cNvPr>
          <p:cNvSpPr/>
          <p:nvPr/>
        </p:nvSpPr>
        <p:spPr>
          <a:xfrm>
            <a:off x="0" y="-6273"/>
            <a:ext cx="9144000" cy="6858000"/>
          </a:xfrm>
          <a:prstGeom prst="rect">
            <a:avLst/>
          </a:prstGeom>
          <a:solidFill>
            <a:srgbClr val="0072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p:cNvSpPr txBox="1"/>
          <p:nvPr/>
        </p:nvSpPr>
        <p:spPr>
          <a:xfrm>
            <a:off x="0" y="6273"/>
            <a:ext cx="9143999" cy="646331"/>
          </a:xfrm>
          <a:prstGeom prst="rect">
            <a:avLst/>
          </a:prstGeom>
          <a:solidFill>
            <a:srgbClr val="002060"/>
          </a:solidFill>
        </p:spPr>
        <p:txBody>
          <a:bodyPr wrap="square" rtlCol="0">
            <a:spAutoFit/>
          </a:bodyPr>
          <a:lstStyle/>
          <a:p>
            <a:pPr algn="ctr"/>
            <a:r>
              <a:rPr lang="en-GB" sz="3600" dirty="0">
                <a:solidFill>
                  <a:schemeClr val="bg1"/>
                </a:solidFill>
              </a:rPr>
              <a:t>What you will get from this lesson</a:t>
            </a:r>
          </a:p>
        </p:txBody>
      </p:sp>
      <p:sp>
        <p:nvSpPr>
          <p:cNvPr id="32" name="Rectangle: Rounded Corners 31">
            <a:extLst>
              <a:ext uri="{FF2B5EF4-FFF2-40B4-BE49-F238E27FC236}">
                <a16:creationId xmlns:a16="http://schemas.microsoft.com/office/drawing/2014/main" id="{34A1F503-4865-DD31-1F84-BC7381F34F62}"/>
              </a:ext>
            </a:extLst>
          </p:cNvPr>
          <p:cNvSpPr/>
          <p:nvPr/>
        </p:nvSpPr>
        <p:spPr>
          <a:xfrm>
            <a:off x="2965133" y="1958152"/>
            <a:ext cx="3157337" cy="2823882"/>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F953C8B4-4FCB-A832-BB01-609ED49CD910}"/>
              </a:ext>
            </a:extLst>
          </p:cNvPr>
          <p:cNvPicPr>
            <a:picLocks noChangeAspect="1"/>
          </p:cNvPicPr>
          <p:nvPr/>
        </p:nvPicPr>
        <p:blipFill>
          <a:blip r:embed="rId4"/>
          <a:stretch>
            <a:fillRect/>
          </a:stretch>
        </p:blipFill>
        <p:spPr>
          <a:xfrm>
            <a:off x="4034355" y="2200134"/>
            <a:ext cx="1098483" cy="1091944"/>
          </a:xfrm>
          <a:prstGeom prst="rect">
            <a:avLst/>
          </a:prstGeom>
        </p:spPr>
      </p:pic>
      <p:pic>
        <p:nvPicPr>
          <p:cNvPr id="14" name="Picture 13">
            <a:extLst>
              <a:ext uri="{FF2B5EF4-FFF2-40B4-BE49-F238E27FC236}">
                <a16:creationId xmlns:a16="http://schemas.microsoft.com/office/drawing/2014/main" id="{35779948-3287-CEBD-B7C9-10EAEE13918C}"/>
              </a:ext>
            </a:extLst>
          </p:cNvPr>
          <p:cNvPicPr>
            <a:picLocks noChangeAspect="1"/>
          </p:cNvPicPr>
          <p:nvPr/>
        </p:nvPicPr>
        <p:blipFill>
          <a:blip r:embed="rId5"/>
          <a:stretch>
            <a:fillRect/>
          </a:stretch>
        </p:blipFill>
        <p:spPr>
          <a:xfrm>
            <a:off x="3157963" y="3536296"/>
            <a:ext cx="2771675" cy="1067661"/>
          </a:xfrm>
          <a:prstGeom prst="rect">
            <a:avLst/>
          </a:prstGeom>
        </p:spPr>
      </p:pic>
      <p:grpSp>
        <p:nvGrpSpPr>
          <p:cNvPr id="31" name="Group 30">
            <a:extLst>
              <a:ext uri="{FF2B5EF4-FFF2-40B4-BE49-F238E27FC236}">
                <a16:creationId xmlns:a16="http://schemas.microsoft.com/office/drawing/2014/main" id="{9FB506F1-F64E-4F58-DC52-CADF07CD60A0}"/>
              </a:ext>
            </a:extLst>
          </p:cNvPr>
          <p:cNvGrpSpPr/>
          <p:nvPr/>
        </p:nvGrpSpPr>
        <p:grpSpPr>
          <a:xfrm>
            <a:off x="198739" y="1063911"/>
            <a:ext cx="2567655" cy="2038001"/>
            <a:chOff x="198739" y="1063911"/>
            <a:chExt cx="2567655" cy="2038001"/>
          </a:xfrm>
        </p:grpSpPr>
        <p:grpSp>
          <p:nvGrpSpPr>
            <p:cNvPr id="11" name="Group 10">
              <a:extLst>
                <a:ext uri="{FF2B5EF4-FFF2-40B4-BE49-F238E27FC236}">
                  <a16:creationId xmlns:a16="http://schemas.microsoft.com/office/drawing/2014/main" id="{0BCCAD13-4E09-DB7E-3D11-78D861DD406B}"/>
                </a:ext>
              </a:extLst>
            </p:cNvPr>
            <p:cNvGrpSpPr/>
            <p:nvPr/>
          </p:nvGrpSpPr>
          <p:grpSpPr>
            <a:xfrm>
              <a:off x="198739" y="1063911"/>
              <a:ext cx="2567655" cy="2038001"/>
              <a:chOff x="175545" y="1028656"/>
              <a:chExt cx="2567655" cy="2038001"/>
            </a:xfrm>
          </p:grpSpPr>
          <p:sp>
            <p:nvSpPr>
              <p:cNvPr id="5" name="Rectangle 4">
                <a:extLst>
                  <a:ext uri="{FF2B5EF4-FFF2-40B4-BE49-F238E27FC236}">
                    <a16:creationId xmlns:a16="http://schemas.microsoft.com/office/drawing/2014/main" id="{F1BAEC34-C6E4-ED28-EA8C-E93B45D0E733}"/>
                  </a:ext>
                </a:extLst>
              </p:cNvPr>
              <p:cNvSpPr/>
              <p:nvPr/>
            </p:nvSpPr>
            <p:spPr>
              <a:xfrm>
                <a:off x="175545" y="1028656"/>
                <a:ext cx="2567655" cy="2038001"/>
              </a:xfrm>
              <a:prstGeom prst="rect">
                <a:avLst/>
              </a:prstGeom>
              <a:solidFill>
                <a:srgbClr val="F585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0EDD50DE-2B5A-A866-993D-D861DA0B74D9}"/>
                  </a:ext>
                </a:extLst>
              </p:cNvPr>
              <p:cNvSpPr txBox="1"/>
              <p:nvPr/>
            </p:nvSpPr>
            <p:spPr>
              <a:xfrm>
                <a:off x="268941" y="1111813"/>
                <a:ext cx="2474259" cy="646331"/>
              </a:xfrm>
              <a:prstGeom prst="rect">
                <a:avLst/>
              </a:prstGeom>
              <a:noFill/>
            </p:spPr>
            <p:txBody>
              <a:bodyPr wrap="square" rtlCol="0">
                <a:spAutoFit/>
              </a:bodyPr>
              <a:lstStyle/>
              <a:p>
                <a:r>
                  <a:rPr lang="en-GB" dirty="0">
                    <a:solidFill>
                      <a:schemeClr val="bg1"/>
                    </a:solidFill>
                  </a:rPr>
                  <a:t>Review what we have done</a:t>
                </a:r>
              </a:p>
            </p:txBody>
          </p:sp>
        </p:grpSp>
        <p:sp>
          <p:nvSpPr>
            <p:cNvPr id="17" name="Freeform 16">
              <a:extLst>
                <a:ext uri="{FF2B5EF4-FFF2-40B4-BE49-F238E27FC236}">
                  <a16:creationId xmlns:a16="http://schemas.microsoft.com/office/drawing/2014/main" id="{03C1E776-5A55-8CBD-2B12-59E2CCC0131F}"/>
                </a:ext>
              </a:extLst>
            </p:cNvPr>
            <p:cNvSpPr/>
            <p:nvPr/>
          </p:nvSpPr>
          <p:spPr>
            <a:xfrm>
              <a:off x="885209" y="1745065"/>
              <a:ext cx="1016785" cy="1147573"/>
            </a:xfrm>
            <a:custGeom>
              <a:avLst/>
              <a:gdLst/>
              <a:ahLst/>
              <a:cxnLst/>
              <a:rect l="l" t="t" r="r" b="b"/>
              <a:pathLst>
                <a:path w="1512000" h="1503753">
                  <a:moveTo>
                    <a:pt x="0" y="0"/>
                  </a:moveTo>
                  <a:lnTo>
                    <a:pt x="1512000" y="0"/>
                  </a:lnTo>
                  <a:lnTo>
                    <a:pt x="1512000" y="1503753"/>
                  </a:lnTo>
                  <a:lnTo>
                    <a:pt x="0" y="15037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grpSp>
        <p:nvGrpSpPr>
          <p:cNvPr id="36" name="Group 35">
            <a:extLst>
              <a:ext uri="{FF2B5EF4-FFF2-40B4-BE49-F238E27FC236}">
                <a16:creationId xmlns:a16="http://schemas.microsoft.com/office/drawing/2014/main" id="{5BBDD13D-6CB5-1459-8520-4CBECE8F1BF7}"/>
              </a:ext>
            </a:extLst>
          </p:cNvPr>
          <p:cNvGrpSpPr/>
          <p:nvPr/>
        </p:nvGrpSpPr>
        <p:grpSpPr>
          <a:xfrm>
            <a:off x="175546" y="4329544"/>
            <a:ext cx="2567655" cy="2038001"/>
            <a:chOff x="175545" y="4271079"/>
            <a:chExt cx="2567655" cy="2038001"/>
          </a:xfrm>
        </p:grpSpPr>
        <p:grpSp>
          <p:nvGrpSpPr>
            <p:cNvPr id="12" name="Group 11">
              <a:extLst>
                <a:ext uri="{FF2B5EF4-FFF2-40B4-BE49-F238E27FC236}">
                  <a16:creationId xmlns:a16="http://schemas.microsoft.com/office/drawing/2014/main" id="{1F7EDE76-C2BD-ABD2-DE30-4FB73A25A293}"/>
                </a:ext>
              </a:extLst>
            </p:cNvPr>
            <p:cNvGrpSpPr/>
            <p:nvPr/>
          </p:nvGrpSpPr>
          <p:grpSpPr>
            <a:xfrm>
              <a:off x="175545" y="4271079"/>
              <a:ext cx="2567655" cy="2038001"/>
              <a:chOff x="175545" y="1028656"/>
              <a:chExt cx="2567655" cy="2038001"/>
            </a:xfrm>
            <a:solidFill>
              <a:srgbClr val="F58520"/>
            </a:solidFill>
          </p:grpSpPr>
          <p:sp>
            <p:nvSpPr>
              <p:cNvPr id="13" name="Rectangle 12">
                <a:extLst>
                  <a:ext uri="{FF2B5EF4-FFF2-40B4-BE49-F238E27FC236}">
                    <a16:creationId xmlns:a16="http://schemas.microsoft.com/office/drawing/2014/main" id="{5A314FAC-8D24-9DC1-59D2-302BF1823603}"/>
                  </a:ext>
                </a:extLst>
              </p:cNvPr>
              <p:cNvSpPr/>
              <p:nvPr/>
            </p:nvSpPr>
            <p:spPr>
              <a:xfrm>
                <a:off x="175545" y="1028656"/>
                <a:ext cx="2567655" cy="203800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ACA54BBA-57EE-F09B-7D3E-F6659F8BBFEF}"/>
                  </a:ext>
                </a:extLst>
              </p:cNvPr>
              <p:cNvSpPr txBox="1"/>
              <p:nvPr/>
            </p:nvSpPr>
            <p:spPr>
              <a:xfrm>
                <a:off x="268941" y="1111813"/>
                <a:ext cx="2474259" cy="646331"/>
              </a:xfrm>
              <a:prstGeom prst="rect">
                <a:avLst/>
              </a:prstGeom>
              <a:grpFill/>
            </p:spPr>
            <p:txBody>
              <a:bodyPr wrap="square" rtlCol="0">
                <a:spAutoFit/>
              </a:bodyPr>
              <a:lstStyle/>
              <a:p>
                <a:r>
                  <a:rPr lang="en-GB" dirty="0">
                    <a:solidFill>
                      <a:schemeClr val="bg1"/>
                    </a:solidFill>
                  </a:rPr>
                  <a:t>Find out how to look for courses</a:t>
                </a:r>
              </a:p>
            </p:txBody>
          </p:sp>
        </p:grpSp>
        <p:sp>
          <p:nvSpPr>
            <p:cNvPr id="18" name="Freeform 14">
              <a:extLst>
                <a:ext uri="{FF2B5EF4-FFF2-40B4-BE49-F238E27FC236}">
                  <a16:creationId xmlns:a16="http://schemas.microsoft.com/office/drawing/2014/main" id="{ADEAD608-F66B-7886-2090-9527EA50C70B}"/>
                </a:ext>
              </a:extLst>
            </p:cNvPr>
            <p:cNvSpPr/>
            <p:nvPr/>
          </p:nvSpPr>
          <p:spPr>
            <a:xfrm>
              <a:off x="761404" y="5000567"/>
              <a:ext cx="1264393" cy="1102305"/>
            </a:xfrm>
            <a:custGeom>
              <a:avLst/>
              <a:gdLst/>
              <a:ahLst/>
              <a:cxnLst/>
              <a:rect l="l" t="t" r="r" b="b"/>
              <a:pathLst>
                <a:path w="1512000" h="1341900">
                  <a:moveTo>
                    <a:pt x="0" y="0"/>
                  </a:moveTo>
                  <a:lnTo>
                    <a:pt x="1512000" y="0"/>
                  </a:lnTo>
                  <a:lnTo>
                    <a:pt x="1512000" y="1341900"/>
                  </a:lnTo>
                  <a:lnTo>
                    <a:pt x="0" y="13419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grpSp>
        <p:nvGrpSpPr>
          <p:cNvPr id="39" name="Group 38">
            <a:extLst>
              <a:ext uri="{FF2B5EF4-FFF2-40B4-BE49-F238E27FC236}">
                <a16:creationId xmlns:a16="http://schemas.microsoft.com/office/drawing/2014/main" id="{8B8B3DEA-304E-09F6-6195-01FD7CACCCF6}"/>
              </a:ext>
            </a:extLst>
          </p:cNvPr>
          <p:cNvGrpSpPr/>
          <p:nvPr/>
        </p:nvGrpSpPr>
        <p:grpSpPr>
          <a:xfrm>
            <a:off x="6400799" y="1051497"/>
            <a:ext cx="2567655" cy="2038001"/>
            <a:chOff x="6400800" y="1028656"/>
            <a:chExt cx="2567655" cy="2038001"/>
          </a:xfrm>
        </p:grpSpPr>
        <p:grpSp>
          <p:nvGrpSpPr>
            <p:cNvPr id="20" name="Group 19">
              <a:extLst>
                <a:ext uri="{FF2B5EF4-FFF2-40B4-BE49-F238E27FC236}">
                  <a16:creationId xmlns:a16="http://schemas.microsoft.com/office/drawing/2014/main" id="{CF6B596A-A609-F3D9-B55D-C6A6DE9292DA}"/>
                </a:ext>
              </a:extLst>
            </p:cNvPr>
            <p:cNvGrpSpPr/>
            <p:nvPr/>
          </p:nvGrpSpPr>
          <p:grpSpPr>
            <a:xfrm>
              <a:off x="6400800" y="1028656"/>
              <a:ext cx="2567655" cy="2038001"/>
              <a:chOff x="175545" y="1028656"/>
              <a:chExt cx="2567655" cy="2038001"/>
            </a:xfrm>
          </p:grpSpPr>
          <p:sp>
            <p:nvSpPr>
              <p:cNvPr id="21" name="Rectangle 20">
                <a:extLst>
                  <a:ext uri="{FF2B5EF4-FFF2-40B4-BE49-F238E27FC236}">
                    <a16:creationId xmlns:a16="http://schemas.microsoft.com/office/drawing/2014/main" id="{BAF8C37E-AE33-6099-4A80-8C806EB7B129}"/>
                  </a:ext>
                </a:extLst>
              </p:cNvPr>
              <p:cNvSpPr/>
              <p:nvPr/>
            </p:nvSpPr>
            <p:spPr>
              <a:xfrm>
                <a:off x="175545" y="1028656"/>
                <a:ext cx="2567655" cy="2038001"/>
              </a:xfrm>
              <a:prstGeom prst="rect">
                <a:avLst/>
              </a:prstGeom>
              <a:solidFill>
                <a:srgbClr val="F585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a:extLst>
                  <a:ext uri="{FF2B5EF4-FFF2-40B4-BE49-F238E27FC236}">
                    <a16:creationId xmlns:a16="http://schemas.microsoft.com/office/drawing/2014/main" id="{E1E2BF42-F988-AAE0-5DEB-6413E5837C94}"/>
                  </a:ext>
                </a:extLst>
              </p:cNvPr>
              <p:cNvSpPr txBox="1"/>
              <p:nvPr/>
            </p:nvSpPr>
            <p:spPr>
              <a:xfrm>
                <a:off x="268941" y="1111813"/>
                <a:ext cx="2474259" cy="646331"/>
              </a:xfrm>
              <a:prstGeom prst="rect">
                <a:avLst/>
              </a:prstGeom>
              <a:noFill/>
            </p:spPr>
            <p:txBody>
              <a:bodyPr wrap="square" rtlCol="0">
                <a:spAutoFit/>
              </a:bodyPr>
              <a:lstStyle/>
              <a:p>
                <a:r>
                  <a:rPr lang="en-GB" dirty="0">
                    <a:solidFill>
                      <a:schemeClr val="bg1"/>
                    </a:solidFill>
                  </a:rPr>
                  <a:t>Think about your next steps</a:t>
                </a:r>
              </a:p>
            </p:txBody>
          </p:sp>
        </p:grpSp>
        <p:sp>
          <p:nvSpPr>
            <p:cNvPr id="26" name="Freeform 15">
              <a:extLst>
                <a:ext uri="{FF2B5EF4-FFF2-40B4-BE49-F238E27FC236}">
                  <a16:creationId xmlns:a16="http://schemas.microsoft.com/office/drawing/2014/main" id="{F8C175EB-740F-F852-FC05-0265C1F95585}"/>
                </a:ext>
              </a:extLst>
            </p:cNvPr>
            <p:cNvSpPr/>
            <p:nvPr/>
          </p:nvSpPr>
          <p:spPr>
            <a:xfrm>
              <a:off x="7135384" y="1641607"/>
              <a:ext cx="1098483" cy="1067662"/>
            </a:xfrm>
            <a:custGeom>
              <a:avLst/>
              <a:gdLst/>
              <a:ahLst/>
              <a:cxnLst/>
              <a:rect l="l" t="t" r="r" b="b"/>
              <a:pathLst>
                <a:path w="1512000" h="1512000">
                  <a:moveTo>
                    <a:pt x="0" y="0"/>
                  </a:moveTo>
                  <a:lnTo>
                    <a:pt x="1512000" y="0"/>
                  </a:lnTo>
                  <a:lnTo>
                    <a:pt x="1512000" y="1512000"/>
                  </a:lnTo>
                  <a:lnTo>
                    <a:pt x="0" y="1512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grpSp>
        <p:nvGrpSpPr>
          <p:cNvPr id="41" name="Group 40">
            <a:extLst>
              <a:ext uri="{FF2B5EF4-FFF2-40B4-BE49-F238E27FC236}">
                <a16:creationId xmlns:a16="http://schemas.microsoft.com/office/drawing/2014/main" id="{E9A2D527-A11A-D2E7-80BC-3C8B63710A38}"/>
              </a:ext>
            </a:extLst>
          </p:cNvPr>
          <p:cNvGrpSpPr/>
          <p:nvPr/>
        </p:nvGrpSpPr>
        <p:grpSpPr>
          <a:xfrm>
            <a:off x="6400799" y="4329545"/>
            <a:ext cx="2567655" cy="2038001"/>
            <a:chOff x="6400799" y="4329545"/>
            <a:chExt cx="2567655" cy="2038001"/>
          </a:xfrm>
        </p:grpSpPr>
        <p:grpSp>
          <p:nvGrpSpPr>
            <p:cNvPr id="35" name="Group 34">
              <a:extLst>
                <a:ext uri="{FF2B5EF4-FFF2-40B4-BE49-F238E27FC236}">
                  <a16:creationId xmlns:a16="http://schemas.microsoft.com/office/drawing/2014/main" id="{57540DF4-ED6F-F35F-D657-0A3A813E3C45}"/>
                </a:ext>
              </a:extLst>
            </p:cNvPr>
            <p:cNvGrpSpPr/>
            <p:nvPr/>
          </p:nvGrpSpPr>
          <p:grpSpPr>
            <a:xfrm>
              <a:off x="6400799" y="4329545"/>
              <a:ext cx="2567655" cy="2038001"/>
              <a:chOff x="175545" y="1028656"/>
              <a:chExt cx="2567655" cy="2038001"/>
            </a:xfrm>
            <a:solidFill>
              <a:srgbClr val="F58520"/>
            </a:solidFill>
          </p:grpSpPr>
          <p:sp>
            <p:nvSpPr>
              <p:cNvPr id="37" name="Rectangle 36">
                <a:extLst>
                  <a:ext uri="{FF2B5EF4-FFF2-40B4-BE49-F238E27FC236}">
                    <a16:creationId xmlns:a16="http://schemas.microsoft.com/office/drawing/2014/main" id="{AA7939C6-C4E2-D489-42E9-2CAC1F1F89D1}"/>
                  </a:ext>
                </a:extLst>
              </p:cNvPr>
              <p:cNvSpPr/>
              <p:nvPr/>
            </p:nvSpPr>
            <p:spPr>
              <a:xfrm>
                <a:off x="175545" y="1028656"/>
                <a:ext cx="2567655" cy="203800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TextBox 37">
                <a:extLst>
                  <a:ext uri="{FF2B5EF4-FFF2-40B4-BE49-F238E27FC236}">
                    <a16:creationId xmlns:a16="http://schemas.microsoft.com/office/drawing/2014/main" id="{0979B6C5-6345-1037-0AFD-BEEC5FBA7E2B}"/>
                  </a:ext>
                </a:extLst>
              </p:cNvPr>
              <p:cNvSpPr txBox="1"/>
              <p:nvPr/>
            </p:nvSpPr>
            <p:spPr>
              <a:xfrm>
                <a:off x="222241" y="1111813"/>
                <a:ext cx="2474259" cy="369332"/>
              </a:xfrm>
              <a:prstGeom prst="rect">
                <a:avLst/>
              </a:prstGeom>
              <a:grpFill/>
            </p:spPr>
            <p:txBody>
              <a:bodyPr wrap="square" rtlCol="0">
                <a:spAutoFit/>
              </a:bodyPr>
              <a:lstStyle/>
              <a:p>
                <a:r>
                  <a:rPr lang="en-GB" dirty="0">
                    <a:solidFill>
                      <a:schemeClr val="bg1"/>
                    </a:solidFill>
                  </a:rPr>
                  <a:t>Do a quiz</a:t>
                </a:r>
              </a:p>
            </p:txBody>
          </p:sp>
        </p:grpSp>
        <p:pic>
          <p:nvPicPr>
            <p:cNvPr id="29" name="Picture 28">
              <a:extLst>
                <a:ext uri="{FF2B5EF4-FFF2-40B4-BE49-F238E27FC236}">
                  <a16:creationId xmlns:a16="http://schemas.microsoft.com/office/drawing/2014/main" id="{7F80FE3B-D851-7F65-927B-48CF74D9E2C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27715" y="4837843"/>
              <a:ext cx="1548517" cy="1265029"/>
            </a:xfrm>
            <a:prstGeom prst="rect">
              <a:avLst/>
            </a:prstGeom>
          </p:spPr>
        </p:pic>
      </p:grpSp>
      <p:pic>
        <p:nvPicPr>
          <p:cNvPr id="4" name="Graphic 3" descr="Badge 3 with solid fill">
            <a:extLst>
              <a:ext uri="{FF2B5EF4-FFF2-40B4-BE49-F238E27FC236}">
                <a16:creationId xmlns:a16="http://schemas.microsoft.com/office/drawing/2014/main" id="{F928BD53-2C8F-EBC1-AAE8-E05BA40CCDC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0" y="-6273"/>
            <a:ext cx="646331" cy="646331"/>
          </a:xfrm>
          <a:prstGeom prst="rect">
            <a:avLst/>
          </a:prstGeom>
        </p:spPr>
      </p:pic>
      <p:pic>
        <p:nvPicPr>
          <p:cNvPr id="8" name="Picture 7">
            <a:extLst>
              <a:ext uri="{FF2B5EF4-FFF2-40B4-BE49-F238E27FC236}">
                <a16:creationId xmlns:a16="http://schemas.microsoft.com/office/drawing/2014/main" id="{663FD685-65AA-80C8-9CD5-76BD2685C76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34645" y="125927"/>
            <a:ext cx="777407" cy="777407"/>
          </a:xfrm>
          <a:prstGeom prst="rect">
            <a:avLst/>
          </a:prstGeom>
          <a:ln w="28575">
            <a:solidFill>
              <a:srgbClr val="50BDC0"/>
            </a:solidFill>
          </a:ln>
        </p:spPr>
      </p:pic>
    </p:spTree>
    <p:custDataLst>
      <p:tags r:id="rId1"/>
    </p:custDataLst>
    <p:extLst>
      <p:ext uri="{BB962C8B-B14F-4D97-AF65-F5344CB8AC3E}">
        <p14:creationId xmlns:p14="http://schemas.microsoft.com/office/powerpoint/2010/main" val="83739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7390" y="0"/>
            <a:ext cx="9158780" cy="6858000"/>
          </a:xfrm>
          <a:prstGeom prst="rect">
            <a:avLst/>
          </a:prstGeom>
          <a:solidFill>
            <a:srgbClr val="0072BA"/>
          </a:solidFill>
          <a:ln w="9525">
            <a:solidFill>
              <a:srgbClr val="FF66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5" name="Rectangle 2"/>
          <p:cNvSpPr>
            <a:spLocks noChangeArrowheads="1"/>
          </p:cNvSpPr>
          <p:nvPr/>
        </p:nvSpPr>
        <p:spPr bwMode="auto">
          <a:xfrm>
            <a:off x="0" y="1"/>
            <a:ext cx="9144000" cy="757646"/>
          </a:xfrm>
          <a:prstGeom prst="rect">
            <a:avLst/>
          </a:prstGeom>
          <a:solidFill>
            <a:srgbClr val="00206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a:latin typeface="Calibri" panose="020F0502020204030204" pitchFamily="34" charset="0"/>
            </a:endParaRPr>
          </a:p>
        </p:txBody>
      </p:sp>
      <p:sp>
        <p:nvSpPr>
          <p:cNvPr id="6" name="Text Box 22"/>
          <p:cNvSpPr txBox="1">
            <a:spLocks noChangeArrowheads="1"/>
          </p:cNvSpPr>
          <p:nvPr/>
        </p:nvSpPr>
        <p:spPr bwMode="auto">
          <a:xfrm>
            <a:off x="1222625" y="36987"/>
            <a:ext cx="7613799" cy="646331"/>
          </a:xfrm>
          <a:prstGeom prst="rect">
            <a:avLst/>
          </a:prstGeom>
          <a:noFill/>
          <a:ln w="9525">
            <a:noFill/>
            <a:miter lim="800000"/>
            <a:headEnd/>
            <a:tailEnd/>
          </a:ln>
        </p:spPr>
        <p:txBody>
          <a:bodyPr wrap="square">
            <a:spAutoFit/>
          </a:bodyPr>
          <a:lstStyle/>
          <a:p>
            <a:r>
              <a:rPr lang="en-GB" sz="3600" dirty="0">
                <a:solidFill>
                  <a:schemeClr val="bg1"/>
                </a:solidFill>
              </a:rPr>
              <a:t>Sign in to Careerpilot, look at report</a:t>
            </a:r>
          </a:p>
        </p:txBody>
      </p:sp>
      <p:sp>
        <p:nvSpPr>
          <p:cNvPr id="4" name="TextBox 3">
            <a:extLst>
              <a:ext uri="{FF2B5EF4-FFF2-40B4-BE49-F238E27FC236}">
                <a16:creationId xmlns:a16="http://schemas.microsoft.com/office/drawing/2014/main" id="{A544D6D2-8186-F184-5ACA-57C04BE9D297}"/>
              </a:ext>
            </a:extLst>
          </p:cNvPr>
          <p:cNvSpPr txBox="1"/>
          <p:nvPr/>
        </p:nvSpPr>
        <p:spPr>
          <a:xfrm>
            <a:off x="2748879" y="5946853"/>
            <a:ext cx="3646240" cy="646331"/>
          </a:xfrm>
          <a:prstGeom prst="rect">
            <a:avLst/>
          </a:prstGeom>
          <a:noFill/>
        </p:spPr>
        <p:txBody>
          <a:bodyPr wrap="square" rtlCol="0">
            <a:spAutoFit/>
          </a:bodyPr>
          <a:lstStyle/>
          <a:p>
            <a:pPr algn="ctr"/>
            <a:r>
              <a:rPr lang="en-GB" sz="3600" b="1" dirty="0">
                <a:solidFill>
                  <a:schemeClr val="accent5">
                    <a:lumMod val="20000"/>
                    <a:lumOff val="80000"/>
                  </a:schemeClr>
                </a:solidFill>
                <a:hlinkClick r:id="rId3">
                  <a:extLst>
                    <a:ext uri="{A12FA001-AC4F-418D-AE19-62706E023703}">
                      <ahyp:hlinkClr xmlns:ahyp="http://schemas.microsoft.com/office/drawing/2018/hyperlinkcolor" val="tx"/>
                    </a:ext>
                  </a:extLst>
                </a:hlinkClick>
              </a:rPr>
              <a:t>careerpilot.org.uk</a:t>
            </a:r>
            <a:endParaRPr lang="en-GB" sz="3600" b="1" dirty="0">
              <a:solidFill>
                <a:schemeClr val="accent5">
                  <a:lumMod val="20000"/>
                  <a:lumOff val="80000"/>
                </a:schemeClr>
              </a:solidFill>
            </a:endParaRPr>
          </a:p>
        </p:txBody>
      </p:sp>
      <p:pic>
        <p:nvPicPr>
          <p:cNvPr id="12" name="Picture 11">
            <a:extLst>
              <a:ext uri="{FF2B5EF4-FFF2-40B4-BE49-F238E27FC236}">
                <a16:creationId xmlns:a16="http://schemas.microsoft.com/office/drawing/2014/main" id="{F37FEC2E-D2D2-B59D-BF64-736636F1FF96}"/>
              </a:ext>
            </a:extLst>
          </p:cNvPr>
          <p:cNvPicPr>
            <a:picLocks noChangeAspect="1"/>
          </p:cNvPicPr>
          <p:nvPr/>
        </p:nvPicPr>
        <p:blipFill>
          <a:blip r:embed="rId4"/>
          <a:stretch>
            <a:fillRect/>
          </a:stretch>
        </p:blipFill>
        <p:spPr>
          <a:xfrm>
            <a:off x="198928" y="1099017"/>
            <a:ext cx="8746143" cy="4064440"/>
          </a:xfrm>
          <a:prstGeom prst="rect">
            <a:avLst/>
          </a:prstGeom>
          <a:ln w="38100">
            <a:noFill/>
          </a:ln>
          <a:effectLst>
            <a:outerShdw blurRad="50800" dist="38100" dir="5400000" algn="t" rotWithShape="0">
              <a:prstClr val="black">
                <a:alpha val="40000"/>
              </a:prstClr>
            </a:outerShdw>
          </a:effectLst>
        </p:spPr>
      </p:pic>
      <p:pic>
        <p:nvPicPr>
          <p:cNvPr id="3" name="Picture 10" descr="Loop">
            <a:extLst>
              <a:ext uri="{FF2B5EF4-FFF2-40B4-BE49-F238E27FC236}">
                <a16:creationId xmlns:a16="http://schemas.microsoft.com/office/drawing/2014/main" id="{EE1470EC-DB21-2878-30AD-204F7DF80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7251" y="1021369"/>
            <a:ext cx="1262428" cy="29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Lo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7251" y="1289460"/>
            <a:ext cx="1262428" cy="324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Loop">
            <a:extLst>
              <a:ext uri="{FF2B5EF4-FFF2-40B4-BE49-F238E27FC236}">
                <a16:creationId xmlns:a16="http://schemas.microsoft.com/office/drawing/2014/main" id="{07F14A5F-F3BA-4B0A-4B86-79ACE78713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9504" y="3466544"/>
            <a:ext cx="1262428" cy="56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18">
            <a:extLst>
              <a:ext uri="{FF2B5EF4-FFF2-40B4-BE49-F238E27FC236}">
                <a16:creationId xmlns:a16="http://schemas.microsoft.com/office/drawing/2014/main" id="{90E9EAE7-4494-1AC8-7BF7-1F25E859F595}"/>
              </a:ext>
            </a:extLst>
          </p:cNvPr>
          <p:cNvSpPr/>
          <p:nvPr/>
        </p:nvSpPr>
        <p:spPr>
          <a:xfrm>
            <a:off x="5169524" y="683318"/>
            <a:ext cx="757727" cy="768239"/>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4800" dirty="0"/>
              <a:t>1</a:t>
            </a:r>
          </a:p>
        </p:txBody>
      </p:sp>
      <p:sp>
        <p:nvSpPr>
          <p:cNvPr id="20" name="Oval 19">
            <a:extLst>
              <a:ext uri="{FF2B5EF4-FFF2-40B4-BE49-F238E27FC236}">
                <a16:creationId xmlns:a16="http://schemas.microsoft.com/office/drawing/2014/main" id="{2E4541F3-7AA7-6CD7-EC86-A4757EEF2660}"/>
              </a:ext>
            </a:extLst>
          </p:cNvPr>
          <p:cNvSpPr/>
          <p:nvPr/>
        </p:nvSpPr>
        <p:spPr>
          <a:xfrm>
            <a:off x="6721777" y="3300348"/>
            <a:ext cx="757727" cy="768239"/>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4800" dirty="0"/>
              <a:t>2</a:t>
            </a:r>
          </a:p>
        </p:txBody>
      </p:sp>
      <p:pic>
        <p:nvPicPr>
          <p:cNvPr id="7" name="Graphic 6" descr="Badge 3 with solid fill">
            <a:extLst>
              <a:ext uri="{FF2B5EF4-FFF2-40B4-BE49-F238E27FC236}">
                <a16:creationId xmlns:a16="http://schemas.microsoft.com/office/drawing/2014/main" id="{08F45D24-EBDA-D622-AAE6-DB5FD39E35F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3771" y="90697"/>
            <a:ext cx="646331" cy="646331"/>
          </a:xfrm>
          <a:prstGeom prst="rect">
            <a:avLst/>
          </a:prstGeom>
        </p:spPr>
      </p:pic>
    </p:spTree>
    <p:extLst>
      <p:ext uri="{BB962C8B-B14F-4D97-AF65-F5344CB8AC3E}">
        <p14:creationId xmlns:p14="http://schemas.microsoft.com/office/powerpoint/2010/main" val="37460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14780" y="0"/>
            <a:ext cx="9158780" cy="6858000"/>
          </a:xfrm>
          <a:prstGeom prst="rect">
            <a:avLst/>
          </a:prstGeom>
          <a:solidFill>
            <a:srgbClr val="0072BA"/>
          </a:solidFill>
          <a:ln w="9525">
            <a:solidFill>
              <a:srgbClr val="FF66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5" name="Rectangle 2"/>
          <p:cNvSpPr>
            <a:spLocks noChangeArrowheads="1"/>
          </p:cNvSpPr>
          <p:nvPr/>
        </p:nvSpPr>
        <p:spPr bwMode="auto">
          <a:xfrm>
            <a:off x="0" y="1"/>
            <a:ext cx="9144000" cy="757646"/>
          </a:xfrm>
          <a:prstGeom prst="rect">
            <a:avLst/>
          </a:prstGeom>
          <a:solidFill>
            <a:srgbClr val="00206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a:latin typeface="Calibri" panose="020F0502020204030204" pitchFamily="34" charset="0"/>
            </a:endParaRPr>
          </a:p>
        </p:txBody>
      </p:sp>
      <p:grpSp>
        <p:nvGrpSpPr>
          <p:cNvPr id="3" name="Group 22">
            <a:extLst>
              <a:ext uri="{FF2B5EF4-FFF2-40B4-BE49-F238E27FC236}">
                <a16:creationId xmlns:a16="http://schemas.microsoft.com/office/drawing/2014/main" id="{F33B130B-37CC-42A9-A3BA-90374790F47F}"/>
              </a:ext>
            </a:extLst>
          </p:cNvPr>
          <p:cNvGrpSpPr/>
          <p:nvPr/>
        </p:nvGrpSpPr>
        <p:grpSpPr>
          <a:xfrm>
            <a:off x="137160" y="146250"/>
            <a:ext cx="8869680" cy="541538"/>
            <a:chOff x="0" y="0"/>
            <a:chExt cx="1847194" cy="453248"/>
          </a:xfrm>
        </p:grpSpPr>
        <p:sp>
          <p:nvSpPr>
            <p:cNvPr id="4" name="Freeform 23">
              <a:extLst>
                <a:ext uri="{FF2B5EF4-FFF2-40B4-BE49-F238E27FC236}">
                  <a16:creationId xmlns:a16="http://schemas.microsoft.com/office/drawing/2014/main" id="{5763150A-EEF8-DE96-4BB1-77E51D7E9D2E}"/>
                </a:ext>
              </a:extLst>
            </p:cNvPr>
            <p:cNvSpPr/>
            <p:nvPr/>
          </p:nvSpPr>
          <p:spPr>
            <a:xfrm>
              <a:off x="0" y="0"/>
              <a:ext cx="1847194" cy="453248"/>
            </a:xfrm>
            <a:custGeom>
              <a:avLst/>
              <a:gdLst/>
              <a:ahLst/>
              <a:cxnLst/>
              <a:rect l="l" t="t" r="r" b="b"/>
              <a:pathLst>
                <a:path w="1847194" h="453248">
                  <a:moveTo>
                    <a:pt x="55554" y="0"/>
                  </a:moveTo>
                  <a:lnTo>
                    <a:pt x="1791640" y="0"/>
                  </a:lnTo>
                  <a:cubicBezTo>
                    <a:pt x="1822322" y="0"/>
                    <a:pt x="1847194" y="24872"/>
                    <a:pt x="1847194" y="55554"/>
                  </a:cubicBezTo>
                  <a:lnTo>
                    <a:pt x="1847194" y="397694"/>
                  </a:lnTo>
                  <a:cubicBezTo>
                    <a:pt x="1847194" y="428376"/>
                    <a:pt x="1822322" y="453248"/>
                    <a:pt x="1791640" y="453248"/>
                  </a:cubicBezTo>
                  <a:lnTo>
                    <a:pt x="55554" y="453248"/>
                  </a:lnTo>
                  <a:cubicBezTo>
                    <a:pt x="24872" y="453248"/>
                    <a:pt x="0" y="428376"/>
                    <a:pt x="0" y="397694"/>
                  </a:cubicBezTo>
                  <a:lnTo>
                    <a:pt x="0" y="55554"/>
                  </a:lnTo>
                  <a:cubicBezTo>
                    <a:pt x="0" y="24872"/>
                    <a:pt x="24872" y="0"/>
                    <a:pt x="55554" y="0"/>
                  </a:cubicBezTo>
                  <a:close/>
                </a:path>
              </a:pathLst>
            </a:custGeom>
            <a:solidFill>
              <a:srgbClr val="00CCCC"/>
            </a:solidFill>
          </p:spPr>
          <p:txBody>
            <a:bodyPr/>
            <a:lstStyle/>
            <a:p>
              <a:endParaRPr lang="en-GB" sz="2800" dirty="0"/>
            </a:p>
          </p:txBody>
        </p:sp>
        <p:sp>
          <p:nvSpPr>
            <p:cNvPr id="6" name="TextBox 24">
              <a:extLst>
                <a:ext uri="{FF2B5EF4-FFF2-40B4-BE49-F238E27FC236}">
                  <a16:creationId xmlns:a16="http://schemas.microsoft.com/office/drawing/2014/main" id="{48DBF99B-21B5-081F-6E4C-DBC46373EB79}"/>
                </a:ext>
              </a:extLst>
            </p:cNvPr>
            <p:cNvSpPr txBox="1"/>
            <p:nvPr/>
          </p:nvSpPr>
          <p:spPr>
            <a:xfrm>
              <a:off x="0" y="-19050"/>
              <a:ext cx="812800" cy="831850"/>
            </a:xfrm>
            <a:prstGeom prst="rect">
              <a:avLst/>
            </a:prstGeom>
          </p:spPr>
          <p:txBody>
            <a:bodyPr lIns="50800" tIns="50800" rIns="50800" bIns="50800" rtlCol="0" anchor="ctr"/>
            <a:lstStyle/>
            <a:p>
              <a:pPr algn="ctr">
                <a:lnSpc>
                  <a:spcPts val="1674"/>
                </a:lnSpc>
              </a:pPr>
              <a:endParaRPr sz="2800" dirty="0"/>
            </a:p>
          </p:txBody>
        </p:sp>
      </p:grpSp>
      <p:sp>
        <p:nvSpPr>
          <p:cNvPr id="10" name="TextBox 47">
            <a:extLst>
              <a:ext uri="{FF2B5EF4-FFF2-40B4-BE49-F238E27FC236}">
                <a16:creationId xmlns:a16="http://schemas.microsoft.com/office/drawing/2014/main" id="{E1F0057E-DDCC-C4FC-691C-C0FB60DC1A3F}"/>
              </a:ext>
            </a:extLst>
          </p:cNvPr>
          <p:cNvSpPr txBox="1"/>
          <p:nvPr/>
        </p:nvSpPr>
        <p:spPr>
          <a:xfrm>
            <a:off x="137159" y="300566"/>
            <a:ext cx="8756469" cy="306366"/>
          </a:xfrm>
          <a:prstGeom prst="rect">
            <a:avLst/>
          </a:prstGeom>
        </p:spPr>
        <p:txBody>
          <a:bodyPr wrap="square" lIns="0" tIns="0" rIns="0" bIns="0" rtlCol="0" anchor="t">
            <a:spAutoFit/>
          </a:bodyPr>
          <a:lstStyle/>
          <a:p>
            <a:pPr algn="ctr">
              <a:lnSpc>
                <a:spcPts val="2239"/>
              </a:lnSpc>
            </a:pPr>
            <a:r>
              <a:rPr lang="en-US" sz="2800" dirty="0"/>
              <a:t>Reminder about pathways – which might suit you?</a:t>
            </a:r>
          </a:p>
        </p:txBody>
      </p:sp>
      <p:sp>
        <p:nvSpPr>
          <p:cNvPr id="11" name="Rectangle 10">
            <a:extLst>
              <a:ext uri="{FF2B5EF4-FFF2-40B4-BE49-F238E27FC236}">
                <a16:creationId xmlns:a16="http://schemas.microsoft.com/office/drawing/2014/main" id="{C06F9C3F-82BE-A8A9-D1ED-36C44FFF338A}"/>
              </a:ext>
            </a:extLst>
          </p:cNvPr>
          <p:cNvSpPr/>
          <p:nvPr/>
        </p:nvSpPr>
        <p:spPr>
          <a:xfrm>
            <a:off x="238760" y="1117378"/>
            <a:ext cx="8549640" cy="5448038"/>
          </a:xfrm>
          <a:prstGeom prst="rect">
            <a:avLst/>
          </a:prstGeom>
          <a:solidFill>
            <a:srgbClr val="DEDC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peech Bubble: Oval 14">
            <a:extLst>
              <a:ext uri="{FF2B5EF4-FFF2-40B4-BE49-F238E27FC236}">
                <a16:creationId xmlns:a16="http://schemas.microsoft.com/office/drawing/2014/main" id="{F9942A31-1845-A3C1-2ED5-D4214A90342B}"/>
              </a:ext>
            </a:extLst>
          </p:cNvPr>
          <p:cNvSpPr/>
          <p:nvPr/>
        </p:nvSpPr>
        <p:spPr>
          <a:xfrm>
            <a:off x="105254" y="596458"/>
            <a:ext cx="3273273" cy="1778000"/>
          </a:xfrm>
          <a:prstGeom prst="wedgeEllipseCallout">
            <a:avLst>
              <a:gd name="adj1" fmla="val -49389"/>
              <a:gd name="adj2" fmla="val 56786"/>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sz="2000" dirty="0"/>
              <a:t>What pathways can I choose at the end of Y11?</a:t>
            </a:r>
          </a:p>
        </p:txBody>
      </p:sp>
      <p:sp>
        <p:nvSpPr>
          <p:cNvPr id="16" name="Rectangle: Rounded Corners 15">
            <a:extLst>
              <a:ext uri="{FF2B5EF4-FFF2-40B4-BE49-F238E27FC236}">
                <a16:creationId xmlns:a16="http://schemas.microsoft.com/office/drawing/2014/main" id="{51B98716-08BC-6279-8209-BF943AAE477E}"/>
              </a:ext>
            </a:extLst>
          </p:cNvPr>
          <p:cNvSpPr/>
          <p:nvPr/>
        </p:nvSpPr>
        <p:spPr>
          <a:xfrm>
            <a:off x="501313" y="2580923"/>
            <a:ext cx="2515276" cy="1381760"/>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1" name="Rectangle: Rounded Corners 20">
            <a:extLst>
              <a:ext uri="{FF2B5EF4-FFF2-40B4-BE49-F238E27FC236}">
                <a16:creationId xmlns:a16="http://schemas.microsoft.com/office/drawing/2014/main" id="{443312FF-C722-7C7F-432F-B462253E9A03}"/>
              </a:ext>
            </a:extLst>
          </p:cNvPr>
          <p:cNvSpPr/>
          <p:nvPr/>
        </p:nvSpPr>
        <p:spPr>
          <a:xfrm>
            <a:off x="3264112" y="2580923"/>
            <a:ext cx="2515276" cy="138176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3" name="Rectangle: Rounded Corners 22">
            <a:extLst>
              <a:ext uri="{FF2B5EF4-FFF2-40B4-BE49-F238E27FC236}">
                <a16:creationId xmlns:a16="http://schemas.microsoft.com/office/drawing/2014/main" id="{6DD00553-3246-0134-C63D-4A43A29B900A}"/>
              </a:ext>
            </a:extLst>
          </p:cNvPr>
          <p:cNvSpPr/>
          <p:nvPr/>
        </p:nvSpPr>
        <p:spPr>
          <a:xfrm>
            <a:off x="6026911" y="2580923"/>
            <a:ext cx="2515276" cy="1381760"/>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25" name="Rectangle: Rounded Corners 24">
            <a:extLst>
              <a:ext uri="{FF2B5EF4-FFF2-40B4-BE49-F238E27FC236}">
                <a16:creationId xmlns:a16="http://schemas.microsoft.com/office/drawing/2014/main" id="{D804525D-E701-D7E2-069C-4D458893E371}"/>
              </a:ext>
            </a:extLst>
          </p:cNvPr>
          <p:cNvSpPr/>
          <p:nvPr/>
        </p:nvSpPr>
        <p:spPr>
          <a:xfrm>
            <a:off x="501313" y="2580922"/>
            <a:ext cx="2515276" cy="1381760"/>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Academic</a:t>
            </a:r>
          </a:p>
        </p:txBody>
      </p:sp>
      <p:sp>
        <p:nvSpPr>
          <p:cNvPr id="26" name="Rectangle: Rounded Corners 25">
            <a:extLst>
              <a:ext uri="{FF2B5EF4-FFF2-40B4-BE49-F238E27FC236}">
                <a16:creationId xmlns:a16="http://schemas.microsoft.com/office/drawing/2014/main" id="{ACACECAB-C810-EDD2-9AF4-E34045CBA773}"/>
              </a:ext>
            </a:extLst>
          </p:cNvPr>
          <p:cNvSpPr/>
          <p:nvPr/>
        </p:nvSpPr>
        <p:spPr>
          <a:xfrm>
            <a:off x="3264112" y="2580922"/>
            <a:ext cx="2515276" cy="138176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Vocational/Technical</a:t>
            </a:r>
          </a:p>
        </p:txBody>
      </p:sp>
      <p:sp>
        <p:nvSpPr>
          <p:cNvPr id="27" name="Rectangle: Rounded Corners 26">
            <a:extLst>
              <a:ext uri="{FF2B5EF4-FFF2-40B4-BE49-F238E27FC236}">
                <a16:creationId xmlns:a16="http://schemas.microsoft.com/office/drawing/2014/main" id="{17DA6358-1E51-2C17-B35E-10F8D61D1421}"/>
              </a:ext>
            </a:extLst>
          </p:cNvPr>
          <p:cNvSpPr/>
          <p:nvPr/>
        </p:nvSpPr>
        <p:spPr>
          <a:xfrm>
            <a:off x="6026911" y="2580922"/>
            <a:ext cx="2515276" cy="1381760"/>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Apprenticeship</a:t>
            </a:r>
          </a:p>
        </p:txBody>
      </p:sp>
      <p:sp>
        <p:nvSpPr>
          <p:cNvPr id="28" name="Callout: Up Arrow 27">
            <a:extLst>
              <a:ext uri="{FF2B5EF4-FFF2-40B4-BE49-F238E27FC236}">
                <a16:creationId xmlns:a16="http://schemas.microsoft.com/office/drawing/2014/main" id="{7C342627-DD2E-310C-BEC8-9C7C380DDF14}"/>
              </a:ext>
            </a:extLst>
          </p:cNvPr>
          <p:cNvSpPr/>
          <p:nvPr/>
        </p:nvSpPr>
        <p:spPr>
          <a:xfrm>
            <a:off x="615729" y="3950009"/>
            <a:ext cx="2286444" cy="2166781"/>
          </a:xfrm>
          <a:prstGeom prst="upArrowCallout">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2800" dirty="0"/>
              <a:t>Mostly in a 6</a:t>
            </a:r>
            <a:r>
              <a:rPr lang="en-GB" sz="2800" baseline="30000" dirty="0"/>
              <a:t>th</a:t>
            </a:r>
            <a:r>
              <a:rPr lang="en-GB" sz="2800" dirty="0"/>
              <a:t> Form or 6</a:t>
            </a:r>
            <a:r>
              <a:rPr lang="en-GB" sz="2800" baseline="30000" dirty="0"/>
              <a:t>th</a:t>
            </a:r>
            <a:r>
              <a:rPr lang="en-GB" sz="2800" dirty="0"/>
              <a:t> Form College</a:t>
            </a:r>
          </a:p>
        </p:txBody>
      </p:sp>
      <p:sp>
        <p:nvSpPr>
          <p:cNvPr id="30" name="Callout: Up Arrow 29">
            <a:extLst>
              <a:ext uri="{FF2B5EF4-FFF2-40B4-BE49-F238E27FC236}">
                <a16:creationId xmlns:a16="http://schemas.microsoft.com/office/drawing/2014/main" id="{794E161C-A39F-8DAC-48ED-3E04ECE5F111}"/>
              </a:ext>
            </a:extLst>
          </p:cNvPr>
          <p:cNvSpPr/>
          <p:nvPr/>
        </p:nvSpPr>
        <p:spPr>
          <a:xfrm>
            <a:off x="3378528" y="3962681"/>
            <a:ext cx="2286444" cy="2154109"/>
          </a:xfrm>
          <a:prstGeom prst="upArrowCallout">
            <a:avLst/>
          </a:prstGeom>
          <a:solidFill>
            <a:schemeClr val="accent6">
              <a:lumMod val="75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2800" dirty="0"/>
              <a:t>Mostly in a </a:t>
            </a:r>
          </a:p>
          <a:p>
            <a:pPr algn="ctr"/>
            <a:r>
              <a:rPr lang="en-GB" sz="2800" dirty="0"/>
              <a:t>local college</a:t>
            </a:r>
          </a:p>
        </p:txBody>
      </p:sp>
      <p:sp>
        <p:nvSpPr>
          <p:cNvPr id="31" name="Callout: Up Arrow 30">
            <a:extLst>
              <a:ext uri="{FF2B5EF4-FFF2-40B4-BE49-F238E27FC236}">
                <a16:creationId xmlns:a16="http://schemas.microsoft.com/office/drawing/2014/main" id="{93A1E944-AE7D-52CE-E845-74EB9B990C06}"/>
              </a:ext>
            </a:extLst>
          </p:cNvPr>
          <p:cNvSpPr/>
          <p:nvPr/>
        </p:nvSpPr>
        <p:spPr>
          <a:xfrm>
            <a:off x="6110847" y="4003039"/>
            <a:ext cx="2286444" cy="2113751"/>
          </a:xfrm>
          <a:prstGeom prst="upArrowCallout">
            <a:avLst/>
          </a:prstGeom>
          <a:solidFill>
            <a:srgbClr val="00206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2800" dirty="0"/>
              <a:t>Mostly in a workplace</a:t>
            </a:r>
          </a:p>
        </p:txBody>
      </p:sp>
    </p:spTree>
    <p:extLst>
      <p:ext uri="{BB962C8B-B14F-4D97-AF65-F5344CB8AC3E}">
        <p14:creationId xmlns:p14="http://schemas.microsoft.com/office/powerpoint/2010/main" val="417223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30" grpId="0" animBg="1"/>
      <p:bldP spid="3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0" y="-75084"/>
            <a:ext cx="9158780" cy="6933084"/>
          </a:xfrm>
          <a:prstGeom prst="rect">
            <a:avLst/>
          </a:prstGeom>
          <a:solidFill>
            <a:srgbClr val="0072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50" name="Text Box 14">
            <a:extLst>
              <a:ext uri="{FF2B5EF4-FFF2-40B4-BE49-F238E27FC236}">
                <a16:creationId xmlns:a16="http://schemas.microsoft.com/office/drawing/2014/main" id="{BD4BCEB5-BC09-40D1-825E-F16350F540D6}"/>
              </a:ext>
            </a:extLst>
          </p:cNvPr>
          <p:cNvSpPr txBox="1">
            <a:spLocks noChangeArrowheads="1"/>
          </p:cNvSpPr>
          <p:nvPr/>
        </p:nvSpPr>
        <p:spPr bwMode="auto">
          <a:xfrm>
            <a:off x="-14780" y="-79688"/>
            <a:ext cx="9173560" cy="646331"/>
          </a:xfrm>
          <a:prstGeom prst="rect">
            <a:avLst/>
          </a:prstGeom>
          <a:solidFill>
            <a:srgbClr val="002060"/>
          </a:solidFill>
          <a:ln w="19050">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GB" altLang="en-US" sz="3600" dirty="0">
                <a:solidFill>
                  <a:schemeClr val="bg1"/>
                </a:solidFill>
                <a:latin typeface="Calibri" panose="020F0502020204030204" pitchFamily="34" charset="0"/>
              </a:rPr>
              <a:t>  Where could you look for a course?</a:t>
            </a:r>
          </a:p>
        </p:txBody>
      </p:sp>
      <p:pic>
        <p:nvPicPr>
          <p:cNvPr id="7" name="Picture 6">
            <a:extLst>
              <a:ext uri="{FF2B5EF4-FFF2-40B4-BE49-F238E27FC236}">
                <a16:creationId xmlns:a16="http://schemas.microsoft.com/office/drawing/2014/main" id="{36219D1E-F493-E58C-8C52-922997EBF9D4}"/>
              </a:ext>
            </a:extLst>
          </p:cNvPr>
          <p:cNvPicPr>
            <a:picLocks noChangeAspect="1"/>
          </p:cNvPicPr>
          <p:nvPr/>
        </p:nvPicPr>
        <p:blipFill>
          <a:blip r:embed="rId4"/>
          <a:stretch>
            <a:fillRect/>
          </a:stretch>
        </p:blipFill>
        <p:spPr>
          <a:xfrm>
            <a:off x="1241778" y="851705"/>
            <a:ext cx="6213651" cy="1163040"/>
          </a:xfrm>
          <a:prstGeom prst="rect">
            <a:avLst/>
          </a:prstGeom>
          <a:effectLst>
            <a:outerShdw blurRad="63500" sx="102000" sy="102000" algn="ctr" rotWithShape="0">
              <a:prstClr val="black">
                <a:alpha val="40000"/>
              </a:prstClr>
            </a:outerShdw>
          </a:effectLst>
        </p:spPr>
      </p:pic>
      <p:pic>
        <p:nvPicPr>
          <p:cNvPr id="8" name="Picture 10" descr="Loop">
            <a:extLst>
              <a:ext uri="{FF2B5EF4-FFF2-40B4-BE49-F238E27FC236}">
                <a16:creationId xmlns:a16="http://schemas.microsoft.com/office/drawing/2014/main" id="{13F4F3A0-41A8-A265-6249-94BFEF8D64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3276" y="1356853"/>
            <a:ext cx="1249791" cy="5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Loop">
            <a:extLst>
              <a:ext uri="{FF2B5EF4-FFF2-40B4-BE49-F238E27FC236}">
                <a16:creationId xmlns:a16="http://schemas.microsoft.com/office/drawing/2014/main" id="{2D488BCF-FE65-E4AB-76F5-AE8A7AA953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5638" y="1356853"/>
            <a:ext cx="1249791" cy="5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306165EA-8E46-D8EB-AFBB-F90B12E87F19}"/>
              </a:ext>
            </a:extLst>
          </p:cNvPr>
          <p:cNvPicPr>
            <a:picLocks noChangeAspect="1"/>
          </p:cNvPicPr>
          <p:nvPr/>
        </p:nvPicPr>
        <p:blipFill>
          <a:blip r:embed="rId6"/>
          <a:stretch>
            <a:fillRect/>
          </a:stretch>
        </p:blipFill>
        <p:spPr>
          <a:xfrm>
            <a:off x="553155" y="2433454"/>
            <a:ext cx="8037689" cy="3273080"/>
          </a:xfrm>
          <a:prstGeom prst="rect">
            <a:avLst/>
          </a:prstGeom>
          <a:ln w="38100">
            <a:noFill/>
          </a:ln>
          <a:effectLst>
            <a:outerShdw blurRad="63500" sx="102000" sy="102000" algn="ctr" rotWithShape="0">
              <a:prstClr val="black">
                <a:alpha val="40000"/>
              </a:prstClr>
            </a:outerShdw>
          </a:effectLst>
        </p:spPr>
      </p:pic>
      <p:pic>
        <p:nvPicPr>
          <p:cNvPr id="15" name="Picture 10" descr="Loop">
            <a:extLst>
              <a:ext uri="{FF2B5EF4-FFF2-40B4-BE49-F238E27FC236}">
                <a16:creationId xmlns:a16="http://schemas.microsoft.com/office/drawing/2014/main" id="{58EF605A-7E32-F7F5-9E10-115E32CF62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549" y="4837471"/>
            <a:ext cx="2577940" cy="55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77B2FB36-289F-1C48-8A4D-43B3AE702DEB}"/>
              </a:ext>
            </a:extLst>
          </p:cNvPr>
          <p:cNvSpPr/>
          <p:nvPr/>
        </p:nvSpPr>
        <p:spPr>
          <a:xfrm>
            <a:off x="512962" y="5516959"/>
            <a:ext cx="2756973" cy="1060704"/>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Or look on your school’s website if they have a 6</a:t>
            </a:r>
            <a:r>
              <a:rPr lang="en-GB" sz="2000" baseline="30000" dirty="0"/>
              <a:t>th</a:t>
            </a:r>
            <a:r>
              <a:rPr lang="en-GB" sz="2000" dirty="0"/>
              <a:t> Form</a:t>
            </a:r>
          </a:p>
        </p:txBody>
      </p:sp>
      <p:pic>
        <p:nvPicPr>
          <p:cNvPr id="3" name="Graphic 2" descr="Badge 3 with solid fill">
            <a:extLst>
              <a:ext uri="{FF2B5EF4-FFF2-40B4-BE49-F238E27FC236}">
                <a16:creationId xmlns:a16="http://schemas.microsoft.com/office/drawing/2014/main" id="{EEAE4EA0-4A71-01DF-3C9E-FA1E170CF7D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8666" y="-79688"/>
            <a:ext cx="646331" cy="646331"/>
          </a:xfrm>
          <a:prstGeom prst="rect">
            <a:avLst/>
          </a:prstGeom>
        </p:spPr>
      </p:pic>
    </p:spTree>
    <p:custDataLst>
      <p:tags r:id="rId1"/>
    </p:custDataLst>
    <p:extLst>
      <p:ext uri="{BB962C8B-B14F-4D97-AF65-F5344CB8AC3E}">
        <p14:creationId xmlns:p14="http://schemas.microsoft.com/office/powerpoint/2010/main" val="412767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6FBBCD-12FE-4C51-93CA-60C261572318}"/>
              </a:ext>
            </a:extLst>
          </p:cNvPr>
          <p:cNvSpPr/>
          <p:nvPr/>
        </p:nvSpPr>
        <p:spPr>
          <a:xfrm>
            <a:off x="0" y="0"/>
            <a:ext cx="9144000" cy="6858000"/>
          </a:xfrm>
          <a:prstGeom prst="rect">
            <a:avLst/>
          </a:prstGeom>
          <a:solidFill>
            <a:srgbClr val="0072BA">
              <a:alpha val="9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1" y="0"/>
            <a:ext cx="9143999" cy="646331"/>
          </a:xfrm>
          <a:prstGeom prst="rect">
            <a:avLst/>
          </a:prstGeom>
          <a:solidFill>
            <a:srgbClr val="002060"/>
          </a:solidFill>
        </p:spPr>
        <p:txBody>
          <a:bodyPr wrap="square" rtlCol="0">
            <a:spAutoFit/>
          </a:bodyPr>
          <a:lstStyle/>
          <a:p>
            <a:pPr algn="ctr"/>
            <a:r>
              <a:rPr lang="en-GB" sz="3600" dirty="0">
                <a:solidFill>
                  <a:schemeClr val="bg1"/>
                </a:solidFill>
              </a:rPr>
              <a:t>Getting to know you</a:t>
            </a:r>
          </a:p>
        </p:txBody>
      </p:sp>
      <p:pic>
        <p:nvPicPr>
          <p:cNvPr id="6" name="Graphic 5" descr="Badge 1 with solid fill">
            <a:extLst>
              <a:ext uri="{FF2B5EF4-FFF2-40B4-BE49-F238E27FC236}">
                <a16:creationId xmlns:a16="http://schemas.microsoft.com/office/drawing/2014/main" id="{A9AD44D3-B565-4EF9-9C5C-D529517FAF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5545" y="0"/>
            <a:ext cx="646331" cy="646331"/>
          </a:xfrm>
          <a:prstGeom prst="rect">
            <a:avLst/>
          </a:prstGeom>
        </p:spPr>
      </p:pic>
      <p:sp>
        <p:nvSpPr>
          <p:cNvPr id="4" name="Rectangle 3">
            <a:extLst>
              <a:ext uri="{FF2B5EF4-FFF2-40B4-BE49-F238E27FC236}">
                <a16:creationId xmlns:a16="http://schemas.microsoft.com/office/drawing/2014/main" id="{95D8EC20-1766-FEA0-8562-339D5CD064D4}"/>
              </a:ext>
            </a:extLst>
          </p:cNvPr>
          <p:cNvSpPr/>
          <p:nvPr/>
        </p:nvSpPr>
        <p:spPr>
          <a:xfrm>
            <a:off x="651510" y="969533"/>
            <a:ext cx="7840980" cy="222885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Take turns to tell the group your name and one thing you really enjoy – e.g. favourite food, music, hobby.</a:t>
            </a:r>
          </a:p>
        </p:txBody>
      </p:sp>
      <p:pic>
        <p:nvPicPr>
          <p:cNvPr id="7" name="Graphic 6">
            <a:extLst>
              <a:ext uri="{FF2B5EF4-FFF2-40B4-BE49-F238E27FC236}">
                <a16:creationId xmlns:a16="http://schemas.microsoft.com/office/drawing/2014/main" id="{3EFA6E0D-6093-FE93-6AF3-CC622F02AD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65764" y="3521585"/>
            <a:ext cx="2594504" cy="2594504"/>
          </a:xfrm>
          <a:prstGeom prst="rect">
            <a:avLst/>
          </a:prstGeom>
        </p:spPr>
      </p:pic>
      <p:pic>
        <p:nvPicPr>
          <p:cNvPr id="10" name="Graphic 9">
            <a:extLst>
              <a:ext uri="{FF2B5EF4-FFF2-40B4-BE49-F238E27FC236}">
                <a16:creationId xmlns:a16="http://schemas.microsoft.com/office/drawing/2014/main" id="{5B2E6F4F-3C66-F140-4EF2-A7709DECDDF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83734" y="3586162"/>
            <a:ext cx="2594504" cy="2594504"/>
          </a:xfrm>
          <a:prstGeom prst="rect">
            <a:avLst/>
          </a:prstGeom>
        </p:spPr>
      </p:pic>
    </p:spTree>
    <p:custDataLst>
      <p:tags r:id="rId1"/>
    </p:custDataLst>
    <p:extLst>
      <p:ext uri="{BB962C8B-B14F-4D97-AF65-F5344CB8AC3E}">
        <p14:creationId xmlns:p14="http://schemas.microsoft.com/office/powerpoint/2010/main" val="49762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14780" y="-18229"/>
            <a:ext cx="9158780" cy="6866317"/>
          </a:xfrm>
          <a:prstGeom prst="rect">
            <a:avLst/>
          </a:prstGeom>
          <a:solidFill>
            <a:srgbClr val="0072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pic>
        <p:nvPicPr>
          <p:cNvPr id="11" name="Picture 10">
            <a:extLst>
              <a:ext uri="{FF2B5EF4-FFF2-40B4-BE49-F238E27FC236}">
                <a16:creationId xmlns:a16="http://schemas.microsoft.com/office/drawing/2014/main" id="{DE908054-6B23-F699-2AF1-D58E0C2FE6D7}"/>
              </a:ext>
            </a:extLst>
          </p:cNvPr>
          <p:cNvPicPr>
            <a:picLocks noChangeAspect="1"/>
          </p:cNvPicPr>
          <p:nvPr/>
        </p:nvPicPr>
        <p:blipFill rotWithShape="1">
          <a:blip r:embed="rId4"/>
          <a:srcRect b="16349"/>
          <a:stretch/>
        </p:blipFill>
        <p:spPr>
          <a:xfrm>
            <a:off x="38218" y="727816"/>
            <a:ext cx="6117139" cy="4242696"/>
          </a:xfrm>
          <a:prstGeom prst="rect">
            <a:avLst/>
          </a:prstGeom>
          <a:ln w="28575">
            <a:solidFill>
              <a:srgbClr val="002060"/>
            </a:solidFill>
          </a:ln>
        </p:spPr>
      </p:pic>
      <p:sp>
        <p:nvSpPr>
          <p:cNvPr id="50" name="Text Box 14">
            <a:extLst>
              <a:ext uri="{FF2B5EF4-FFF2-40B4-BE49-F238E27FC236}">
                <a16:creationId xmlns:a16="http://schemas.microsoft.com/office/drawing/2014/main" id="{BD4BCEB5-BC09-40D1-825E-F16350F540D6}"/>
              </a:ext>
            </a:extLst>
          </p:cNvPr>
          <p:cNvSpPr txBox="1">
            <a:spLocks noChangeArrowheads="1"/>
          </p:cNvSpPr>
          <p:nvPr/>
        </p:nvSpPr>
        <p:spPr bwMode="auto">
          <a:xfrm>
            <a:off x="9236" y="-7557"/>
            <a:ext cx="9134764" cy="646331"/>
          </a:xfrm>
          <a:prstGeom prst="rect">
            <a:avLst/>
          </a:prstGeom>
          <a:solidFill>
            <a:srgbClr val="002060"/>
          </a:solidFill>
          <a:ln w="19050">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GB" altLang="en-US" sz="3600" dirty="0">
                <a:solidFill>
                  <a:schemeClr val="bg1"/>
                </a:solidFill>
                <a:latin typeface="Calibri" panose="020F0502020204030204" pitchFamily="34" charset="0"/>
              </a:rPr>
              <a:t>  Where could you look?</a:t>
            </a:r>
          </a:p>
        </p:txBody>
      </p:sp>
      <p:pic>
        <p:nvPicPr>
          <p:cNvPr id="2" name="Picture 10" descr="Loop">
            <a:extLst>
              <a:ext uri="{FF2B5EF4-FFF2-40B4-BE49-F238E27FC236}">
                <a16:creationId xmlns:a16="http://schemas.microsoft.com/office/drawing/2014/main" id="{1F8E6192-EF43-901B-82AA-A78309958F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18" y="1480612"/>
            <a:ext cx="2123801" cy="46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Loop">
            <a:extLst>
              <a:ext uri="{FF2B5EF4-FFF2-40B4-BE49-F238E27FC236}">
                <a16:creationId xmlns:a16="http://schemas.microsoft.com/office/drawing/2014/main" id="{42CC2295-F1AE-C666-C043-D01CDDF945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05820"/>
            <a:ext cx="2242457" cy="391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Loop">
            <a:extLst>
              <a:ext uri="{FF2B5EF4-FFF2-40B4-BE49-F238E27FC236}">
                <a16:creationId xmlns:a16="http://schemas.microsoft.com/office/drawing/2014/main" id="{E0F0398D-6D33-D2C6-2D60-F58681BDC4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7574" y="2362615"/>
            <a:ext cx="1542227" cy="127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Loop">
            <a:extLst>
              <a:ext uri="{FF2B5EF4-FFF2-40B4-BE49-F238E27FC236}">
                <a16:creationId xmlns:a16="http://schemas.microsoft.com/office/drawing/2014/main" id="{EE41348B-9E4C-76F5-6B9C-494A1B05CD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18" y="2006595"/>
            <a:ext cx="2123801" cy="46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5BFC1ED4-F57D-6BBF-51C2-B4F1DEBC0492}"/>
              </a:ext>
            </a:extLst>
          </p:cNvPr>
          <p:cNvPicPr>
            <a:picLocks noChangeAspect="1"/>
          </p:cNvPicPr>
          <p:nvPr/>
        </p:nvPicPr>
        <p:blipFill>
          <a:blip r:embed="rId6"/>
          <a:stretch>
            <a:fillRect/>
          </a:stretch>
        </p:blipFill>
        <p:spPr>
          <a:xfrm>
            <a:off x="2068287" y="1710007"/>
            <a:ext cx="6966856" cy="4013301"/>
          </a:xfrm>
          <a:prstGeom prst="rect">
            <a:avLst/>
          </a:prstGeom>
          <a:ln w="28575">
            <a:solidFill>
              <a:srgbClr val="002060"/>
            </a:solidFill>
          </a:ln>
        </p:spPr>
      </p:pic>
      <p:pic>
        <p:nvPicPr>
          <p:cNvPr id="16" name="Picture 10" descr="Loop">
            <a:extLst>
              <a:ext uri="{FF2B5EF4-FFF2-40B4-BE49-F238E27FC236}">
                <a16:creationId xmlns:a16="http://schemas.microsoft.com/office/drawing/2014/main" id="{8BD8346B-7B34-D425-B5EA-04E91068B1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1151" y="2362615"/>
            <a:ext cx="1542227" cy="391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Loop">
            <a:extLst>
              <a:ext uri="{FF2B5EF4-FFF2-40B4-BE49-F238E27FC236}">
                <a16:creationId xmlns:a16="http://schemas.microsoft.com/office/drawing/2014/main" id="{47C4409B-822C-652C-BBFC-3CF7E72C6B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5823" y="3571911"/>
            <a:ext cx="1542227" cy="595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Loop">
            <a:extLst>
              <a:ext uri="{FF2B5EF4-FFF2-40B4-BE49-F238E27FC236}">
                <a16:creationId xmlns:a16="http://schemas.microsoft.com/office/drawing/2014/main" id="{20C42B7F-AF63-F9F4-9C87-F197F22E8D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2916" y="1567418"/>
            <a:ext cx="1542227" cy="595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raphic 18" descr="Badge 3 with solid fill">
            <a:extLst>
              <a:ext uri="{FF2B5EF4-FFF2-40B4-BE49-F238E27FC236}">
                <a16:creationId xmlns:a16="http://schemas.microsoft.com/office/drawing/2014/main" id="{6C618826-4295-F647-AF79-B0D7D26FBDC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8218" y="-7557"/>
            <a:ext cx="646331" cy="646331"/>
          </a:xfrm>
          <a:prstGeom prst="rect">
            <a:avLst/>
          </a:prstGeom>
        </p:spPr>
      </p:pic>
      <p:sp>
        <p:nvSpPr>
          <p:cNvPr id="3" name="Rectangle: Rounded Corners 2">
            <a:extLst>
              <a:ext uri="{FF2B5EF4-FFF2-40B4-BE49-F238E27FC236}">
                <a16:creationId xmlns:a16="http://schemas.microsoft.com/office/drawing/2014/main" id="{818B2BCF-F64D-EF73-B0D7-2CC926DF8760}"/>
              </a:ext>
            </a:extLst>
          </p:cNvPr>
          <p:cNvSpPr/>
          <p:nvPr/>
        </p:nvSpPr>
        <p:spPr>
          <a:xfrm>
            <a:off x="38218" y="5884333"/>
            <a:ext cx="8996925" cy="82116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College open days are a great way to see what they offer</a:t>
            </a:r>
          </a:p>
        </p:txBody>
      </p:sp>
    </p:spTree>
    <p:custDataLst>
      <p:tags r:id="rId1"/>
    </p:custDataLst>
    <p:extLst>
      <p:ext uri="{BB962C8B-B14F-4D97-AF65-F5344CB8AC3E}">
        <p14:creationId xmlns:p14="http://schemas.microsoft.com/office/powerpoint/2010/main" val="137891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ppt_x"/>
                                          </p:val>
                                        </p:tav>
                                        <p:tav tm="100000">
                                          <p:val>
                                            <p:strVal val="#ppt_x"/>
                                          </p:val>
                                        </p:tav>
                                      </p:tavLst>
                                    </p:anim>
                                    <p:anim calcmode="lin" valueType="num">
                                      <p:cBhvr additive="base">
                                        <p:cTn id="5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0" y="-75084"/>
            <a:ext cx="9158780" cy="6933084"/>
          </a:xfrm>
          <a:prstGeom prst="rect">
            <a:avLst/>
          </a:prstGeom>
          <a:solidFill>
            <a:srgbClr val="0072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50" name="Text Box 14">
            <a:extLst>
              <a:ext uri="{FF2B5EF4-FFF2-40B4-BE49-F238E27FC236}">
                <a16:creationId xmlns:a16="http://schemas.microsoft.com/office/drawing/2014/main" id="{BD4BCEB5-BC09-40D1-825E-F16350F540D6}"/>
              </a:ext>
            </a:extLst>
          </p:cNvPr>
          <p:cNvSpPr txBox="1">
            <a:spLocks noChangeArrowheads="1"/>
          </p:cNvSpPr>
          <p:nvPr/>
        </p:nvSpPr>
        <p:spPr bwMode="auto">
          <a:xfrm>
            <a:off x="-14780" y="-79688"/>
            <a:ext cx="9173560" cy="646331"/>
          </a:xfrm>
          <a:prstGeom prst="rect">
            <a:avLst/>
          </a:prstGeom>
          <a:solidFill>
            <a:srgbClr val="002060"/>
          </a:solidFill>
          <a:ln w="19050">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GB" altLang="en-US" sz="3600" dirty="0">
                <a:solidFill>
                  <a:schemeClr val="bg1"/>
                </a:solidFill>
                <a:latin typeface="Calibri" panose="020F0502020204030204" pitchFamily="34" charset="0"/>
              </a:rPr>
              <a:t>  Looking for an apprenticeship</a:t>
            </a:r>
          </a:p>
        </p:txBody>
      </p:sp>
      <p:pic>
        <p:nvPicPr>
          <p:cNvPr id="13" name="Picture 12">
            <a:extLst>
              <a:ext uri="{FF2B5EF4-FFF2-40B4-BE49-F238E27FC236}">
                <a16:creationId xmlns:a16="http://schemas.microsoft.com/office/drawing/2014/main" id="{306165EA-8E46-D8EB-AFBB-F90B12E87F19}"/>
              </a:ext>
            </a:extLst>
          </p:cNvPr>
          <p:cNvPicPr>
            <a:picLocks noChangeAspect="1"/>
          </p:cNvPicPr>
          <p:nvPr/>
        </p:nvPicPr>
        <p:blipFill>
          <a:blip r:embed="rId4"/>
          <a:stretch>
            <a:fillRect/>
          </a:stretch>
        </p:blipFill>
        <p:spPr>
          <a:xfrm>
            <a:off x="145949" y="700307"/>
            <a:ext cx="4236559" cy="1725197"/>
          </a:xfrm>
          <a:prstGeom prst="rect">
            <a:avLst/>
          </a:prstGeom>
          <a:ln w="38100">
            <a:noFill/>
          </a:ln>
          <a:effectLst>
            <a:outerShdw blurRad="63500" sx="102000" sy="102000" algn="ctr" rotWithShape="0">
              <a:prstClr val="black">
                <a:alpha val="40000"/>
              </a:prstClr>
            </a:outerShdw>
          </a:effectLst>
        </p:spPr>
      </p:pic>
      <p:pic>
        <p:nvPicPr>
          <p:cNvPr id="15" name="Picture 10" descr="Loop">
            <a:extLst>
              <a:ext uri="{FF2B5EF4-FFF2-40B4-BE49-F238E27FC236}">
                <a16:creationId xmlns:a16="http://schemas.microsoft.com/office/drawing/2014/main" id="{58EF605A-7E32-F7F5-9E10-115E32CF62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0329" y="1816860"/>
            <a:ext cx="1665516" cy="55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2" descr="Badge 3 with solid fill">
            <a:extLst>
              <a:ext uri="{FF2B5EF4-FFF2-40B4-BE49-F238E27FC236}">
                <a16:creationId xmlns:a16="http://schemas.microsoft.com/office/drawing/2014/main" id="{648AD5EB-6203-70DC-467A-7C3098A261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755" y="-79689"/>
            <a:ext cx="646331" cy="646331"/>
          </a:xfrm>
          <a:prstGeom prst="rect">
            <a:avLst/>
          </a:prstGeom>
        </p:spPr>
      </p:pic>
      <p:pic>
        <p:nvPicPr>
          <p:cNvPr id="4" name="Picture 3">
            <a:extLst>
              <a:ext uri="{FF2B5EF4-FFF2-40B4-BE49-F238E27FC236}">
                <a16:creationId xmlns:a16="http://schemas.microsoft.com/office/drawing/2014/main" id="{721D64D5-8F1F-FAC6-202D-292EA8FAE5BB}"/>
              </a:ext>
            </a:extLst>
          </p:cNvPr>
          <p:cNvPicPr>
            <a:picLocks noChangeAspect="1"/>
          </p:cNvPicPr>
          <p:nvPr/>
        </p:nvPicPr>
        <p:blipFill>
          <a:blip r:embed="rId8"/>
          <a:stretch>
            <a:fillRect/>
          </a:stretch>
        </p:blipFill>
        <p:spPr>
          <a:xfrm>
            <a:off x="342920" y="2716204"/>
            <a:ext cx="6781800" cy="2527920"/>
          </a:xfrm>
          <a:prstGeom prst="rect">
            <a:avLst/>
          </a:prstGeom>
          <a:ln w="38100">
            <a:noFill/>
          </a:ln>
          <a:effectLst>
            <a:outerShdw blurRad="63500" sx="102000" sy="102000" algn="ctr" rotWithShape="0">
              <a:prstClr val="black">
                <a:alpha val="40000"/>
              </a:prstClr>
            </a:outerShdw>
          </a:effectLst>
        </p:spPr>
      </p:pic>
      <p:pic>
        <p:nvPicPr>
          <p:cNvPr id="5" name="Picture 10" descr="Loop">
            <a:extLst>
              <a:ext uri="{FF2B5EF4-FFF2-40B4-BE49-F238E27FC236}">
                <a16:creationId xmlns:a16="http://schemas.microsoft.com/office/drawing/2014/main" id="{E3A8C621-9B67-8059-4EA8-6494A7D624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856" y="3391458"/>
            <a:ext cx="2677886" cy="49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858BD89-07D4-2CE8-A6A6-BFEF8401DAD3}"/>
              </a:ext>
            </a:extLst>
          </p:cNvPr>
          <p:cNvPicPr>
            <a:picLocks noChangeAspect="1"/>
          </p:cNvPicPr>
          <p:nvPr/>
        </p:nvPicPr>
        <p:blipFill>
          <a:blip r:embed="rId9"/>
          <a:stretch>
            <a:fillRect/>
          </a:stretch>
        </p:blipFill>
        <p:spPr>
          <a:xfrm>
            <a:off x="116246" y="700306"/>
            <a:ext cx="8926288" cy="6049472"/>
          </a:xfrm>
          <a:prstGeom prst="rect">
            <a:avLst/>
          </a:prstGeom>
          <a:ln w="38100">
            <a:noFill/>
          </a:ln>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AA63253D-B030-31C9-B081-EA762F778CA5}"/>
              </a:ext>
            </a:extLst>
          </p:cNvPr>
          <p:cNvSpPr/>
          <p:nvPr/>
        </p:nvSpPr>
        <p:spPr>
          <a:xfrm>
            <a:off x="342920" y="1388533"/>
            <a:ext cx="8564013" cy="151553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70628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AF27F-0FAA-94BC-E30F-9E90B92B083E}"/>
            </a:ext>
          </a:extLst>
        </p:cNvPr>
        <p:cNvGrpSpPr/>
        <p:nvPr/>
      </p:nvGrpSpPr>
      <p:grpSpPr>
        <a:xfrm>
          <a:off x="0" y="0"/>
          <a:ext cx="0" cy="0"/>
          <a:chOff x="0" y="0"/>
          <a:chExt cx="0" cy="0"/>
        </a:xfrm>
      </p:grpSpPr>
      <p:sp>
        <p:nvSpPr>
          <p:cNvPr id="14" name="Rectangle 2">
            <a:extLst>
              <a:ext uri="{FF2B5EF4-FFF2-40B4-BE49-F238E27FC236}">
                <a16:creationId xmlns:a16="http://schemas.microsoft.com/office/drawing/2014/main" id="{7BD19F81-1834-3993-3161-E1E68FE42909}"/>
              </a:ext>
            </a:extLst>
          </p:cNvPr>
          <p:cNvSpPr>
            <a:spLocks noChangeArrowheads="1"/>
          </p:cNvSpPr>
          <p:nvPr/>
        </p:nvSpPr>
        <p:spPr bwMode="auto">
          <a:xfrm>
            <a:off x="0" y="-75084"/>
            <a:ext cx="9158780" cy="6933084"/>
          </a:xfrm>
          <a:prstGeom prst="rect">
            <a:avLst/>
          </a:prstGeom>
          <a:solidFill>
            <a:srgbClr val="0072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50" name="Text Box 14">
            <a:extLst>
              <a:ext uri="{FF2B5EF4-FFF2-40B4-BE49-F238E27FC236}">
                <a16:creationId xmlns:a16="http://schemas.microsoft.com/office/drawing/2014/main" id="{98F18360-C754-18E5-5168-10C3ACF768A6}"/>
              </a:ext>
            </a:extLst>
          </p:cNvPr>
          <p:cNvSpPr txBox="1">
            <a:spLocks noChangeArrowheads="1"/>
          </p:cNvSpPr>
          <p:nvPr/>
        </p:nvSpPr>
        <p:spPr bwMode="auto">
          <a:xfrm>
            <a:off x="-14780" y="-79688"/>
            <a:ext cx="9173560" cy="646331"/>
          </a:xfrm>
          <a:prstGeom prst="rect">
            <a:avLst/>
          </a:prstGeom>
          <a:solidFill>
            <a:srgbClr val="002060"/>
          </a:solidFill>
          <a:ln w="19050">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GB" altLang="en-US" sz="3600" dirty="0">
                <a:solidFill>
                  <a:schemeClr val="bg1"/>
                </a:solidFill>
                <a:latin typeface="Calibri" panose="020F0502020204030204" pitchFamily="34" charset="0"/>
              </a:rPr>
              <a:t>  Looking for an apprenticeship</a:t>
            </a:r>
          </a:p>
        </p:txBody>
      </p:sp>
      <p:pic>
        <p:nvPicPr>
          <p:cNvPr id="3" name="Graphic 2" descr="Badge 3 with solid fill">
            <a:extLst>
              <a:ext uri="{FF2B5EF4-FFF2-40B4-BE49-F238E27FC236}">
                <a16:creationId xmlns:a16="http://schemas.microsoft.com/office/drawing/2014/main" id="{9C9E3F85-7EA7-F548-BC26-1D53B9529B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755" y="-79689"/>
            <a:ext cx="646331" cy="646331"/>
          </a:xfrm>
          <a:prstGeom prst="rect">
            <a:avLst/>
          </a:prstGeom>
        </p:spPr>
      </p:pic>
      <p:pic>
        <p:nvPicPr>
          <p:cNvPr id="7" name="Picture 6">
            <a:extLst>
              <a:ext uri="{FF2B5EF4-FFF2-40B4-BE49-F238E27FC236}">
                <a16:creationId xmlns:a16="http://schemas.microsoft.com/office/drawing/2014/main" id="{A304E09F-BCE6-CAB5-15AE-135C46FD57F3}"/>
              </a:ext>
            </a:extLst>
          </p:cNvPr>
          <p:cNvPicPr>
            <a:picLocks noChangeAspect="1"/>
          </p:cNvPicPr>
          <p:nvPr/>
        </p:nvPicPr>
        <p:blipFill>
          <a:blip r:embed="rId6"/>
          <a:stretch>
            <a:fillRect/>
          </a:stretch>
        </p:blipFill>
        <p:spPr>
          <a:xfrm>
            <a:off x="203862" y="901867"/>
            <a:ext cx="8765763" cy="5388401"/>
          </a:xfrm>
          <a:prstGeom prst="rect">
            <a:avLst/>
          </a:prstGeom>
          <a:ln w="38100">
            <a:noFill/>
          </a:ln>
          <a:effectLst>
            <a:outerShdw blurRad="63500" sx="102000" sy="102000" algn="ctr" rotWithShape="0">
              <a:prstClr val="black">
                <a:alpha val="40000"/>
              </a:prstClr>
            </a:outerShdw>
          </a:effectLst>
        </p:spPr>
      </p:pic>
      <p:pic>
        <p:nvPicPr>
          <p:cNvPr id="15" name="Picture 10" descr="Loop">
            <a:extLst>
              <a:ext uri="{FF2B5EF4-FFF2-40B4-BE49-F238E27FC236}">
                <a16:creationId xmlns:a16="http://schemas.microsoft.com/office/drawing/2014/main" id="{7C262C6E-7192-37F9-D4D2-36DE6BC582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375" y="3763589"/>
            <a:ext cx="1665516" cy="55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Loop">
            <a:extLst>
              <a:ext uri="{FF2B5EF4-FFF2-40B4-BE49-F238E27FC236}">
                <a16:creationId xmlns:a16="http://schemas.microsoft.com/office/drawing/2014/main" id="{075BA138-40C4-5529-6564-BE0869DF34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74622" y="1161066"/>
            <a:ext cx="1665516" cy="55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Loop">
            <a:extLst>
              <a:ext uri="{FF2B5EF4-FFF2-40B4-BE49-F238E27FC236}">
                <a16:creationId xmlns:a16="http://schemas.microsoft.com/office/drawing/2014/main" id="{04ECB6D8-E40A-02DB-CF62-644D118109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3251" y="3715314"/>
            <a:ext cx="1665516" cy="55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902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0" y="-75084"/>
            <a:ext cx="9158780" cy="6933084"/>
          </a:xfrm>
          <a:prstGeom prst="rect">
            <a:avLst/>
          </a:prstGeom>
          <a:solidFill>
            <a:srgbClr val="0072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pic>
        <p:nvPicPr>
          <p:cNvPr id="3" name="Graphic 2" descr="Badge 3 with solid fill">
            <a:extLst>
              <a:ext uri="{FF2B5EF4-FFF2-40B4-BE49-F238E27FC236}">
                <a16:creationId xmlns:a16="http://schemas.microsoft.com/office/drawing/2014/main" id="{648AD5EB-6203-70DC-467A-7C3098A261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755" y="-79689"/>
            <a:ext cx="646331" cy="646331"/>
          </a:xfrm>
          <a:prstGeom prst="rect">
            <a:avLst/>
          </a:prstGeom>
        </p:spPr>
      </p:pic>
      <p:pic>
        <p:nvPicPr>
          <p:cNvPr id="6" name="Picture 5">
            <a:extLst>
              <a:ext uri="{FF2B5EF4-FFF2-40B4-BE49-F238E27FC236}">
                <a16:creationId xmlns:a16="http://schemas.microsoft.com/office/drawing/2014/main" id="{14AE248E-A341-0521-9442-76C5D6B3CB78}"/>
              </a:ext>
            </a:extLst>
          </p:cNvPr>
          <p:cNvPicPr>
            <a:picLocks noChangeAspect="1"/>
          </p:cNvPicPr>
          <p:nvPr/>
        </p:nvPicPr>
        <p:blipFill>
          <a:blip r:embed="rId6"/>
          <a:stretch>
            <a:fillRect/>
          </a:stretch>
        </p:blipFill>
        <p:spPr>
          <a:xfrm>
            <a:off x="3283339" y="705228"/>
            <a:ext cx="5733500" cy="2771509"/>
          </a:xfrm>
          <a:prstGeom prst="rect">
            <a:avLst/>
          </a:prstGeom>
        </p:spPr>
      </p:pic>
      <p:grpSp>
        <p:nvGrpSpPr>
          <p:cNvPr id="8" name="Group 7">
            <a:extLst>
              <a:ext uri="{FF2B5EF4-FFF2-40B4-BE49-F238E27FC236}">
                <a16:creationId xmlns:a16="http://schemas.microsoft.com/office/drawing/2014/main" id="{8A0BC1F9-721E-C6BB-5505-47C1ED078BA5}"/>
              </a:ext>
            </a:extLst>
          </p:cNvPr>
          <p:cNvGrpSpPr/>
          <p:nvPr/>
        </p:nvGrpSpPr>
        <p:grpSpPr>
          <a:xfrm>
            <a:off x="194271" y="5778631"/>
            <a:ext cx="767264" cy="984716"/>
            <a:chOff x="-2310081" y="3981442"/>
            <a:chExt cx="1474470" cy="1511472"/>
          </a:xfrm>
        </p:grpSpPr>
        <p:sp>
          <p:nvSpPr>
            <p:cNvPr id="10" name="Rectangle 9">
              <a:extLst>
                <a:ext uri="{FF2B5EF4-FFF2-40B4-BE49-F238E27FC236}">
                  <a16:creationId xmlns:a16="http://schemas.microsoft.com/office/drawing/2014/main" id="{F6A38FC9-05B1-2F6B-AEF6-612F88F75BCF}"/>
                </a:ext>
              </a:extLst>
            </p:cNvPr>
            <p:cNvSpPr/>
            <p:nvPr/>
          </p:nvSpPr>
          <p:spPr>
            <a:xfrm>
              <a:off x="-2310081" y="3981442"/>
              <a:ext cx="1474470" cy="1511472"/>
            </a:xfrm>
            <a:prstGeom prst="rect">
              <a:avLst/>
            </a:prstGeom>
            <a:solidFill>
              <a:schemeClr val="bg1"/>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Freeform 4">
              <a:extLst>
                <a:ext uri="{FF2B5EF4-FFF2-40B4-BE49-F238E27FC236}">
                  <a16:creationId xmlns:a16="http://schemas.microsoft.com/office/drawing/2014/main" id="{E2D44463-AF4F-18F7-482C-E8DAF4A597AD}"/>
                </a:ext>
              </a:extLst>
            </p:cNvPr>
            <p:cNvSpPr/>
            <p:nvPr/>
          </p:nvSpPr>
          <p:spPr>
            <a:xfrm>
              <a:off x="-2170077" y="4157171"/>
              <a:ext cx="1216756" cy="1189357"/>
            </a:xfrm>
            <a:custGeom>
              <a:avLst/>
              <a:gdLst/>
              <a:ahLst/>
              <a:cxnLst/>
              <a:rect l="l" t="t" r="r" b="b"/>
              <a:pathLst>
                <a:path w="4348534" h="4114800">
                  <a:moveTo>
                    <a:pt x="0" y="0"/>
                  </a:moveTo>
                  <a:lnTo>
                    <a:pt x="4348533" y="0"/>
                  </a:lnTo>
                  <a:lnTo>
                    <a:pt x="434853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pic>
        <p:nvPicPr>
          <p:cNvPr id="17" name="Picture 16">
            <a:extLst>
              <a:ext uri="{FF2B5EF4-FFF2-40B4-BE49-F238E27FC236}">
                <a16:creationId xmlns:a16="http://schemas.microsoft.com/office/drawing/2014/main" id="{BAFD2DB6-A173-0C30-63CE-105933ABE946}"/>
              </a:ext>
            </a:extLst>
          </p:cNvPr>
          <p:cNvPicPr>
            <a:picLocks noChangeAspect="1"/>
          </p:cNvPicPr>
          <p:nvPr/>
        </p:nvPicPr>
        <p:blipFill>
          <a:blip r:embed="rId9"/>
          <a:stretch>
            <a:fillRect/>
          </a:stretch>
        </p:blipFill>
        <p:spPr>
          <a:xfrm>
            <a:off x="3283339" y="3769452"/>
            <a:ext cx="5768163" cy="2898526"/>
          </a:xfrm>
          <a:prstGeom prst="rect">
            <a:avLst/>
          </a:prstGeom>
        </p:spPr>
      </p:pic>
      <p:sp>
        <p:nvSpPr>
          <p:cNvPr id="18" name="Speech Bubble: Rectangle with Corners Rounded 17">
            <a:extLst>
              <a:ext uri="{FF2B5EF4-FFF2-40B4-BE49-F238E27FC236}">
                <a16:creationId xmlns:a16="http://schemas.microsoft.com/office/drawing/2014/main" id="{11F221E4-67FE-77DC-8C7F-B50C668219D9}"/>
              </a:ext>
            </a:extLst>
          </p:cNvPr>
          <p:cNvSpPr/>
          <p:nvPr/>
        </p:nvSpPr>
        <p:spPr>
          <a:xfrm>
            <a:off x="385362" y="874552"/>
            <a:ext cx="2756035" cy="1659117"/>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1. Record what you find out about courses in your workbook</a:t>
            </a:r>
          </a:p>
        </p:txBody>
      </p:sp>
      <p:sp>
        <p:nvSpPr>
          <p:cNvPr id="19" name="Speech Bubble: Rectangle with Corners Rounded 18">
            <a:extLst>
              <a:ext uri="{FF2B5EF4-FFF2-40B4-BE49-F238E27FC236}">
                <a16:creationId xmlns:a16="http://schemas.microsoft.com/office/drawing/2014/main" id="{DCA5F96B-538F-BEC8-9AAA-A5454B67CAB4}"/>
              </a:ext>
            </a:extLst>
          </p:cNvPr>
          <p:cNvSpPr/>
          <p:nvPr/>
        </p:nvSpPr>
        <p:spPr>
          <a:xfrm>
            <a:off x="385362" y="3615323"/>
            <a:ext cx="2756035" cy="1659117"/>
          </a:xfrm>
          <a:prstGeom prst="wedgeRoundRectCallou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2000" dirty="0"/>
              <a:t>2. Add your ideas about your future plans in your workbook</a:t>
            </a:r>
          </a:p>
        </p:txBody>
      </p:sp>
      <p:sp>
        <p:nvSpPr>
          <p:cNvPr id="4" name="Star: 32 Points 3">
            <a:extLst>
              <a:ext uri="{FF2B5EF4-FFF2-40B4-BE49-F238E27FC236}">
                <a16:creationId xmlns:a16="http://schemas.microsoft.com/office/drawing/2014/main" id="{A849CDBE-4954-B902-41DB-87C05474B065}"/>
              </a:ext>
            </a:extLst>
          </p:cNvPr>
          <p:cNvSpPr/>
          <p:nvPr/>
        </p:nvSpPr>
        <p:spPr>
          <a:xfrm>
            <a:off x="1220813" y="5274440"/>
            <a:ext cx="1655307" cy="1527821"/>
          </a:xfrm>
          <a:prstGeom prst="star32">
            <a:avLst/>
          </a:prstGeom>
          <a:solidFill>
            <a:srgbClr val="2DF36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30 mins</a:t>
            </a:r>
          </a:p>
        </p:txBody>
      </p:sp>
      <p:sp>
        <p:nvSpPr>
          <p:cNvPr id="2" name="Text Box 14">
            <a:extLst>
              <a:ext uri="{FF2B5EF4-FFF2-40B4-BE49-F238E27FC236}">
                <a16:creationId xmlns:a16="http://schemas.microsoft.com/office/drawing/2014/main" id="{BCAEC094-FC59-BB16-FA1F-CCAD9C5A7797}"/>
              </a:ext>
            </a:extLst>
          </p:cNvPr>
          <p:cNvSpPr txBox="1">
            <a:spLocks noChangeArrowheads="1"/>
          </p:cNvSpPr>
          <p:nvPr/>
        </p:nvSpPr>
        <p:spPr bwMode="auto">
          <a:xfrm>
            <a:off x="-14780" y="-79689"/>
            <a:ext cx="9173560" cy="646331"/>
          </a:xfrm>
          <a:prstGeom prst="rect">
            <a:avLst/>
          </a:prstGeom>
          <a:solidFill>
            <a:srgbClr val="002060"/>
          </a:solidFill>
          <a:ln w="19050">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GB" altLang="en-US" sz="3600" dirty="0">
                <a:solidFill>
                  <a:schemeClr val="bg1"/>
                </a:solidFill>
                <a:latin typeface="Calibri" panose="020F0502020204030204" pitchFamily="34" charset="0"/>
              </a:rPr>
              <a:t>  Exploring courses</a:t>
            </a:r>
          </a:p>
        </p:txBody>
      </p:sp>
      <p:pic>
        <p:nvPicPr>
          <p:cNvPr id="5" name="Graphic 4" descr="Badge 3 with solid fill">
            <a:extLst>
              <a:ext uri="{FF2B5EF4-FFF2-40B4-BE49-F238E27FC236}">
                <a16:creationId xmlns:a16="http://schemas.microsoft.com/office/drawing/2014/main" id="{4C20EF46-C18D-F52D-1DE4-94E3DEB4AA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755" y="-79690"/>
            <a:ext cx="646331" cy="646331"/>
          </a:xfrm>
          <a:prstGeom prst="rect">
            <a:avLst/>
          </a:prstGeom>
        </p:spPr>
      </p:pic>
    </p:spTree>
    <p:custDataLst>
      <p:tags r:id="rId1"/>
    </p:custDataLst>
    <p:extLst>
      <p:ext uri="{BB962C8B-B14F-4D97-AF65-F5344CB8AC3E}">
        <p14:creationId xmlns:p14="http://schemas.microsoft.com/office/powerpoint/2010/main" val="413048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mph" presetSubtype="0" fill="remove" grpId="1" nodeType="clickEffect">
                                  <p:stCondLst>
                                    <p:cond delay="0"/>
                                  </p:stCondLst>
                                  <p:childTnLst>
                                    <p:animClr clrSpc="rgb" dir="cw">
                                      <p:cBhvr override="childStyle">
                                        <p:cTn id="21" dur="250" autoRev="1" fill="remove"/>
                                        <p:tgtEl>
                                          <p:spTgt spid="4"/>
                                        </p:tgtEl>
                                        <p:attrNameLst>
                                          <p:attrName>style.color</p:attrName>
                                        </p:attrNameLst>
                                      </p:cBhvr>
                                      <p:to>
                                        <a:schemeClr val="bg1"/>
                                      </p:to>
                                    </p:animClr>
                                    <p:animClr clrSpc="rgb" dir="cw">
                                      <p:cBhvr>
                                        <p:cTn id="22" dur="250" autoRev="1" fill="remove"/>
                                        <p:tgtEl>
                                          <p:spTgt spid="4"/>
                                        </p:tgtEl>
                                        <p:attrNameLst>
                                          <p:attrName>fillcolor</p:attrName>
                                        </p:attrNameLst>
                                      </p:cBhvr>
                                      <p:to>
                                        <a:schemeClr val="bg1"/>
                                      </p:to>
                                    </p:animClr>
                                    <p:set>
                                      <p:cBhvr>
                                        <p:cTn id="23" dur="250" autoRev="1" fill="remove"/>
                                        <p:tgtEl>
                                          <p:spTgt spid="4"/>
                                        </p:tgtEl>
                                        <p:attrNameLst>
                                          <p:attrName>fill.type</p:attrName>
                                        </p:attrNameLst>
                                      </p:cBhvr>
                                      <p:to>
                                        <p:strVal val="solid"/>
                                      </p:to>
                                    </p:set>
                                    <p:set>
                                      <p:cBhvr>
                                        <p:cTn id="24"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4"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24017" y="0"/>
            <a:ext cx="9158780" cy="6933084"/>
          </a:xfrm>
          <a:prstGeom prst="rect">
            <a:avLst/>
          </a:prstGeom>
          <a:solidFill>
            <a:srgbClr val="0072BA"/>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11" name="Rectangle 10">
            <a:extLst>
              <a:ext uri="{FF2B5EF4-FFF2-40B4-BE49-F238E27FC236}">
                <a16:creationId xmlns:a16="http://schemas.microsoft.com/office/drawing/2014/main" id="{1415CEB2-5CC2-9FB2-A28A-9CEE201324FC}"/>
              </a:ext>
            </a:extLst>
          </p:cNvPr>
          <p:cNvSpPr/>
          <p:nvPr/>
        </p:nvSpPr>
        <p:spPr>
          <a:xfrm>
            <a:off x="-16048" y="7212"/>
            <a:ext cx="9160047" cy="1270366"/>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 Box 14">
            <a:extLst>
              <a:ext uri="{FF2B5EF4-FFF2-40B4-BE49-F238E27FC236}">
                <a16:creationId xmlns:a16="http://schemas.microsoft.com/office/drawing/2014/main" id="{BD4BCEB5-BC09-40D1-825E-F16350F540D6}"/>
              </a:ext>
            </a:extLst>
          </p:cNvPr>
          <p:cNvSpPr txBox="1">
            <a:spLocks noChangeArrowheads="1"/>
          </p:cNvSpPr>
          <p:nvPr/>
        </p:nvSpPr>
        <p:spPr bwMode="auto">
          <a:xfrm>
            <a:off x="-16047" y="77249"/>
            <a:ext cx="9150810" cy="1200329"/>
          </a:xfrm>
          <a:prstGeom prst="rect">
            <a:avLst/>
          </a:prstGeom>
          <a:solidFill>
            <a:srgbClr val="002060"/>
          </a:solidFill>
          <a:ln w="19050">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GB" altLang="en-US" sz="3600" dirty="0">
                <a:solidFill>
                  <a:schemeClr val="bg1"/>
                </a:solidFill>
                <a:latin typeface="Calibri" panose="020F0502020204030204" pitchFamily="34" charset="0"/>
              </a:rPr>
              <a:t>  Write two actions you will take to explore your career further</a:t>
            </a:r>
          </a:p>
        </p:txBody>
      </p:sp>
      <p:sp>
        <p:nvSpPr>
          <p:cNvPr id="2" name="Star: 32 Points 1">
            <a:extLst>
              <a:ext uri="{FF2B5EF4-FFF2-40B4-BE49-F238E27FC236}">
                <a16:creationId xmlns:a16="http://schemas.microsoft.com/office/drawing/2014/main" id="{22587EE2-5300-B857-9879-F5B17C91DC66}"/>
              </a:ext>
            </a:extLst>
          </p:cNvPr>
          <p:cNvSpPr/>
          <p:nvPr/>
        </p:nvSpPr>
        <p:spPr>
          <a:xfrm>
            <a:off x="99566" y="5818086"/>
            <a:ext cx="2586632" cy="959130"/>
          </a:xfrm>
          <a:prstGeom prst="star32">
            <a:avLst/>
          </a:prstGeom>
          <a:solidFill>
            <a:srgbClr val="2DF36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5 mins</a:t>
            </a:r>
          </a:p>
        </p:txBody>
      </p:sp>
      <p:grpSp>
        <p:nvGrpSpPr>
          <p:cNvPr id="10" name="Group 9">
            <a:extLst>
              <a:ext uri="{FF2B5EF4-FFF2-40B4-BE49-F238E27FC236}">
                <a16:creationId xmlns:a16="http://schemas.microsoft.com/office/drawing/2014/main" id="{D2C8C866-F77A-D8D7-E2EB-E635C05483B4}"/>
              </a:ext>
            </a:extLst>
          </p:cNvPr>
          <p:cNvGrpSpPr/>
          <p:nvPr/>
        </p:nvGrpSpPr>
        <p:grpSpPr>
          <a:xfrm>
            <a:off x="6597273" y="4190768"/>
            <a:ext cx="1469191" cy="1471450"/>
            <a:chOff x="-2310081" y="3981442"/>
            <a:chExt cx="1474470" cy="1511472"/>
          </a:xfrm>
        </p:grpSpPr>
        <p:sp>
          <p:nvSpPr>
            <p:cNvPr id="12" name="Rectangle 11">
              <a:extLst>
                <a:ext uri="{FF2B5EF4-FFF2-40B4-BE49-F238E27FC236}">
                  <a16:creationId xmlns:a16="http://schemas.microsoft.com/office/drawing/2014/main" id="{E781E89B-AA04-B87E-9EB7-544BE7200D8F}"/>
                </a:ext>
              </a:extLst>
            </p:cNvPr>
            <p:cNvSpPr/>
            <p:nvPr/>
          </p:nvSpPr>
          <p:spPr>
            <a:xfrm>
              <a:off x="-2310081" y="3981442"/>
              <a:ext cx="1474470" cy="1511472"/>
            </a:xfrm>
            <a:prstGeom prst="rect">
              <a:avLst/>
            </a:prstGeom>
            <a:solidFill>
              <a:schemeClr val="bg1"/>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Freeform 4">
              <a:extLst>
                <a:ext uri="{FF2B5EF4-FFF2-40B4-BE49-F238E27FC236}">
                  <a16:creationId xmlns:a16="http://schemas.microsoft.com/office/drawing/2014/main" id="{408B611F-4624-454D-D895-6BEDB152FD48}"/>
                </a:ext>
              </a:extLst>
            </p:cNvPr>
            <p:cNvSpPr/>
            <p:nvPr/>
          </p:nvSpPr>
          <p:spPr>
            <a:xfrm>
              <a:off x="-2170077" y="4157171"/>
              <a:ext cx="1216756" cy="1189357"/>
            </a:xfrm>
            <a:custGeom>
              <a:avLst/>
              <a:gdLst/>
              <a:ahLst/>
              <a:cxnLst/>
              <a:rect l="l" t="t" r="r" b="b"/>
              <a:pathLst>
                <a:path w="4348534" h="4114800">
                  <a:moveTo>
                    <a:pt x="0" y="0"/>
                  </a:moveTo>
                  <a:lnTo>
                    <a:pt x="4348533" y="0"/>
                  </a:lnTo>
                  <a:lnTo>
                    <a:pt x="434853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pic>
        <p:nvPicPr>
          <p:cNvPr id="5" name="Picture 4">
            <a:extLst>
              <a:ext uri="{FF2B5EF4-FFF2-40B4-BE49-F238E27FC236}">
                <a16:creationId xmlns:a16="http://schemas.microsoft.com/office/drawing/2014/main" id="{7C1DC639-257B-9558-7C76-DC492131D35D}"/>
              </a:ext>
            </a:extLst>
          </p:cNvPr>
          <p:cNvPicPr>
            <a:picLocks noChangeAspect="1"/>
          </p:cNvPicPr>
          <p:nvPr/>
        </p:nvPicPr>
        <p:blipFill>
          <a:blip r:embed="rId6"/>
          <a:stretch>
            <a:fillRect/>
          </a:stretch>
        </p:blipFill>
        <p:spPr>
          <a:xfrm>
            <a:off x="895864" y="4190768"/>
            <a:ext cx="5516124" cy="1471450"/>
          </a:xfrm>
          <a:prstGeom prst="rect">
            <a:avLst/>
          </a:prstGeom>
          <a:ln w="28575">
            <a:solidFill>
              <a:srgbClr val="002060"/>
            </a:solidFill>
          </a:ln>
        </p:spPr>
      </p:pic>
      <p:pic>
        <p:nvPicPr>
          <p:cNvPr id="15" name="Picture 14">
            <a:extLst>
              <a:ext uri="{FF2B5EF4-FFF2-40B4-BE49-F238E27FC236}">
                <a16:creationId xmlns:a16="http://schemas.microsoft.com/office/drawing/2014/main" id="{EDA93DC1-4BB9-58AD-DCF2-917555ABEE78}"/>
              </a:ext>
            </a:extLst>
          </p:cNvPr>
          <p:cNvPicPr>
            <a:picLocks noChangeAspect="1"/>
          </p:cNvPicPr>
          <p:nvPr/>
        </p:nvPicPr>
        <p:blipFill>
          <a:blip r:embed="rId7"/>
          <a:stretch>
            <a:fillRect/>
          </a:stretch>
        </p:blipFill>
        <p:spPr>
          <a:xfrm>
            <a:off x="895864" y="1491360"/>
            <a:ext cx="7336221" cy="2492398"/>
          </a:xfrm>
          <a:prstGeom prst="rect">
            <a:avLst/>
          </a:prstGeom>
          <a:ln w="28575">
            <a:solidFill>
              <a:srgbClr val="002060"/>
            </a:solidFill>
          </a:ln>
        </p:spPr>
      </p:pic>
      <p:pic>
        <p:nvPicPr>
          <p:cNvPr id="17" name="Picture 10" descr="Loop">
            <a:extLst>
              <a:ext uri="{FF2B5EF4-FFF2-40B4-BE49-F238E27FC236}">
                <a16:creationId xmlns:a16="http://schemas.microsoft.com/office/drawing/2014/main" id="{E6F6FD22-D150-B593-B063-7941A3572C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1614" y="2144110"/>
            <a:ext cx="2036522" cy="1743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5117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mph" presetSubtype="0" fill="remove" grpId="1" nodeType="clickEffect">
                                  <p:stCondLst>
                                    <p:cond delay="0"/>
                                  </p:stCondLst>
                                  <p:childTnLst>
                                    <p:animClr clrSpc="rgb" dir="cw">
                                      <p:cBhvr override="childStyle">
                                        <p:cTn id="11" dur="250" autoRev="1" fill="remove"/>
                                        <p:tgtEl>
                                          <p:spTgt spid="2"/>
                                        </p:tgtEl>
                                        <p:attrNameLst>
                                          <p:attrName>style.color</p:attrName>
                                        </p:attrNameLst>
                                      </p:cBhvr>
                                      <p:to>
                                        <a:schemeClr val="bg1"/>
                                      </p:to>
                                    </p:animClr>
                                    <p:animClr clrSpc="rgb" dir="cw">
                                      <p:cBhvr>
                                        <p:cTn id="12" dur="250" autoRev="1" fill="remove"/>
                                        <p:tgtEl>
                                          <p:spTgt spid="2"/>
                                        </p:tgtEl>
                                        <p:attrNameLst>
                                          <p:attrName>fillcolor</p:attrName>
                                        </p:attrNameLst>
                                      </p:cBhvr>
                                      <p:to>
                                        <a:schemeClr val="bg1"/>
                                      </p:to>
                                    </p:animClr>
                                    <p:set>
                                      <p:cBhvr>
                                        <p:cTn id="13" dur="250" autoRev="1" fill="remove"/>
                                        <p:tgtEl>
                                          <p:spTgt spid="2"/>
                                        </p:tgtEl>
                                        <p:attrNameLst>
                                          <p:attrName>fill.type</p:attrName>
                                        </p:attrNameLst>
                                      </p:cBhvr>
                                      <p:to>
                                        <p:strVal val="solid"/>
                                      </p:to>
                                    </p:set>
                                    <p:set>
                                      <p:cBhvr>
                                        <p:cTn id="14" dur="250" autoRev="1" fill="remove"/>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6FBBCD-12FE-4C51-93CA-60C261572318}"/>
              </a:ext>
            </a:extLst>
          </p:cNvPr>
          <p:cNvSpPr/>
          <p:nvPr/>
        </p:nvSpPr>
        <p:spPr>
          <a:xfrm>
            <a:off x="0" y="0"/>
            <a:ext cx="9144000" cy="6858000"/>
          </a:xfrm>
          <a:prstGeom prst="rect">
            <a:avLst/>
          </a:prstGeom>
          <a:solidFill>
            <a:srgbClr val="0072BA">
              <a:alpha val="9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1" y="0"/>
            <a:ext cx="9143999" cy="646331"/>
          </a:xfrm>
          <a:prstGeom prst="rect">
            <a:avLst/>
          </a:prstGeom>
          <a:solidFill>
            <a:srgbClr val="002060"/>
          </a:solidFill>
        </p:spPr>
        <p:txBody>
          <a:bodyPr wrap="square" rtlCol="0">
            <a:spAutoFit/>
          </a:bodyPr>
          <a:lstStyle/>
          <a:p>
            <a:pPr algn="ctr"/>
            <a:r>
              <a:rPr lang="en-GB" sz="3600" dirty="0">
                <a:solidFill>
                  <a:schemeClr val="bg1"/>
                </a:solidFill>
              </a:rPr>
              <a:t>Share with the group</a:t>
            </a:r>
          </a:p>
        </p:txBody>
      </p:sp>
      <p:sp>
        <p:nvSpPr>
          <p:cNvPr id="4" name="Rectangle 3">
            <a:extLst>
              <a:ext uri="{FF2B5EF4-FFF2-40B4-BE49-F238E27FC236}">
                <a16:creationId xmlns:a16="http://schemas.microsoft.com/office/drawing/2014/main" id="{95D8EC20-1766-FEA0-8562-339D5CD064D4}"/>
              </a:ext>
            </a:extLst>
          </p:cNvPr>
          <p:cNvSpPr/>
          <p:nvPr/>
        </p:nvSpPr>
        <p:spPr>
          <a:xfrm>
            <a:off x="651510" y="937260"/>
            <a:ext cx="7840980" cy="1760806"/>
          </a:xfrm>
          <a:prstGeom prst="rect">
            <a:avLst/>
          </a:prstGeom>
          <a:solidFill>
            <a:srgbClr val="60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Your most preferred post 16 pathway              (at the moment)</a:t>
            </a:r>
          </a:p>
        </p:txBody>
      </p:sp>
      <p:sp>
        <p:nvSpPr>
          <p:cNvPr id="7" name="Rectangle 6">
            <a:extLst>
              <a:ext uri="{FF2B5EF4-FFF2-40B4-BE49-F238E27FC236}">
                <a16:creationId xmlns:a16="http://schemas.microsoft.com/office/drawing/2014/main" id="{2F38F5FA-F5B3-58E1-AA07-66AA004F99B7}"/>
              </a:ext>
            </a:extLst>
          </p:cNvPr>
          <p:cNvSpPr/>
          <p:nvPr/>
        </p:nvSpPr>
        <p:spPr>
          <a:xfrm>
            <a:off x="651508" y="3457039"/>
            <a:ext cx="7840980" cy="1760806"/>
          </a:xfrm>
          <a:prstGeom prst="rect">
            <a:avLst/>
          </a:prstGeom>
          <a:solidFill>
            <a:srgbClr val="FC5C3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One course you found out about</a:t>
            </a:r>
          </a:p>
        </p:txBody>
      </p:sp>
      <p:pic>
        <p:nvPicPr>
          <p:cNvPr id="9" name="Picture 8">
            <a:extLst>
              <a:ext uri="{FF2B5EF4-FFF2-40B4-BE49-F238E27FC236}">
                <a16:creationId xmlns:a16="http://schemas.microsoft.com/office/drawing/2014/main" id="{EE2A1633-5AE0-B238-6514-5944DB127B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850" y="5365849"/>
            <a:ext cx="1760806" cy="1760806"/>
          </a:xfrm>
          <a:prstGeom prst="rect">
            <a:avLst/>
          </a:prstGeom>
        </p:spPr>
      </p:pic>
      <p:pic>
        <p:nvPicPr>
          <p:cNvPr id="11" name="Picture 10">
            <a:extLst>
              <a:ext uri="{FF2B5EF4-FFF2-40B4-BE49-F238E27FC236}">
                <a16:creationId xmlns:a16="http://schemas.microsoft.com/office/drawing/2014/main" id="{5EA60804-0E01-7B01-EA01-A18A9A7D9C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681" y="5388123"/>
            <a:ext cx="1754187" cy="1760806"/>
          </a:xfrm>
          <a:prstGeom prst="rect">
            <a:avLst/>
          </a:prstGeom>
        </p:spPr>
      </p:pic>
    </p:spTree>
    <p:custDataLst>
      <p:tags r:id="rId1"/>
    </p:custDataLst>
    <p:extLst>
      <p:ext uri="{BB962C8B-B14F-4D97-AF65-F5344CB8AC3E}">
        <p14:creationId xmlns:p14="http://schemas.microsoft.com/office/powerpoint/2010/main" val="425613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7390" y="0"/>
            <a:ext cx="9158780" cy="6858000"/>
          </a:xfrm>
          <a:prstGeom prst="rect">
            <a:avLst/>
          </a:prstGeom>
          <a:solidFill>
            <a:srgbClr val="0072BA"/>
          </a:solidFill>
          <a:ln w="9525">
            <a:solidFill>
              <a:srgbClr val="FF66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5" name="Rectangle 2"/>
          <p:cNvSpPr>
            <a:spLocks noChangeArrowheads="1"/>
          </p:cNvSpPr>
          <p:nvPr/>
        </p:nvSpPr>
        <p:spPr bwMode="auto">
          <a:xfrm>
            <a:off x="0" y="1"/>
            <a:ext cx="9144000" cy="757646"/>
          </a:xfrm>
          <a:prstGeom prst="rect">
            <a:avLst/>
          </a:prstGeom>
          <a:solidFill>
            <a:srgbClr val="00206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a:latin typeface="Calibri" panose="020F0502020204030204" pitchFamily="34" charset="0"/>
            </a:endParaRPr>
          </a:p>
        </p:txBody>
      </p:sp>
      <p:sp>
        <p:nvSpPr>
          <p:cNvPr id="6" name="Text Box 22"/>
          <p:cNvSpPr txBox="1">
            <a:spLocks noChangeArrowheads="1"/>
          </p:cNvSpPr>
          <p:nvPr/>
        </p:nvSpPr>
        <p:spPr bwMode="auto">
          <a:xfrm>
            <a:off x="864704" y="36987"/>
            <a:ext cx="7971721" cy="646331"/>
          </a:xfrm>
          <a:prstGeom prst="rect">
            <a:avLst/>
          </a:prstGeom>
          <a:noFill/>
          <a:ln w="9525">
            <a:noFill/>
            <a:miter lim="800000"/>
            <a:headEnd/>
            <a:tailEnd/>
          </a:ln>
        </p:spPr>
        <p:txBody>
          <a:bodyPr wrap="square">
            <a:spAutoFit/>
          </a:bodyPr>
          <a:lstStyle/>
          <a:p>
            <a:pPr algn="ctr"/>
            <a:r>
              <a:rPr lang="en-GB" sz="3600" dirty="0">
                <a:solidFill>
                  <a:schemeClr val="bg1"/>
                </a:solidFill>
              </a:rPr>
              <a:t>Quiz</a:t>
            </a:r>
          </a:p>
        </p:txBody>
      </p:sp>
      <p:pic>
        <p:nvPicPr>
          <p:cNvPr id="3" name="Picture 2">
            <a:extLst>
              <a:ext uri="{FF2B5EF4-FFF2-40B4-BE49-F238E27FC236}">
                <a16:creationId xmlns:a16="http://schemas.microsoft.com/office/drawing/2014/main" id="{206F2EC3-C692-FCBD-0295-05B6BDA840DB}"/>
              </a:ext>
            </a:extLst>
          </p:cNvPr>
          <p:cNvPicPr>
            <a:picLocks noChangeAspect="1"/>
          </p:cNvPicPr>
          <p:nvPr/>
        </p:nvPicPr>
        <p:blipFill rotWithShape="1">
          <a:blip r:embed="rId3"/>
          <a:srcRect r="37667"/>
          <a:stretch/>
        </p:blipFill>
        <p:spPr>
          <a:xfrm>
            <a:off x="113799" y="907711"/>
            <a:ext cx="3480965" cy="3448945"/>
          </a:xfrm>
          <a:prstGeom prst="rect">
            <a:avLst/>
          </a:prstGeom>
          <a:ln w="38100">
            <a:solidFill>
              <a:srgbClr val="002060"/>
            </a:solidFill>
          </a:ln>
        </p:spPr>
      </p:pic>
      <p:pic>
        <p:nvPicPr>
          <p:cNvPr id="12" name="Picture 10" descr="Loop">
            <a:extLst>
              <a:ext uri="{FF2B5EF4-FFF2-40B4-BE49-F238E27FC236}">
                <a16:creationId xmlns:a16="http://schemas.microsoft.com/office/drawing/2014/main" id="{0AA249A6-9896-F474-39C6-51C314FF50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08" y="891452"/>
            <a:ext cx="1770820" cy="54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6C8FAD32-AE22-6BD9-52BB-1244CD600ECC}"/>
              </a:ext>
            </a:extLst>
          </p:cNvPr>
          <p:cNvPicPr>
            <a:picLocks noChangeAspect="1"/>
          </p:cNvPicPr>
          <p:nvPr/>
        </p:nvPicPr>
        <p:blipFill>
          <a:blip r:embed="rId5"/>
          <a:stretch>
            <a:fillRect/>
          </a:stretch>
        </p:blipFill>
        <p:spPr>
          <a:xfrm>
            <a:off x="3624662" y="4753472"/>
            <a:ext cx="5011397" cy="1744380"/>
          </a:xfrm>
          <a:prstGeom prst="rect">
            <a:avLst/>
          </a:prstGeom>
          <a:ln w="38100">
            <a:solidFill>
              <a:srgbClr val="002060"/>
            </a:solidFill>
          </a:ln>
        </p:spPr>
      </p:pic>
      <p:pic>
        <p:nvPicPr>
          <p:cNvPr id="4" name="Picture 3">
            <a:extLst>
              <a:ext uri="{FF2B5EF4-FFF2-40B4-BE49-F238E27FC236}">
                <a16:creationId xmlns:a16="http://schemas.microsoft.com/office/drawing/2014/main" id="{C1388E6A-BEFD-9EA2-FAFF-08FF4C4E6013}"/>
              </a:ext>
            </a:extLst>
          </p:cNvPr>
          <p:cNvPicPr>
            <a:picLocks noChangeAspect="1"/>
          </p:cNvPicPr>
          <p:nvPr/>
        </p:nvPicPr>
        <p:blipFill>
          <a:blip r:embed="rId6"/>
          <a:stretch>
            <a:fillRect/>
          </a:stretch>
        </p:blipFill>
        <p:spPr>
          <a:xfrm>
            <a:off x="310545" y="3258507"/>
            <a:ext cx="3143250" cy="3371850"/>
          </a:xfrm>
          <a:prstGeom prst="rect">
            <a:avLst/>
          </a:prstGeom>
        </p:spPr>
      </p:pic>
      <p:pic>
        <p:nvPicPr>
          <p:cNvPr id="9" name="Picture 8">
            <a:extLst>
              <a:ext uri="{FF2B5EF4-FFF2-40B4-BE49-F238E27FC236}">
                <a16:creationId xmlns:a16="http://schemas.microsoft.com/office/drawing/2014/main" id="{781E5FF4-6284-5EA9-D4CD-704888A9B480}"/>
              </a:ext>
            </a:extLst>
          </p:cNvPr>
          <p:cNvPicPr>
            <a:picLocks noChangeAspect="1"/>
          </p:cNvPicPr>
          <p:nvPr/>
        </p:nvPicPr>
        <p:blipFill>
          <a:blip r:embed="rId7"/>
          <a:stretch>
            <a:fillRect/>
          </a:stretch>
        </p:blipFill>
        <p:spPr>
          <a:xfrm>
            <a:off x="3985949" y="907711"/>
            <a:ext cx="4367218" cy="3617292"/>
          </a:xfrm>
          <a:prstGeom prst="rect">
            <a:avLst/>
          </a:prstGeom>
          <a:ln w="38100">
            <a:solidFill>
              <a:srgbClr val="002060"/>
            </a:solidFill>
          </a:ln>
        </p:spPr>
      </p:pic>
      <p:pic>
        <p:nvPicPr>
          <p:cNvPr id="13" name="Picture 10" descr="Loop">
            <a:extLst>
              <a:ext uri="{FF2B5EF4-FFF2-40B4-BE49-F238E27FC236}">
                <a16:creationId xmlns:a16="http://schemas.microsoft.com/office/drawing/2014/main" id="{30C4FEA5-5843-B682-A5C9-978917829D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0179" y="3871458"/>
            <a:ext cx="4057286" cy="66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Loop">
            <a:extLst>
              <a:ext uri="{FF2B5EF4-FFF2-40B4-BE49-F238E27FC236}">
                <a16:creationId xmlns:a16="http://schemas.microsoft.com/office/drawing/2014/main" id="{2D9BCD56-0088-496F-BCD9-9A75ECC522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1" y="5854026"/>
            <a:ext cx="4775200" cy="75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926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0" y="0"/>
            <a:ext cx="9144000" cy="6858000"/>
          </a:xfrm>
          <a:prstGeom prst="rect">
            <a:avLst/>
          </a:prstGeom>
          <a:solidFill>
            <a:srgbClr val="0072BA"/>
          </a:solidFill>
          <a:ln w="9525">
            <a:no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a:latin typeface="Calibri" panose="020F0502020204030204" pitchFamily="34" charset="0"/>
            </a:endParaRPr>
          </a:p>
        </p:txBody>
      </p:sp>
      <p:sp>
        <p:nvSpPr>
          <p:cNvPr id="13" name="TextBox 12">
            <a:extLst>
              <a:ext uri="{FF2B5EF4-FFF2-40B4-BE49-F238E27FC236}">
                <a16:creationId xmlns:a16="http://schemas.microsoft.com/office/drawing/2014/main" id="{48C6F7DD-B623-4179-9F5E-D4E0E29DE9CF}"/>
              </a:ext>
            </a:extLst>
          </p:cNvPr>
          <p:cNvSpPr txBox="1"/>
          <p:nvPr/>
        </p:nvSpPr>
        <p:spPr>
          <a:xfrm>
            <a:off x="0" y="899862"/>
            <a:ext cx="9143999" cy="2862322"/>
          </a:xfrm>
          <a:prstGeom prst="rect">
            <a:avLst/>
          </a:prstGeom>
          <a:solidFill>
            <a:srgbClr val="002060"/>
          </a:solidFill>
        </p:spPr>
        <p:txBody>
          <a:bodyPr wrap="square" rtlCol="0">
            <a:spAutoFit/>
          </a:bodyPr>
          <a:lstStyle/>
          <a:p>
            <a:pPr algn="ctr"/>
            <a:r>
              <a:rPr lang="en-GB" sz="3600" dirty="0">
                <a:solidFill>
                  <a:schemeClr val="bg1"/>
                </a:solidFill>
              </a:rPr>
              <a:t>     You have been amazing!</a:t>
            </a:r>
          </a:p>
          <a:p>
            <a:pPr algn="ctr"/>
            <a:endParaRPr lang="en-GB" sz="3600" dirty="0">
              <a:solidFill>
                <a:schemeClr val="bg1"/>
              </a:solidFill>
            </a:endParaRPr>
          </a:p>
          <a:p>
            <a:pPr algn="ctr"/>
            <a:r>
              <a:rPr lang="en-GB" sz="3600" dirty="0">
                <a:solidFill>
                  <a:schemeClr val="bg1"/>
                </a:solidFill>
              </a:rPr>
              <a:t>Good luck with your future plans.</a:t>
            </a:r>
          </a:p>
          <a:p>
            <a:pPr algn="ctr"/>
            <a:endParaRPr lang="en-GB" sz="3600" dirty="0">
              <a:solidFill>
                <a:schemeClr val="bg1"/>
              </a:solidFill>
            </a:endParaRPr>
          </a:p>
          <a:p>
            <a:pPr algn="ctr"/>
            <a:r>
              <a:rPr lang="en-GB" sz="3600" dirty="0">
                <a:solidFill>
                  <a:schemeClr val="bg1"/>
                </a:solidFill>
              </a:rPr>
              <a:t>We hope you feel…</a:t>
            </a:r>
          </a:p>
        </p:txBody>
      </p:sp>
      <p:pic>
        <p:nvPicPr>
          <p:cNvPr id="2" name="Graphic 1" descr="Badge 3 with solid fill">
            <a:extLst>
              <a:ext uri="{FF2B5EF4-FFF2-40B4-BE49-F238E27FC236}">
                <a16:creationId xmlns:a16="http://schemas.microsoft.com/office/drawing/2014/main" id="{C98A8B8D-B758-7ADC-9A63-9532C52EBA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8059" y="6273"/>
            <a:ext cx="646331" cy="646331"/>
          </a:xfrm>
          <a:prstGeom prst="rect">
            <a:avLst/>
          </a:prstGeom>
        </p:spPr>
      </p:pic>
      <p:pic>
        <p:nvPicPr>
          <p:cNvPr id="3" name="Picture 2">
            <a:extLst>
              <a:ext uri="{FF2B5EF4-FFF2-40B4-BE49-F238E27FC236}">
                <a16:creationId xmlns:a16="http://schemas.microsoft.com/office/drawing/2014/main" id="{9CE09E64-2D0F-7A1E-17A8-3055A924ED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2639" y="4093521"/>
            <a:ext cx="2218008" cy="2218008"/>
          </a:xfrm>
          <a:prstGeom prst="rect">
            <a:avLst/>
          </a:prstGeom>
          <a:ln w="28575">
            <a:solidFill>
              <a:srgbClr val="50BDC0"/>
            </a:solidFill>
          </a:ln>
        </p:spPr>
      </p:pic>
    </p:spTree>
    <p:custDataLst>
      <p:tags r:id="rId1"/>
    </p:custDataLst>
    <p:extLst>
      <p:ext uri="{BB962C8B-B14F-4D97-AF65-F5344CB8AC3E}">
        <p14:creationId xmlns:p14="http://schemas.microsoft.com/office/powerpoint/2010/main" val="4744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E8140E-B37A-49EB-9854-B59EF966F375}"/>
              </a:ext>
            </a:extLst>
          </p:cNvPr>
          <p:cNvSpPr/>
          <p:nvPr/>
        </p:nvSpPr>
        <p:spPr>
          <a:xfrm>
            <a:off x="0" y="-38244"/>
            <a:ext cx="9144000" cy="6921144"/>
          </a:xfrm>
          <a:prstGeom prst="rect">
            <a:avLst/>
          </a:prstGeom>
          <a:solidFill>
            <a:srgbClr val="0072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2">
            <a:extLst>
              <a:ext uri="{FF2B5EF4-FFF2-40B4-BE49-F238E27FC236}">
                <a16:creationId xmlns:a16="http://schemas.microsoft.com/office/drawing/2014/main" id="{122F1D43-D2AF-4B26-A9DA-2E98D3912164}"/>
              </a:ext>
            </a:extLst>
          </p:cNvPr>
          <p:cNvSpPr>
            <a:spLocks noChangeArrowheads="1"/>
          </p:cNvSpPr>
          <p:nvPr/>
        </p:nvSpPr>
        <p:spPr bwMode="auto">
          <a:xfrm>
            <a:off x="0" y="-63143"/>
            <a:ext cx="9144000" cy="747408"/>
          </a:xfrm>
          <a:prstGeom prst="rect">
            <a:avLst/>
          </a:prstGeom>
          <a:solidFill>
            <a:srgbClr val="00206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a:latin typeface="Calibri" panose="020F0502020204030204" pitchFamily="34" charset="0"/>
            </a:endParaRPr>
          </a:p>
        </p:txBody>
      </p:sp>
      <p:pic>
        <p:nvPicPr>
          <p:cNvPr id="5" name="Picture 4" descr="Icon&#10;&#10;Description automatically generated with medium confidence">
            <a:extLst>
              <a:ext uri="{FF2B5EF4-FFF2-40B4-BE49-F238E27FC236}">
                <a16:creationId xmlns:a16="http://schemas.microsoft.com/office/drawing/2014/main" id="{D3EBC441-B4BE-4357-9DF4-AB33ED1244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800" y="-63143"/>
            <a:ext cx="830996" cy="830996"/>
          </a:xfrm>
          <a:prstGeom prst="rect">
            <a:avLst/>
          </a:prstGeom>
        </p:spPr>
      </p:pic>
      <p:pic>
        <p:nvPicPr>
          <p:cNvPr id="11" name="Picture 10" descr="Icon&#10;&#10;Description automatically generated with low confidence">
            <a:extLst>
              <a:ext uri="{FF2B5EF4-FFF2-40B4-BE49-F238E27FC236}">
                <a16:creationId xmlns:a16="http://schemas.microsoft.com/office/drawing/2014/main" id="{DE037462-E907-428B-B821-7B35F4E139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6592" y="-63143"/>
            <a:ext cx="830996" cy="830996"/>
          </a:xfrm>
          <a:prstGeom prst="rect">
            <a:avLst/>
          </a:prstGeom>
        </p:spPr>
      </p:pic>
      <p:pic>
        <p:nvPicPr>
          <p:cNvPr id="4" name="Graphic 3" descr="Badge 3 with solid fill">
            <a:extLst>
              <a:ext uri="{FF2B5EF4-FFF2-40B4-BE49-F238E27FC236}">
                <a16:creationId xmlns:a16="http://schemas.microsoft.com/office/drawing/2014/main" id="{F367EA3B-A587-6235-9E37-CE2299337B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2885" y="0"/>
            <a:ext cx="646331" cy="646331"/>
          </a:xfrm>
          <a:prstGeom prst="rect">
            <a:avLst/>
          </a:prstGeom>
        </p:spPr>
      </p:pic>
      <p:grpSp>
        <p:nvGrpSpPr>
          <p:cNvPr id="9" name="Group 8">
            <a:extLst>
              <a:ext uri="{FF2B5EF4-FFF2-40B4-BE49-F238E27FC236}">
                <a16:creationId xmlns:a16="http://schemas.microsoft.com/office/drawing/2014/main" id="{166134A4-FF16-1B96-DAD3-E30C704CAB61}"/>
              </a:ext>
            </a:extLst>
          </p:cNvPr>
          <p:cNvGrpSpPr/>
          <p:nvPr/>
        </p:nvGrpSpPr>
        <p:grpSpPr>
          <a:xfrm>
            <a:off x="396050" y="1001233"/>
            <a:ext cx="8263856" cy="2740555"/>
            <a:chOff x="396050" y="3939944"/>
            <a:chExt cx="8263856" cy="2740555"/>
          </a:xfrm>
        </p:grpSpPr>
        <p:sp>
          <p:nvSpPr>
            <p:cNvPr id="8" name="Rectangle 7">
              <a:extLst>
                <a:ext uri="{FF2B5EF4-FFF2-40B4-BE49-F238E27FC236}">
                  <a16:creationId xmlns:a16="http://schemas.microsoft.com/office/drawing/2014/main" id="{E3242C21-2D0F-F65F-519B-625FDF55BB4F}"/>
                </a:ext>
              </a:extLst>
            </p:cNvPr>
            <p:cNvSpPr/>
            <p:nvPr/>
          </p:nvSpPr>
          <p:spPr>
            <a:xfrm>
              <a:off x="396050" y="3939944"/>
              <a:ext cx="8263856" cy="274055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484CF540-4EC5-A2E4-1122-7E9EDBFA1DBF}"/>
                </a:ext>
              </a:extLst>
            </p:cNvPr>
            <p:cNvSpPr/>
            <p:nvPr/>
          </p:nvSpPr>
          <p:spPr>
            <a:xfrm>
              <a:off x="706057" y="4317357"/>
              <a:ext cx="4470362" cy="1944547"/>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But what does it take to be a successful learner?</a:t>
              </a:r>
            </a:p>
          </p:txBody>
        </p:sp>
        <p:pic>
          <p:nvPicPr>
            <p:cNvPr id="7" name="Picture 6" descr="3D yellow star">
              <a:extLst>
                <a:ext uri="{FF2B5EF4-FFF2-40B4-BE49-F238E27FC236}">
                  <a16:creationId xmlns:a16="http://schemas.microsoft.com/office/drawing/2014/main" id="{BDD75D3A-F6E3-EF8A-009F-3C01B674D1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0177" y="4061102"/>
              <a:ext cx="2457055" cy="2457055"/>
            </a:xfrm>
            <a:prstGeom prst="rect">
              <a:avLst/>
            </a:prstGeom>
          </p:spPr>
        </p:pic>
      </p:grpSp>
    </p:spTree>
    <p:extLst>
      <p:ext uri="{BB962C8B-B14F-4D97-AF65-F5344CB8AC3E}">
        <p14:creationId xmlns:p14="http://schemas.microsoft.com/office/powerpoint/2010/main" val="425513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7390" y="0"/>
            <a:ext cx="9158780" cy="6858000"/>
          </a:xfrm>
          <a:prstGeom prst="rect">
            <a:avLst/>
          </a:prstGeom>
          <a:solidFill>
            <a:srgbClr val="0072BA"/>
          </a:solidFill>
          <a:ln w="9525">
            <a:no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5" name="Rectangle 2"/>
          <p:cNvSpPr>
            <a:spLocks noChangeArrowheads="1"/>
          </p:cNvSpPr>
          <p:nvPr/>
        </p:nvSpPr>
        <p:spPr bwMode="auto">
          <a:xfrm>
            <a:off x="0" y="1"/>
            <a:ext cx="9144000" cy="757646"/>
          </a:xfrm>
          <a:prstGeom prst="rect">
            <a:avLst/>
          </a:prstGeom>
          <a:solidFill>
            <a:srgbClr val="00206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a:latin typeface="Calibri" panose="020F0502020204030204" pitchFamily="34" charset="0"/>
            </a:endParaRPr>
          </a:p>
        </p:txBody>
      </p:sp>
      <p:sp>
        <p:nvSpPr>
          <p:cNvPr id="6" name="Text Box 22"/>
          <p:cNvSpPr txBox="1">
            <a:spLocks noChangeArrowheads="1"/>
          </p:cNvSpPr>
          <p:nvPr/>
        </p:nvSpPr>
        <p:spPr bwMode="auto">
          <a:xfrm>
            <a:off x="1476903" y="83153"/>
            <a:ext cx="7396794" cy="1200329"/>
          </a:xfrm>
          <a:prstGeom prst="rect">
            <a:avLst/>
          </a:prstGeom>
          <a:noFill/>
          <a:ln w="9525">
            <a:noFill/>
            <a:miter lim="800000"/>
            <a:headEnd/>
            <a:tailEnd/>
          </a:ln>
        </p:spPr>
        <p:txBody>
          <a:bodyPr wrap="square">
            <a:spAutoFit/>
          </a:bodyPr>
          <a:lstStyle/>
          <a:p>
            <a:r>
              <a:rPr lang="en-GB" sz="3600" b="1" i="0" dirty="0">
                <a:solidFill>
                  <a:schemeClr val="accent4"/>
                </a:solidFill>
                <a:effectLst/>
                <a:latin typeface="BrandingBold"/>
              </a:rPr>
              <a:t>What makes a successful learner?</a:t>
            </a:r>
          </a:p>
          <a:p>
            <a:endParaRPr lang="en-GB" sz="3600" dirty="0">
              <a:solidFill>
                <a:schemeClr val="bg1"/>
              </a:solidFill>
            </a:endParaRPr>
          </a:p>
        </p:txBody>
      </p:sp>
      <p:sp>
        <p:nvSpPr>
          <p:cNvPr id="2" name="Rectangle 1">
            <a:extLst>
              <a:ext uri="{FF2B5EF4-FFF2-40B4-BE49-F238E27FC236}">
                <a16:creationId xmlns:a16="http://schemas.microsoft.com/office/drawing/2014/main" id="{9D169637-0824-5F06-09B4-CCF84FFFD582}"/>
              </a:ext>
            </a:extLst>
          </p:cNvPr>
          <p:cNvSpPr/>
          <p:nvPr/>
        </p:nvSpPr>
        <p:spPr>
          <a:xfrm>
            <a:off x="169334" y="931187"/>
            <a:ext cx="6716890" cy="5258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Can take responsibility for their own learning</a:t>
            </a:r>
          </a:p>
        </p:txBody>
      </p:sp>
      <p:sp>
        <p:nvSpPr>
          <p:cNvPr id="3" name="Rectangle 2">
            <a:extLst>
              <a:ext uri="{FF2B5EF4-FFF2-40B4-BE49-F238E27FC236}">
                <a16:creationId xmlns:a16="http://schemas.microsoft.com/office/drawing/2014/main" id="{54C2479A-5482-2A17-45F9-4190E29BD675}"/>
              </a:ext>
            </a:extLst>
          </p:cNvPr>
          <p:cNvSpPr/>
          <p:nvPr/>
        </p:nvSpPr>
        <p:spPr>
          <a:xfrm>
            <a:off x="169333" y="1625350"/>
            <a:ext cx="6716890" cy="525835"/>
          </a:xfrm>
          <a:prstGeom prst="rect">
            <a:avLst/>
          </a:prstGeom>
          <a:solidFill>
            <a:srgbClr val="00AF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Questions everything to make sure they understand</a:t>
            </a:r>
          </a:p>
        </p:txBody>
      </p:sp>
      <p:sp>
        <p:nvSpPr>
          <p:cNvPr id="7" name="Rectangle 6">
            <a:extLst>
              <a:ext uri="{FF2B5EF4-FFF2-40B4-BE49-F238E27FC236}">
                <a16:creationId xmlns:a16="http://schemas.microsoft.com/office/drawing/2014/main" id="{E06BBE5B-9219-D313-59D1-00FBD0B01D80}"/>
              </a:ext>
            </a:extLst>
          </p:cNvPr>
          <p:cNvSpPr/>
          <p:nvPr/>
        </p:nvSpPr>
        <p:spPr>
          <a:xfrm>
            <a:off x="169333" y="2330120"/>
            <a:ext cx="6716890" cy="5258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Are driven by what interests them</a:t>
            </a:r>
          </a:p>
        </p:txBody>
      </p:sp>
      <p:sp>
        <p:nvSpPr>
          <p:cNvPr id="8" name="Rectangle 7">
            <a:extLst>
              <a:ext uri="{FF2B5EF4-FFF2-40B4-BE49-F238E27FC236}">
                <a16:creationId xmlns:a16="http://schemas.microsoft.com/office/drawing/2014/main" id="{5AD8CCD8-670B-10CA-8C5D-6F81BF11EC52}"/>
              </a:ext>
            </a:extLst>
          </p:cNvPr>
          <p:cNvSpPr/>
          <p:nvPr/>
        </p:nvSpPr>
        <p:spPr>
          <a:xfrm>
            <a:off x="169333" y="3065085"/>
            <a:ext cx="6716890" cy="525835"/>
          </a:xfrm>
          <a:prstGeom prst="rect">
            <a:avLst/>
          </a:prstGeom>
          <a:solidFill>
            <a:srgbClr val="00AF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Can keep going through challenges</a:t>
            </a:r>
          </a:p>
        </p:txBody>
      </p:sp>
      <p:sp>
        <p:nvSpPr>
          <p:cNvPr id="9" name="Rectangle 8">
            <a:extLst>
              <a:ext uri="{FF2B5EF4-FFF2-40B4-BE49-F238E27FC236}">
                <a16:creationId xmlns:a16="http://schemas.microsoft.com/office/drawing/2014/main" id="{523A74A0-1AE9-22B1-15C3-582C987CDB01}"/>
              </a:ext>
            </a:extLst>
          </p:cNvPr>
          <p:cNvSpPr/>
          <p:nvPr/>
        </p:nvSpPr>
        <p:spPr>
          <a:xfrm>
            <a:off x="169333" y="3868561"/>
            <a:ext cx="6716890" cy="5258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Are determined to succeed</a:t>
            </a:r>
          </a:p>
        </p:txBody>
      </p:sp>
      <p:sp>
        <p:nvSpPr>
          <p:cNvPr id="12" name="Rectangle 11">
            <a:extLst>
              <a:ext uri="{FF2B5EF4-FFF2-40B4-BE49-F238E27FC236}">
                <a16:creationId xmlns:a16="http://schemas.microsoft.com/office/drawing/2014/main" id="{2257EB66-4E6B-3889-EEC5-0AD88BFC2702}"/>
              </a:ext>
            </a:extLst>
          </p:cNvPr>
          <p:cNvSpPr/>
          <p:nvPr/>
        </p:nvSpPr>
        <p:spPr>
          <a:xfrm>
            <a:off x="169331" y="4672037"/>
            <a:ext cx="6716890" cy="525835"/>
          </a:xfrm>
          <a:prstGeom prst="rect">
            <a:avLst/>
          </a:prstGeom>
          <a:solidFill>
            <a:srgbClr val="00AF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Exercise their minds and their bodies</a:t>
            </a:r>
          </a:p>
        </p:txBody>
      </p:sp>
      <p:sp>
        <p:nvSpPr>
          <p:cNvPr id="13" name="Rectangle 12">
            <a:extLst>
              <a:ext uri="{FF2B5EF4-FFF2-40B4-BE49-F238E27FC236}">
                <a16:creationId xmlns:a16="http://schemas.microsoft.com/office/drawing/2014/main" id="{743363A1-06A1-3E74-E4CB-5E2BBAAEDE5F}"/>
              </a:ext>
            </a:extLst>
          </p:cNvPr>
          <p:cNvSpPr/>
          <p:nvPr/>
        </p:nvSpPr>
        <p:spPr>
          <a:xfrm>
            <a:off x="169331" y="5450622"/>
            <a:ext cx="6716890" cy="5258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Know how and when to ask for help</a:t>
            </a:r>
          </a:p>
        </p:txBody>
      </p:sp>
      <p:sp>
        <p:nvSpPr>
          <p:cNvPr id="15" name="Rectangle 14">
            <a:extLst>
              <a:ext uri="{FF2B5EF4-FFF2-40B4-BE49-F238E27FC236}">
                <a16:creationId xmlns:a16="http://schemas.microsoft.com/office/drawing/2014/main" id="{C02EF610-A0DA-C27E-2DAC-2707CC142AED}"/>
              </a:ext>
            </a:extLst>
          </p:cNvPr>
          <p:cNvSpPr/>
          <p:nvPr/>
        </p:nvSpPr>
        <p:spPr>
          <a:xfrm>
            <a:off x="169331" y="6158624"/>
            <a:ext cx="6716890" cy="525835"/>
          </a:xfrm>
          <a:prstGeom prst="rect">
            <a:avLst/>
          </a:prstGeom>
          <a:solidFill>
            <a:srgbClr val="00AF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Can learn from their mistakes</a:t>
            </a:r>
          </a:p>
        </p:txBody>
      </p:sp>
      <p:sp>
        <p:nvSpPr>
          <p:cNvPr id="16" name="Rectangle 15">
            <a:extLst>
              <a:ext uri="{FF2B5EF4-FFF2-40B4-BE49-F238E27FC236}">
                <a16:creationId xmlns:a16="http://schemas.microsoft.com/office/drawing/2014/main" id="{534B9272-AE01-11B9-3541-75AD88763D20}"/>
              </a:ext>
            </a:extLst>
          </p:cNvPr>
          <p:cNvSpPr/>
          <p:nvPr/>
        </p:nvSpPr>
        <p:spPr>
          <a:xfrm>
            <a:off x="6989846" y="2648167"/>
            <a:ext cx="2057919" cy="287979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Where are you now?</a:t>
            </a:r>
          </a:p>
          <a:p>
            <a:pPr algn="ctr"/>
            <a:endParaRPr lang="en-GB" sz="2000" dirty="0"/>
          </a:p>
          <a:p>
            <a:pPr algn="ctr"/>
            <a:r>
              <a:rPr lang="en-GB" sz="2000" dirty="0"/>
              <a:t>Which are your strongest?</a:t>
            </a:r>
          </a:p>
          <a:p>
            <a:pPr algn="ctr"/>
            <a:endParaRPr lang="en-GB" sz="2000" dirty="0"/>
          </a:p>
          <a:p>
            <a:pPr algn="ctr"/>
            <a:r>
              <a:rPr lang="en-GB" sz="2000" dirty="0"/>
              <a:t>Which one will you work on?</a:t>
            </a:r>
          </a:p>
        </p:txBody>
      </p:sp>
      <p:pic>
        <p:nvPicPr>
          <p:cNvPr id="4" name="Graphic 3" descr="Badge 3 with solid fill">
            <a:extLst>
              <a:ext uri="{FF2B5EF4-FFF2-40B4-BE49-F238E27FC236}">
                <a16:creationId xmlns:a16="http://schemas.microsoft.com/office/drawing/2014/main" id="{A88DBC51-836E-5A3E-66B4-E44FD0B489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8425" y="55658"/>
            <a:ext cx="646331" cy="646331"/>
          </a:xfrm>
          <a:prstGeom prst="rect">
            <a:avLst/>
          </a:prstGeom>
        </p:spPr>
      </p:pic>
      <p:pic>
        <p:nvPicPr>
          <p:cNvPr id="17" name="Picture 16" descr="One red balloon flying away from other white balloons">
            <a:extLst>
              <a:ext uri="{FF2B5EF4-FFF2-40B4-BE49-F238E27FC236}">
                <a16:creationId xmlns:a16="http://schemas.microsoft.com/office/drawing/2014/main" id="{D4F9BAD5-E530-0157-48D2-B3062F9968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9846" y="931187"/>
            <a:ext cx="2057919" cy="1543439"/>
          </a:xfrm>
          <a:prstGeom prst="rect">
            <a:avLst/>
          </a:prstGeom>
        </p:spPr>
      </p:pic>
      <p:sp>
        <p:nvSpPr>
          <p:cNvPr id="10" name="Oval 9">
            <a:extLst>
              <a:ext uri="{FF2B5EF4-FFF2-40B4-BE49-F238E27FC236}">
                <a16:creationId xmlns:a16="http://schemas.microsoft.com/office/drawing/2014/main" id="{88110A35-B8C4-AFA5-5097-0527D2105089}"/>
              </a:ext>
            </a:extLst>
          </p:cNvPr>
          <p:cNvSpPr/>
          <p:nvPr/>
        </p:nvSpPr>
        <p:spPr>
          <a:xfrm>
            <a:off x="7558644" y="5439673"/>
            <a:ext cx="1027289" cy="981868"/>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4800" dirty="0"/>
              <a:t>1</a:t>
            </a:r>
          </a:p>
        </p:txBody>
      </p:sp>
    </p:spTree>
    <p:extLst>
      <p:ext uri="{BB962C8B-B14F-4D97-AF65-F5344CB8AC3E}">
        <p14:creationId xmlns:p14="http://schemas.microsoft.com/office/powerpoint/2010/main" val="293554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6FBBCD-12FE-4C51-93CA-60C261572318}"/>
              </a:ext>
            </a:extLst>
          </p:cNvPr>
          <p:cNvSpPr/>
          <p:nvPr/>
        </p:nvSpPr>
        <p:spPr>
          <a:xfrm>
            <a:off x="-1" y="0"/>
            <a:ext cx="9144000" cy="6858000"/>
          </a:xfrm>
          <a:prstGeom prst="rect">
            <a:avLst/>
          </a:prstGeom>
          <a:solidFill>
            <a:srgbClr val="0072BA">
              <a:alpha val="9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1" y="0"/>
            <a:ext cx="9143999" cy="646331"/>
          </a:xfrm>
          <a:prstGeom prst="rect">
            <a:avLst/>
          </a:prstGeom>
          <a:solidFill>
            <a:srgbClr val="002060"/>
          </a:solidFill>
        </p:spPr>
        <p:txBody>
          <a:bodyPr wrap="square" rtlCol="0">
            <a:spAutoFit/>
          </a:bodyPr>
          <a:lstStyle/>
          <a:p>
            <a:pPr algn="ctr"/>
            <a:r>
              <a:rPr lang="en-GB" sz="3600" dirty="0">
                <a:solidFill>
                  <a:schemeClr val="bg1"/>
                </a:solidFill>
              </a:rPr>
              <a:t>What’s next on your career journey?</a:t>
            </a:r>
          </a:p>
        </p:txBody>
      </p:sp>
      <p:sp>
        <p:nvSpPr>
          <p:cNvPr id="14" name="Arc 13">
            <a:extLst>
              <a:ext uri="{FF2B5EF4-FFF2-40B4-BE49-F238E27FC236}">
                <a16:creationId xmlns:a16="http://schemas.microsoft.com/office/drawing/2014/main" id="{956AE18B-ED2A-66D6-C205-93F32B1D9064}"/>
              </a:ext>
            </a:extLst>
          </p:cNvPr>
          <p:cNvSpPr/>
          <p:nvPr/>
        </p:nvSpPr>
        <p:spPr>
          <a:xfrm>
            <a:off x="10153293" y="3620688"/>
            <a:ext cx="45719"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16" name="Group 15">
            <a:extLst>
              <a:ext uri="{FF2B5EF4-FFF2-40B4-BE49-F238E27FC236}">
                <a16:creationId xmlns:a16="http://schemas.microsoft.com/office/drawing/2014/main" id="{2456C857-D7EE-B3D1-23E0-2892BBEF31E5}"/>
              </a:ext>
            </a:extLst>
          </p:cNvPr>
          <p:cNvGrpSpPr/>
          <p:nvPr/>
        </p:nvGrpSpPr>
        <p:grpSpPr>
          <a:xfrm>
            <a:off x="2413783" y="843982"/>
            <a:ext cx="2094706" cy="1862276"/>
            <a:chOff x="-2747108" y="1593162"/>
            <a:chExt cx="2094706" cy="1862276"/>
          </a:xfrm>
        </p:grpSpPr>
        <p:pic>
          <p:nvPicPr>
            <p:cNvPr id="17" name="Picture 6" descr="🔥 Dúné: We Are In There You Are Out Here - Music Streaming ...">
              <a:extLst>
                <a:ext uri="{FF2B5EF4-FFF2-40B4-BE49-F238E27FC236}">
                  <a16:creationId xmlns:a16="http://schemas.microsoft.com/office/drawing/2014/main" id="{E98A362F-2C5B-0E5E-E035-0BEAC2907B7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2327" y="2285480"/>
              <a:ext cx="2079925" cy="116995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C5ECAA39-0928-D487-AB2C-7414342E546D}"/>
                </a:ext>
              </a:extLst>
            </p:cNvPr>
            <p:cNvSpPr/>
            <p:nvPr/>
          </p:nvSpPr>
          <p:spPr>
            <a:xfrm>
              <a:off x="-2747108" y="1593162"/>
              <a:ext cx="2094706" cy="75912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Y10</a:t>
              </a:r>
            </a:p>
          </p:txBody>
        </p:sp>
      </p:grpSp>
      <p:sp>
        <p:nvSpPr>
          <p:cNvPr id="25" name="Rectangle 24">
            <a:extLst>
              <a:ext uri="{FF2B5EF4-FFF2-40B4-BE49-F238E27FC236}">
                <a16:creationId xmlns:a16="http://schemas.microsoft.com/office/drawing/2014/main" id="{77138F4A-1653-F21D-344B-360CE0831393}"/>
              </a:ext>
            </a:extLst>
          </p:cNvPr>
          <p:cNvSpPr/>
          <p:nvPr/>
        </p:nvSpPr>
        <p:spPr>
          <a:xfrm>
            <a:off x="148730" y="836905"/>
            <a:ext cx="2063065" cy="14899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Y9</a:t>
            </a:r>
          </a:p>
        </p:txBody>
      </p:sp>
      <p:grpSp>
        <p:nvGrpSpPr>
          <p:cNvPr id="5" name="Group 4">
            <a:extLst>
              <a:ext uri="{FF2B5EF4-FFF2-40B4-BE49-F238E27FC236}">
                <a16:creationId xmlns:a16="http://schemas.microsoft.com/office/drawing/2014/main" id="{CC9E4F9B-3FBA-8D87-EE7F-ED63D24DF819}"/>
              </a:ext>
            </a:extLst>
          </p:cNvPr>
          <p:cNvGrpSpPr/>
          <p:nvPr/>
        </p:nvGrpSpPr>
        <p:grpSpPr>
          <a:xfrm>
            <a:off x="4699144" y="836905"/>
            <a:ext cx="2063065" cy="3030696"/>
            <a:chOff x="4737730" y="973372"/>
            <a:chExt cx="2063065" cy="3030696"/>
          </a:xfrm>
        </p:grpSpPr>
        <p:sp>
          <p:nvSpPr>
            <p:cNvPr id="29" name="Rectangle 28">
              <a:extLst>
                <a:ext uri="{FF2B5EF4-FFF2-40B4-BE49-F238E27FC236}">
                  <a16:creationId xmlns:a16="http://schemas.microsoft.com/office/drawing/2014/main" id="{1BF7CB28-AE88-E0DF-32BB-52B2E0B73C9F}"/>
                </a:ext>
              </a:extLst>
            </p:cNvPr>
            <p:cNvSpPr/>
            <p:nvPr/>
          </p:nvSpPr>
          <p:spPr>
            <a:xfrm>
              <a:off x="4737730" y="973372"/>
              <a:ext cx="2063065" cy="14899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Y11</a:t>
              </a:r>
            </a:p>
          </p:txBody>
        </p:sp>
        <p:sp>
          <p:nvSpPr>
            <p:cNvPr id="22" name="Oval 21">
              <a:extLst>
                <a:ext uri="{FF2B5EF4-FFF2-40B4-BE49-F238E27FC236}">
                  <a16:creationId xmlns:a16="http://schemas.microsoft.com/office/drawing/2014/main" id="{50749B6E-4C5B-E12F-98D1-A066C19C8126}"/>
                </a:ext>
              </a:extLst>
            </p:cNvPr>
            <p:cNvSpPr/>
            <p:nvPr/>
          </p:nvSpPr>
          <p:spPr>
            <a:xfrm>
              <a:off x="4909082" y="2051802"/>
              <a:ext cx="1815879" cy="1952266"/>
            </a:xfrm>
            <a:prstGeom prst="ellipse">
              <a:avLst/>
            </a:prstGeom>
            <a:solidFill>
              <a:srgbClr val="50BD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Choosing post 16 courses</a:t>
              </a:r>
            </a:p>
          </p:txBody>
        </p:sp>
      </p:grpSp>
      <p:grpSp>
        <p:nvGrpSpPr>
          <p:cNvPr id="7" name="Group 6">
            <a:extLst>
              <a:ext uri="{FF2B5EF4-FFF2-40B4-BE49-F238E27FC236}">
                <a16:creationId xmlns:a16="http://schemas.microsoft.com/office/drawing/2014/main" id="{9AE8D298-00B9-B41D-0043-E90AA00A87B0}"/>
              </a:ext>
            </a:extLst>
          </p:cNvPr>
          <p:cNvGrpSpPr/>
          <p:nvPr/>
        </p:nvGrpSpPr>
        <p:grpSpPr>
          <a:xfrm>
            <a:off x="6974618" y="836905"/>
            <a:ext cx="2063065" cy="3104525"/>
            <a:chOff x="6990607" y="973372"/>
            <a:chExt cx="2063065" cy="3104525"/>
          </a:xfrm>
        </p:grpSpPr>
        <p:sp>
          <p:nvSpPr>
            <p:cNvPr id="28" name="Rectangle 27">
              <a:extLst>
                <a:ext uri="{FF2B5EF4-FFF2-40B4-BE49-F238E27FC236}">
                  <a16:creationId xmlns:a16="http://schemas.microsoft.com/office/drawing/2014/main" id="{5FFF076D-5A0D-9A51-10DE-755B9AF1C5A9}"/>
                </a:ext>
              </a:extLst>
            </p:cNvPr>
            <p:cNvSpPr/>
            <p:nvPr/>
          </p:nvSpPr>
          <p:spPr>
            <a:xfrm>
              <a:off x="6990607" y="973372"/>
              <a:ext cx="2063065" cy="14899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Y12/Y13</a:t>
              </a:r>
            </a:p>
          </p:txBody>
        </p:sp>
        <p:sp>
          <p:nvSpPr>
            <p:cNvPr id="31" name="Oval 30">
              <a:extLst>
                <a:ext uri="{FF2B5EF4-FFF2-40B4-BE49-F238E27FC236}">
                  <a16:creationId xmlns:a16="http://schemas.microsoft.com/office/drawing/2014/main" id="{FA349E51-607D-9ED6-5BD0-7B79FE7C0A6D}"/>
                </a:ext>
              </a:extLst>
            </p:cNvPr>
            <p:cNvSpPr/>
            <p:nvPr/>
          </p:nvSpPr>
          <p:spPr>
            <a:xfrm>
              <a:off x="7089759" y="2125631"/>
              <a:ext cx="1815879" cy="1952266"/>
            </a:xfrm>
            <a:prstGeom prst="ellipse">
              <a:avLst/>
            </a:prstGeom>
            <a:solidFill>
              <a:srgbClr val="50BD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Choosing post 18 options</a:t>
              </a:r>
            </a:p>
          </p:txBody>
        </p:sp>
      </p:grpSp>
      <p:sp>
        <p:nvSpPr>
          <p:cNvPr id="38" name="Rectangle 37">
            <a:extLst>
              <a:ext uri="{FF2B5EF4-FFF2-40B4-BE49-F238E27FC236}">
                <a16:creationId xmlns:a16="http://schemas.microsoft.com/office/drawing/2014/main" id="{8B0E21EC-AA71-FAF0-597E-A179B0B15642}"/>
              </a:ext>
            </a:extLst>
          </p:cNvPr>
          <p:cNvSpPr/>
          <p:nvPr/>
        </p:nvSpPr>
        <p:spPr>
          <a:xfrm>
            <a:off x="207403" y="6083142"/>
            <a:ext cx="8612163" cy="671988"/>
          </a:xfrm>
          <a:prstGeom prst="rect">
            <a:avLst/>
          </a:prstGeom>
          <a:solidFill>
            <a:srgbClr val="FF6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In the UK you have to be in education or training until you are 18</a:t>
            </a:r>
          </a:p>
        </p:txBody>
      </p:sp>
      <p:grpSp>
        <p:nvGrpSpPr>
          <p:cNvPr id="37" name="Group 36">
            <a:extLst>
              <a:ext uri="{FF2B5EF4-FFF2-40B4-BE49-F238E27FC236}">
                <a16:creationId xmlns:a16="http://schemas.microsoft.com/office/drawing/2014/main" id="{B757E1E7-451A-6897-552C-349062378D3F}"/>
              </a:ext>
            </a:extLst>
          </p:cNvPr>
          <p:cNvGrpSpPr/>
          <p:nvPr/>
        </p:nvGrpSpPr>
        <p:grpSpPr>
          <a:xfrm>
            <a:off x="1797868" y="4802290"/>
            <a:ext cx="5404507" cy="1187289"/>
            <a:chOff x="1424929" y="5379076"/>
            <a:chExt cx="5404507" cy="1187289"/>
          </a:xfrm>
        </p:grpSpPr>
        <p:pic>
          <p:nvPicPr>
            <p:cNvPr id="10" name="Picture 9">
              <a:extLst>
                <a:ext uri="{FF2B5EF4-FFF2-40B4-BE49-F238E27FC236}">
                  <a16:creationId xmlns:a16="http://schemas.microsoft.com/office/drawing/2014/main" id="{28828822-C166-8F54-9DFE-29C800B9A379}"/>
                </a:ext>
              </a:extLst>
            </p:cNvPr>
            <p:cNvPicPr>
              <a:picLocks noChangeAspect="1"/>
            </p:cNvPicPr>
            <p:nvPr/>
          </p:nvPicPr>
          <p:blipFill>
            <a:blip r:embed="rId5"/>
            <a:stretch>
              <a:fillRect/>
            </a:stretch>
          </p:blipFill>
          <p:spPr>
            <a:xfrm>
              <a:off x="5146098" y="5379076"/>
              <a:ext cx="1683338" cy="1156044"/>
            </a:xfrm>
            <a:prstGeom prst="rect">
              <a:avLst/>
            </a:prstGeom>
            <a:ln>
              <a:solidFill>
                <a:srgbClr val="FFC000"/>
              </a:solidFill>
            </a:ln>
          </p:spPr>
        </p:pic>
        <p:pic>
          <p:nvPicPr>
            <p:cNvPr id="12" name="Picture 11">
              <a:extLst>
                <a:ext uri="{FF2B5EF4-FFF2-40B4-BE49-F238E27FC236}">
                  <a16:creationId xmlns:a16="http://schemas.microsoft.com/office/drawing/2014/main" id="{78B27093-D558-3873-37AE-760B56140392}"/>
                </a:ext>
              </a:extLst>
            </p:cNvPr>
            <p:cNvPicPr>
              <a:picLocks noChangeAspect="1"/>
            </p:cNvPicPr>
            <p:nvPr/>
          </p:nvPicPr>
          <p:blipFill>
            <a:blip r:embed="rId6"/>
            <a:stretch>
              <a:fillRect/>
            </a:stretch>
          </p:blipFill>
          <p:spPr>
            <a:xfrm>
              <a:off x="3302252" y="5379076"/>
              <a:ext cx="1693891" cy="1187289"/>
            </a:xfrm>
            <a:prstGeom prst="rect">
              <a:avLst/>
            </a:prstGeom>
            <a:ln>
              <a:solidFill>
                <a:srgbClr val="FFC000"/>
              </a:solidFill>
            </a:ln>
          </p:spPr>
        </p:pic>
        <p:pic>
          <p:nvPicPr>
            <p:cNvPr id="13" name="Picture 12">
              <a:extLst>
                <a:ext uri="{FF2B5EF4-FFF2-40B4-BE49-F238E27FC236}">
                  <a16:creationId xmlns:a16="http://schemas.microsoft.com/office/drawing/2014/main" id="{20FEA4C6-7DFF-82D0-52AC-BB7F17A463D4}"/>
                </a:ext>
              </a:extLst>
            </p:cNvPr>
            <p:cNvPicPr>
              <a:picLocks noChangeAspect="1"/>
            </p:cNvPicPr>
            <p:nvPr/>
          </p:nvPicPr>
          <p:blipFill>
            <a:blip r:embed="rId7"/>
            <a:stretch>
              <a:fillRect/>
            </a:stretch>
          </p:blipFill>
          <p:spPr>
            <a:xfrm>
              <a:off x="1424929" y="5410320"/>
              <a:ext cx="1683338" cy="1156045"/>
            </a:xfrm>
            <a:prstGeom prst="rect">
              <a:avLst/>
            </a:prstGeom>
            <a:ln>
              <a:solidFill>
                <a:srgbClr val="FFC000"/>
              </a:solidFill>
            </a:ln>
          </p:spPr>
        </p:pic>
      </p:grpSp>
      <p:sp>
        <p:nvSpPr>
          <p:cNvPr id="24" name="Oval 23">
            <a:extLst>
              <a:ext uri="{FF2B5EF4-FFF2-40B4-BE49-F238E27FC236}">
                <a16:creationId xmlns:a16="http://schemas.microsoft.com/office/drawing/2014/main" id="{769B7E70-5BF1-96AB-7042-252CCBB1598B}"/>
              </a:ext>
            </a:extLst>
          </p:cNvPr>
          <p:cNvSpPr/>
          <p:nvPr/>
        </p:nvSpPr>
        <p:spPr>
          <a:xfrm>
            <a:off x="207269" y="1797469"/>
            <a:ext cx="1915064" cy="1863305"/>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Choosing GCSE exam subjects</a:t>
            </a:r>
          </a:p>
        </p:txBody>
      </p:sp>
      <p:sp>
        <p:nvSpPr>
          <p:cNvPr id="4" name="Oval 3">
            <a:extLst>
              <a:ext uri="{FF2B5EF4-FFF2-40B4-BE49-F238E27FC236}">
                <a16:creationId xmlns:a16="http://schemas.microsoft.com/office/drawing/2014/main" id="{0CE94FF1-5582-08EA-D0C5-7EBA57A61155}"/>
              </a:ext>
            </a:extLst>
          </p:cNvPr>
          <p:cNvSpPr/>
          <p:nvPr/>
        </p:nvSpPr>
        <p:spPr>
          <a:xfrm>
            <a:off x="2070230" y="2264990"/>
            <a:ext cx="1815879" cy="1660475"/>
          </a:xfrm>
          <a:prstGeom prst="ellipse">
            <a:avLst/>
          </a:prstGeom>
          <a:solidFill>
            <a:srgbClr val="50BD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Trying out work</a:t>
            </a:r>
          </a:p>
        </p:txBody>
      </p:sp>
      <p:sp>
        <p:nvSpPr>
          <p:cNvPr id="8" name="Oval 7">
            <a:extLst>
              <a:ext uri="{FF2B5EF4-FFF2-40B4-BE49-F238E27FC236}">
                <a16:creationId xmlns:a16="http://schemas.microsoft.com/office/drawing/2014/main" id="{7F228DF3-3747-D564-47A7-4A176E8DD655}"/>
              </a:ext>
            </a:extLst>
          </p:cNvPr>
          <p:cNvSpPr/>
          <p:nvPr/>
        </p:nvSpPr>
        <p:spPr>
          <a:xfrm>
            <a:off x="3054617" y="2953872"/>
            <a:ext cx="1815879" cy="1705078"/>
          </a:xfrm>
          <a:prstGeom prst="ellipse">
            <a:avLst/>
          </a:prstGeom>
          <a:solidFill>
            <a:srgbClr val="2DF3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Exploring post 16 options</a:t>
            </a:r>
          </a:p>
        </p:txBody>
      </p:sp>
    </p:spTree>
    <p:custDataLst>
      <p:tags r:id="rId1"/>
    </p:custDataLst>
    <p:extLst>
      <p:ext uri="{BB962C8B-B14F-4D97-AF65-F5344CB8AC3E}">
        <p14:creationId xmlns:p14="http://schemas.microsoft.com/office/powerpoint/2010/main" val="343740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ppt_x"/>
                                          </p:val>
                                        </p:tav>
                                        <p:tav tm="100000">
                                          <p:val>
                                            <p:strVal val="#ppt_x"/>
                                          </p:val>
                                        </p:tav>
                                      </p:tavLst>
                                    </p:anim>
                                    <p:anim calcmode="lin" valueType="num">
                                      <p:cBhvr additive="base">
                                        <p:cTn id="4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 grpId="0" animBg="1"/>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14780" y="0"/>
            <a:ext cx="9158780" cy="6858000"/>
          </a:xfrm>
          <a:prstGeom prst="rect">
            <a:avLst/>
          </a:prstGeom>
          <a:solidFill>
            <a:srgbClr val="0072BA"/>
          </a:solidFill>
          <a:ln w="9525">
            <a:solidFill>
              <a:srgbClr val="FF66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5" name="Rectangle 2"/>
          <p:cNvSpPr>
            <a:spLocks noChangeArrowheads="1"/>
          </p:cNvSpPr>
          <p:nvPr/>
        </p:nvSpPr>
        <p:spPr bwMode="auto">
          <a:xfrm>
            <a:off x="0" y="1"/>
            <a:ext cx="9144000" cy="757646"/>
          </a:xfrm>
          <a:prstGeom prst="rect">
            <a:avLst/>
          </a:prstGeom>
          <a:solidFill>
            <a:srgbClr val="00206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a:latin typeface="Calibri" panose="020F0502020204030204" pitchFamily="34" charset="0"/>
            </a:endParaRPr>
          </a:p>
        </p:txBody>
      </p:sp>
      <p:sp>
        <p:nvSpPr>
          <p:cNvPr id="12" name="Rectangle 2">
            <a:extLst>
              <a:ext uri="{FF2B5EF4-FFF2-40B4-BE49-F238E27FC236}">
                <a16:creationId xmlns:a16="http://schemas.microsoft.com/office/drawing/2014/main" id="{DFE8D47B-C9B6-0977-F416-26B39BEDCB76}"/>
              </a:ext>
            </a:extLst>
          </p:cNvPr>
          <p:cNvSpPr>
            <a:spLocks noChangeArrowheads="1"/>
          </p:cNvSpPr>
          <p:nvPr/>
        </p:nvSpPr>
        <p:spPr bwMode="auto">
          <a:xfrm>
            <a:off x="467710" y="821818"/>
            <a:ext cx="8264810" cy="5889932"/>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a:latin typeface="Calibri" panose="020F0502020204030204" pitchFamily="34" charset="0"/>
            </a:endParaRPr>
          </a:p>
        </p:txBody>
      </p:sp>
      <p:grpSp>
        <p:nvGrpSpPr>
          <p:cNvPr id="17" name="Group 16">
            <a:extLst>
              <a:ext uri="{FF2B5EF4-FFF2-40B4-BE49-F238E27FC236}">
                <a16:creationId xmlns:a16="http://schemas.microsoft.com/office/drawing/2014/main" id="{6FD6DC3A-BA3C-F013-FC65-E8F678A4BA28}"/>
              </a:ext>
            </a:extLst>
          </p:cNvPr>
          <p:cNvGrpSpPr/>
          <p:nvPr/>
        </p:nvGrpSpPr>
        <p:grpSpPr>
          <a:xfrm>
            <a:off x="649391" y="1372297"/>
            <a:ext cx="718231" cy="5221997"/>
            <a:chOff x="393604" y="944918"/>
            <a:chExt cx="771453" cy="5688973"/>
          </a:xfrm>
        </p:grpSpPr>
        <p:pic>
          <p:nvPicPr>
            <p:cNvPr id="18" name="Picture 17">
              <a:extLst>
                <a:ext uri="{FF2B5EF4-FFF2-40B4-BE49-F238E27FC236}">
                  <a16:creationId xmlns:a16="http://schemas.microsoft.com/office/drawing/2014/main" id="{D319BAFA-9695-1D56-FF13-CBB5D7E57E49}"/>
                </a:ext>
              </a:extLst>
            </p:cNvPr>
            <p:cNvPicPr>
              <a:picLocks noChangeAspect="1"/>
            </p:cNvPicPr>
            <p:nvPr/>
          </p:nvPicPr>
          <p:blipFill>
            <a:blip r:embed="rId3"/>
            <a:stretch>
              <a:fillRect/>
            </a:stretch>
          </p:blipFill>
          <p:spPr>
            <a:xfrm>
              <a:off x="393604" y="5814843"/>
              <a:ext cx="749467" cy="819048"/>
            </a:xfrm>
            <a:prstGeom prst="rect">
              <a:avLst/>
            </a:prstGeom>
          </p:spPr>
        </p:pic>
        <p:pic>
          <p:nvPicPr>
            <p:cNvPr id="19" name="Picture 18">
              <a:extLst>
                <a:ext uri="{FF2B5EF4-FFF2-40B4-BE49-F238E27FC236}">
                  <a16:creationId xmlns:a16="http://schemas.microsoft.com/office/drawing/2014/main" id="{C550ADB7-9DBF-384F-425A-D4082B2F0E01}"/>
                </a:ext>
              </a:extLst>
            </p:cNvPr>
            <p:cNvPicPr>
              <a:picLocks noChangeAspect="1"/>
            </p:cNvPicPr>
            <p:nvPr/>
          </p:nvPicPr>
          <p:blipFill>
            <a:blip r:embed="rId4"/>
            <a:stretch>
              <a:fillRect/>
            </a:stretch>
          </p:blipFill>
          <p:spPr>
            <a:xfrm>
              <a:off x="396035" y="4866094"/>
              <a:ext cx="747036" cy="839263"/>
            </a:xfrm>
            <a:prstGeom prst="rect">
              <a:avLst/>
            </a:prstGeom>
          </p:spPr>
        </p:pic>
        <p:pic>
          <p:nvPicPr>
            <p:cNvPr id="20" name="Picture 19">
              <a:extLst>
                <a:ext uri="{FF2B5EF4-FFF2-40B4-BE49-F238E27FC236}">
                  <a16:creationId xmlns:a16="http://schemas.microsoft.com/office/drawing/2014/main" id="{65D4209A-AD60-1D15-E161-99B96711918E}"/>
                </a:ext>
              </a:extLst>
            </p:cNvPr>
            <p:cNvPicPr>
              <a:picLocks noChangeAspect="1"/>
            </p:cNvPicPr>
            <p:nvPr/>
          </p:nvPicPr>
          <p:blipFill>
            <a:blip r:embed="rId5"/>
            <a:stretch>
              <a:fillRect/>
            </a:stretch>
          </p:blipFill>
          <p:spPr>
            <a:xfrm>
              <a:off x="393604" y="3906959"/>
              <a:ext cx="756281" cy="849649"/>
            </a:xfrm>
            <a:prstGeom prst="rect">
              <a:avLst/>
            </a:prstGeom>
          </p:spPr>
        </p:pic>
        <p:pic>
          <p:nvPicPr>
            <p:cNvPr id="22" name="Picture 21">
              <a:extLst>
                <a:ext uri="{FF2B5EF4-FFF2-40B4-BE49-F238E27FC236}">
                  <a16:creationId xmlns:a16="http://schemas.microsoft.com/office/drawing/2014/main" id="{3C522FAF-B102-9FF6-CFD1-F5ED0EEF95EC}"/>
                </a:ext>
              </a:extLst>
            </p:cNvPr>
            <p:cNvPicPr>
              <a:picLocks noChangeAspect="1"/>
            </p:cNvPicPr>
            <p:nvPr/>
          </p:nvPicPr>
          <p:blipFill rotWithShape="1">
            <a:blip r:embed="rId6"/>
            <a:srcRect t="10665"/>
            <a:stretch/>
          </p:blipFill>
          <p:spPr>
            <a:xfrm>
              <a:off x="403151" y="2921855"/>
              <a:ext cx="761906" cy="895235"/>
            </a:xfrm>
            <a:prstGeom prst="rect">
              <a:avLst/>
            </a:prstGeom>
          </p:spPr>
        </p:pic>
        <p:pic>
          <p:nvPicPr>
            <p:cNvPr id="24" name="Picture 23">
              <a:extLst>
                <a:ext uri="{FF2B5EF4-FFF2-40B4-BE49-F238E27FC236}">
                  <a16:creationId xmlns:a16="http://schemas.microsoft.com/office/drawing/2014/main" id="{91DBE30D-E6F9-931D-8E34-0ADE4D89B5B2}"/>
                </a:ext>
              </a:extLst>
            </p:cNvPr>
            <p:cNvPicPr>
              <a:picLocks noChangeAspect="1"/>
            </p:cNvPicPr>
            <p:nvPr/>
          </p:nvPicPr>
          <p:blipFill>
            <a:blip r:embed="rId7"/>
            <a:stretch>
              <a:fillRect/>
            </a:stretch>
          </p:blipFill>
          <p:spPr>
            <a:xfrm>
              <a:off x="403151" y="1945703"/>
              <a:ext cx="761906" cy="895234"/>
            </a:xfrm>
            <a:prstGeom prst="rect">
              <a:avLst/>
            </a:prstGeom>
          </p:spPr>
        </p:pic>
        <p:pic>
          <p:nvPicPr>
            <p:cNvPr id="29" name="Picture 28">
              <a:extLst>
                <a:ext uri="{FF2B5EF4-FFF2-40B4-BE49-F238E27FC236}">
                  <a16:creationId xmlns:a16="http://schemas.microsoft.com/office/drawing/2014/main" id="{19834931-E31B-4D36-AB85-2C87DEB21BAC}"/>
                </a:ext>
              </a:extLst>
            </p:cNvPr>
            <p:cNvPicPr>
              <a:picLocks noChangeAspect="1"/>
            </p:cNvPicPr>
            <p:nvPr/>
          </p:nvPicPr>
          <p:blipFill>
            <a:blip r:embed="rId8"/>
            <a:stretch>
              <a:fillRect/>
            </a:stretch>
          </p:blipFill>
          <p:spPr>
            <a:xfrm>
              <a:off x="403151" y="944918"/>
              <a:ext cx="761906" cy="905155"/>
            </a:xfrm>
            <a:prstGeom prst="rect">
              <a:avLst/>
            </a:prstGeom>
          </p:spPr>
        </p:pic>
      </p:grpSp>
      <p:grpSp>
        <p:nvGrpSpPr>
          <p:cNvPr id="34" name="Group 33">
            <a:extLst>
              <a:ext uri="{FF2B5EF4-FFF2-40B4-BE49-F238E27FC236}">
                <a16:creationId xmlns:a16="http://schemas.microsoft.com/office/drawing/2014/main" id="{353A50EA-40B5-E657-2FC7-2BA3F821FB39}"/>
              </a:ext>
            </a:extLst>
          </p:cNvPr>
          <p:cNvGrpSpPr/>
          <p:nvPr/>
        </p:nvGrpSpPr>
        <p:grpSpPr>
          <a:xfrm>
            <a:off x="1396760" y="4979940"/>
            <a:ext cx="2305980" cy="1614354"/>
            <a:chOff x="1168467" y="4814622"/>
            <a:chExt cx="2476858" cy="1758717"/>
          </a:xfrm>
        </p:grpSpPr>
        <p:sp>
          <p:nvSpPr>
            <p:cNvPr id="35" name="Rectangle 34">
              <a:extLst>
                <a:ext uri="{FF2B5EF4-FFF2-40B4-BE49-F238E27FC236}">
                  <a16:creationId xmlns:a16="http://schemas.microsoft.com/office/drawing/2014/main" id="{4B98D363-4D8F-2EA2-FCE9-6CA26E7FE1C6}"/>
                </a:ext>
              </a:extLst>
            </p:cNvPr>
            <p:cNvSpPr/>
            <p:nvPr/>
          </p:nvSpPr>
          <p:spPr>
            <a:xfrm>
              <a:off x="1189451" y="5754291"/>
              <a:ext cx="2435915" cy="819048"/>
            </a:xfrm>
            <a:prstGeom prst="rect">
              <a:avLst/>
            </a:prstGeom>
            <a:solidFill>
              <a:srgbClr val="50BD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GCSEs 1 - 3</a:t>
              </a:r>
            </a:p>
          </p:txBody>
        </p:sp>
        <p:sp>
          <p:nvSpPr>
            <p:cNvPr id="37" name="Rectangle 36">
              <a:extLst>
                <a:ext uri="{FF2B5EF4-FFF2-40B4-BE49-F238E27FC236}">
                  <a16:creationId xmlns:a16="http://schemas.microsoft.com/office/drawing/2014/main" id="{EA1FBAAE-40D6-3771-F0A4-B47BF724513B}"/>
                </a:ext>
              </a:extLst>
            </p:cNvPr>
            <p:cNvSpPr/>
            <p:nvPr/>
          </p:nvSpPr>
          <p:spPr>
            <a:xfrm>
              <a:off x="1168467" y="4814622"/>
              <a:ext cx="2476858" cy="819048"/>
            </a:xfrm>
            <a:prstGeom prst="rect">
              <a:avLst/>
            </a:prstGeom>
            <a:solidFill>
              <a:srgbClr val="FC5C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5 x GCSEs 4 - 9</a:t>
              </a:r>
            </a:p>
          </p:txBody>
        </p:sp>
      </p:grpSp>
      <p:grpSp>
        <p:nvGrpSpPr>
          <p:cNvPr id="41" name="Group 40">
            <a:extLst>
              <a:ext uri="{FF2B5EF4-FFF2-40B4-BE49-F238E27FC236}">
                <a16:creationId xmlns:a16="http://schemas.microsoft.com/office/drawing/2014/main" id="{94E11EC3-E653-DF77-47B6-90AD14F6CD21}"/>
              </a:ext>
            </a:extLst>
          </p:cNvPr>
          <p:cNvGrpSpPr/>
          <p:nvPr/>
        </p:nvGrpSpPr>
        <p:grpSpPr>
          <a:xfrm>
            <a:off x="1416296" y="4117399"/>
            <a:ext cx="7158036" cy="768329"/>
            <a:chOff x="1259519" y="5731732"/>
            <a:chExt cx="7688460" cy="837038"/>
          </a:xfrm>
          <a:solidFill>
            <a:srgbClr val="50BDC0"/>
          </a:solidFill>
        </p:grpSpPr>
        <p:sp>
          <p:nvSpPr>
            <p:cNvPr id="42" name="Rectangle 41">
              <a:extLst>
                <a:ext uri="{FF2B5EF4-FFF2-40B4-BE49-F238E27FC236}">
                  <a16:creationId xmlns:a16="http://schemas.microsoft.com/office/drawing/2014/main" id="{D4521EC2-E6B3-EFE5-045E-C2D0BD4DADCD}"/>
                </a:ext>
              </a:extLst>
            </p:cNvPr>
            <p:cNvSpPr/>
            <p:nvPr/>
          </p:nvSpPr>
          <p:spPr>
            <a:xfrm>
              <a:off x="1259519" y="5731732"/>
              <a:ext cx="2476858" cy="81904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 levels</a:t>
              </a:r>
            </a:p>
          </p:txBody>
        </p:sp>
        <p:sp>
          <p:nvSpPr>
            <p:cNvPr id="43" name="Rectangle 42">
              <a:extLst>
                <a:ext uri="{FF2B5EF4-FFF2-40B4-BE49-F238E27FC236}">
                  <a16:creationId xmlns:a16="http://schemas.microsoft.com/office/drawing/2014/main" id="{7E4F8EB6-EB03-7703-55B3-AAA649FBD892}"/>
                </a:ext>
              </a:extLst>
            </p:cNvPr>
            <p:cNvSpPr/>
            <p:nvPr/>
          </p:nvSpPr>
          <p:spPr>
            <a:xfrm>
              <a:off x="3858893" y="5736890"/>
              <a:ext cx="2476857" cy="81904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 LEVEL other Level 3 - BTEC/OCR</a:t>
              </a:r>
            </a:p>
          </p:txBody>
        </p:sp>
        <p:sp>
          <p:nvSpPr>
            <p:cNvPr id="44" name="Rectangle 43">
              <a:extLst>
                <a:ext uri="{FF2B5EF4-FFF2-40B4-BE49-F238E27FC236}">
                  <a16:creationId xmlns:a16="http://schemas.microsoft.com/office/drawing/2014/main" id="{BB566EA0-3FE2-F0F0-B31D-4FDB0AC06E04}"/>
                </a:ext>
              </a:extLst>
            </p:cNvPr>
            <p:cNvSpPr/>
            <p:nvPr/>
          </p:nvSpPr>
          <p:spPr>
            <a:xfrm>
              <a:off x="6471121" y="5749722"/>
              <a:ext cx="2476858" cy="81904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Advanced Apprenticeship</a:t>
              </a:r>
            </a:p>
          </p:txBody>
        </p:sp>
      </p:grpSp>
      <p:grpSp>
        <p:nvGrpSpPr>
          <p:cNvPr id="45" name="Group 44">
            <a:extLst>
              <a:ext uri="{FF2B5EF4-FFF2-40B4-BE49-F238E27FC236}">
                <a16:creationId xmlns:a16="http://schemas.microsoft.com/office/drawing/2014/main" id="{1A85568B-FBC9-F291-3890-50D6FF1AF7B7}"/>
              </a:ext>
            </a:extLst>
          </p:cNvPr>
          <p:cNvGrpSpPr/>
          <p:nvPr/>
        </p:nvGrpSpPr>
        <p:grpSpPr>
          <a:xfrm>
            <a:off x="1435832" y="3185921"/>
            <a:ext cx="7126832" cy="840001"/>
            <a:chOff x="1303352" y="5740423"/>
            <a:chExt cx="7644627" cy="838712"/>
          </a:xfrm>
          <a:solidFill>
            <a:srgbClr val="FC5C30"/>
          </a:solidFill>
        </p:grpSpPr>
        <p:sp>
          <p:nvSpPr>
            <p:cNvPr id="46" name="Rectangle 45">
              <a:extLst>
                <a:ext uri="{FF2B5EF4-FFF2-40B4-BE49-F238E27FC236}">
                  <a16:creationId xmlns:a16="http://schemas.microsoft.com/office/drawing/2014/main" id="{6EB3D895-F691-7380-6392-8E35F33771A9}"/>
                </a:ext>
              </a:extLst>
            </p:cNvPr>
            <p:cNvSpPr/>
            <p:nvPr/>
          </p:nvSpPr>
          <p:spPr>
            <a:xfrm>
              <a:off x="1303352" y="5740423"/>
              <a:ext cx="2476858" cy="81904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Degree Year 1</a:t>
              </a:r>
            </a:p>
          </p:txBody>
        </p:sp>
        <p:sp>
          <p:nvSpPr>
            <p:cNvPr id="47" name="Rectangle 46">
              <a:extLst>
                <a:ext uri="{FF2B5EF4-FFF2-40B4-BE49-F238E27FC236}">
                  <a16:creationId xmlns:a16="http://schemas.microsoft.com/office/drawing/2014/main" id="{E833C2D9-2682-E518-0E6B-0C552D392A1D}"/>
                </a:ext>
              </a:extLst>
            </p:cNvPr>
            <p:cNvSpPr/>
            <p:nvPr/>
          </p:nvSpPr>
          <p:spPr>
            <a:xfrm>
              <a:off x="3878267" y="5760087"/>
              <a:ext cx="2476857" cy="81904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HNC</a:t>
              </a:r>
            </a:p>
            <a:p>
              <a:pPr algn="ctr"/>
              <a:r>
                <a:rPr lang="en-GB" dirty="0"/>
                <a:t>Foundation Degree Y1</a:t>
              </a:r>
            </a:p>
          </p:txBody>
        </p:sp>
        <p:sp>
          <p:nvSpPr>
            <p:cNvPr id="48" name="Rectangle 47">
              <a:extLst>
                <a:ext uri="{FF2B5EF4-FFF2-40B4-BE49-F238E27FC236}">
                  <a16:creationId xmlns:a16="http://schemas.microsoft.com/office/drawing/2014/main" id="{123C0B74-5526-6502-A47A-49371A694624}"/>
                </a:ext>
              </a:extLst>
            </p:cNvPr>
            <p:cNvSpPr/>
            <p:nvPr/>
          </p:nvSpPr>
          <p:spPr>
            <a:xfrm>
              <a:off x="6471121" y="5749722"/>
              <a:ext cx="2476858" cy="81904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Higher Apprenticeship</a:t>
              </a:r>
            </a:p>
          </p:txBody>
        </p:sp>
      </p:grpSp>
      <p:grpSp>
        <p:nvGrpSpPr>
          <p:cNvPr id="49" name="Group 48">
            <a:extLst>
              <a:ext uri="{FF2B5EF4-FFF2-40B4-BE49-F238E27FC236}">
                <a16:creationId xmlns:a16="http://schemas.microsoft.com/office/drawing/2014/main" id="{A6FA7662-6E3D-1823-6EE9-76EC2718A0D8}"/>
              </a:ext>
            </a:extLst>
          </p:cNvPr>
          <p:cNvGrpSpPr/>
          <p:nvPr/>
        </p:nvGrpSpPr>
        <p:grpSpPr>
          <a:xfrm>
            <a:off x="1421105" y="2287377"/>
            <a:ext cx="7136450" cy="832711"/>
            <a:chOff x="1293035" y="5749722"/>
            <a:chExt cx="7654944" cy="831433"/>
          </a:xfrm>
          <a:solidFill>
            <a:srgbClr val="50BDC0"/>
          </a:solidFill>
        </p:grpSpPr>
        <p:sp>
          <p:nvSpPr>
            <p:cNvPr id="50" name="Rectangle 49">
              <a:extLst>
                <a:ext uri="{FF2B5EF4-FFF2-40B4-BE49-F238E27FC236}">
                  <a16:creationId xmlns:a16="http://schemas.microsoft.com/office/drawing/2014/main" id="{43BC686B-4C81-4248-16B8-FB65CBB2979D}"/>
                </a:ext>
              </a:extLst>
            </p:cNvPr>
            <p:cNvSpPr/>
            <p:nvPr/>
          </p:nvSpPr>
          <p:spPr>
            <a:xfrm>
              <a:off x="1293035" y="5762107"/>
              <a:ext cx="2476858" cy="81904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Degree Year 2</a:t>
              </a:r>
            </a:p>
          </p:txBody>
        </p:sp>
        <p:sp>
          <p:nvSpPr>
            <p:cNvPr id="51" name="Rectangle 50">
              <a:extLst>
                <a:ext uri="{FF2B5EF4-FFF2-40B4-BE49-F238E27FC236}">
                  <a16:creationId xmlns:a16="http://schemas.microsoft.com/office/drawing/2014/main" id="{B95AB995-E302-82B9-693A-F88511BC0667}"/>
                </a:ext>
              </a:extLst>
            </p:cNvPr>
            <p:cNvSpPr/>
            <p:nvPr/>
          </p:nvSpPr>
          <p:spPr>
            <a:xfrm>
              <a:off x="3892409" y="5762107"/>
              <a:ext cx="2476858" cy="81904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HND</a:t>
              </a:r>
            </a:p>
            <a:p>
              <a:pPr algn="ctr"/>
              <a:r>
                <a:rPr lang="en-GB" dirty="0"/>
                <a:t>Foundation Degree Y2</a:t>
              </a:r>
            </a:p>
          </p:txBody>
        </p:sp>
        <p:sp>
          <p:nvSpPr>
            <p:cNvPr id="52" name="Rectangle 51">
              <a:extLst>
                <a:ext uri="{FF2B5EF4-FFF2-40B4-BE49-F238E27FC236}">
                  <a16:creationId xmlns:a16="http://schemas.microsoft.com/office/drawing/2014/main" id="{229A428D-A6AB-123B-1E2A-A0464B39D1F9}"/>
                </a:ext>
              </a:extLst>
            </p:cNvPr>
            <p:cNvSpPr/>
            <p:nvPr/>
          </p:nvSpPr>
          <p:spPr>
            <a:xfrm>
              <a:off x="6471121" y="5749722"/>
              <a:ext cx="2476858" cy="81904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Higher Apprenticeship</a:t>
              </a:r>
            </a:p>
          </p:txBody>
        </p:sp>
      </p:grpSp>
      <p:sp>
        <p:nvSpPr>
          <p:cNvPr id="56" name="Rectangle 55">
            <a:extLst>
              <a:ext uri="{FF2B5EF4-FFF2-40B4-BE49-F238E27FC236}">
                <a16:creationId xmlns:a16="http://schemas.microsoft.com/office/drawing/2014/main" id="{61FB242F-A5C5-E374-EEEA-7466306755BC}"/>
              </a:ext>
            </a:extLst>
          </p:cNvPr>
          <p:cNvSpPr/>
          <p:nvPr/>
        </p:nvSpPr>
        <p:spPr>
          <a:xfrm>
            <a:off x="1417718" y="1383797"/>
            <a:ext cx="7125409" cy="82030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Degree Achieved</a:t>
            </a:r>
          </a:p>
        </p:txBody>
      </p:sp>
      <p:grpSp>
        <p:nvGrpSpPr>
          <p:cNvPr id="2" name="Group 1">
            <a:extLst>
              <a:ext uri="{FF2B5EF4-FFF2-40B4-BE49-F238E27FC236}">
                <a16:creationId xmlns:a16="http://schemas.microsoft.com/office/drawing/2014/main" id="{D65CB07D-1E23-54B3-7EB2-A2542C5D28CD}"/>
              </a:ext>
            </a:extLst>
          </p:cNvPr>
          <p:cNvGrpSpPr/>
          <p:nvPr/>
        </p:nvGrpSpPr>
        <p:grpSpPr>
          <a:xfrm>
            <a:off x="1435832" y="912718"/>
            <a:ext cx="7095972" cy="366936"/>
            <a:chOff x="1435832" y="912718"/>
            <a:chExt cx="7095972" cy="366936"/>
          </a:xfrm>
        </p:grpSpPr>
        <p:sp>
          <p:nvSpPr>
            <p:cNvPr id="53" name="Rectangle 52">
              <a:extLst>
                <a:ext uri="{FF2B5EF4-FFF2-40B4-BE49-F238E27FC236}">
                  <a16:creationId xmlns:a16="http://schemas.microsoft.com/office/drawing/2014/main" id="{B83ECBCE-4554-C347-578A-1BAA108062CB}"/>
                </a:ext>
              </a:extLst>
            </p:cNvPr>
            <p:cNvSpPr/>
            <p:nvPr/>
          </p:nvSpPr>
          <p:spPr>
            <a:xfrm>
              <a:off x="1435832" y="920960"/>
              <a:ext cx="2286444" cy="35869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Academic</a:t>
              </a:r>
            </a:p>
          </p:txBody>
        </p:sp>
        <p:sp>
          <p:nvSpPr>
            <p:cNvPr id="58" name="Rectangle 57">
              <a:extLst>
                <a:ext uri="{FF2B5EF4-FFF2-40B4-BE49-F238E27FC236}">
                  <a16:creationId xmlns:a16="http://schemas.microsoft.com/office/drawing/2014/main" id="{7EA9840A-9461-199E-6D73-43BDA9E8C7A5}"/>
                </a:ext>
              </a:extLst>
            </p:cNvPr>
            <p:cNvSpPr/>
            <p:nvPr/>
          </p:nvSpPr>
          <p:spPr>
            <a:xfrm>
              <a:off x="3844415" y="912718"/>
              <a:ext cx="2311903" cy="35869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Technical/Vocational</a:t>
              </a:r>
            </a:p>
          </p:txBody>
        </p:sp>
        <p:sp>
          <p:nvSpPr>
            <p:cNvPr id="59" name="Rectangle 58">
              <a:extLst>
                <a:ext uri="{FF2B5EF4-FFF2-40B4-BE49-F238E27FC236}">
                  <a16:creationId xmlns:a16="http://schemas.microsoft.com/office/drawing/2014/main" id="{C8A874B2-CAC1-0511-0C18-D0DA478E82D1}"/>
                </a:ext>
              </a:extLst>
            </p:cNvPr>
            <p:cNvSpPr/>
            <p:nvPr/>
          </p:nvSpPr>
          <p:spPr>
            <a:xfrm>
              <a:off x="6245360" y="920961"/>
              <a:ext cx="2286444" cy="35869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Apprenticeship</a:t>
              </a:r>
            </a:p>
          </p:txBody>
        </p:sp>
      </p:grpSp>
      <p:grpSp>
        <p:nvGrpSpPr>
          <p:cNvPr id="7" name="Group 6">
            <a:extLst>
              <a:ext uri="{FF2B5EF4-FFF2-40B4-BE49-F238E27FC236}">
                <a16:creationId xmlns:a16="http://schemas.microsoft.com/office/drawing/2014/main" id="{9BA8BDDA-607E-1017-2E3C-32263896DBDB}"/>
              </a:ext>
            </a:extLst>
          </p:cNvPr>
          <p:cNvGrpSpPr/>
          <p:nvPr/>
        </p:nvGrpSpPr>
        <p:grpSpPr>
          <a:xfrm>
            <a:off x="3836340" y="4968574"/>
            <a:ext cx="4716406" cy="751817"/>
            <a:chOff x="3836340" y="4968574"/>
            <a:chExt cx="4716406" cy="751817"/>
          </a:xfrm>
        </p:grpSpPr>
        <p:sp>
          <p:nvSpPr>
            <p:cNvPr id="40" name="Rectangle 39">
              <a:extLst>
                <a:ext uri="{FF2B5EF4-FFF2-40B4-BE49-F238E27FC236}">
                  <a16:creationId xmlns:a16="http://schemas.microsoft.com/office/drawing/2014/main" id="{3E61F788-CDB0-1140-5E4E-C616B18AE8C5}"/>
                </a:ext>
              </a:extLst>
            </p:cNvPr>
            <p:cNvSpPr/>
            <p:nvPr/>
          </p:nvSpPr>
          <p:spPr>
            <a:xfrm>
              <a:off x="6246766" y="4968574"/>
              <a:ext cx="2305980" cy="751817"/>
            </a:xfrm>
            <a:prstGeom prst="rect">
              <a:avLst/>
            </a:prstGeom>
            <a:solidFill>
              <a:srgbClr val="FC5C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Intermediate Apprenticeship</a:t>
              </a:r>
            </a:p>
          </p:txBody>
        </p:sp>
        <p:sp>
          <p:nvSpPr>
            <p:cNvPr id="61" name="Rectangle 60">
              <a:extLst>
                <a:ext uri="{FF2B5EF4-FFF2-40B4-BE49-F238E27FC236}">
                  <a16:creationId xmlns:a16="http://schemas.microsoft.com/office/drawing/2014/main" id="{59802A83-86A8-A2CC-0904-D6F71E71D3D0}"/>
                </a:ext>
              </a:extLst>
            </p:cNvPr>
            <p:cNvSpPr/>
            <p:nvPr/>
          </p:nvSpPr>
          <p:spPr>
            <a:xfrm>
              <a:off x="3836340" y="4968574"/>
              <a:ext cx="2305980" cy="751817"/>
            </a:xfrm>
            <a:prstGeom prst="rect">
              <a:avLst/>
            </a:prstGeom>
            <a:solidFill>
              <a:srgbClr val="FC5C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 Level Foundation and other Level 2</a:t>
              </a:r>
            </a:p>
          </p:txBody>
        </p:sp>
      </p:grpSp>
      <p:sp>
        <p:nvSpPr>
          <p:cNvPr id="8" name="Rectangle 7">
            <a:extLst>
              <a:ext uri="{FF2B5EF4-FFF2-40B4-BE49-F238E27FC236}">
                <a16:creationId xmlns:a16="http://schemas.microsoft.com/office/drawing/2014/main" id="{269F871C-AA05-4B52-7CDC-D61F0D8F6AC1}"/>
              </a:ext>
            </a:extLst>
          </p:cNvPr>
          <p:cNvSpPr/>
          <p:nvPr/>
        </p:nvSpPr>
        <p:spPr>
          <a:xfrm>
            <a:off x="467710" y="4006228"/>
            <a:ext cx="8264810" cy="2705522"/>
          </a:xfrm>
          <a:prstGeom prst="rect">
            <a:avLst/>
          </a:prstGeom>
          <a:noFill/>
          <a:ln w="57150">
            <a:solidFill>
              <a:srgbClr val="2DF3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Box 14">
            <a:extLst>
              <a:ext uri="{FF2B5EF4-FFF2-40B4-BE49-F238E27FC236}">
                <a16:creationId xmlns:a16="http://schemas.microsoft.com/office/drawing/2014/main" id="{42C21D3C-4610-CC2B-F51E-1F40024E4C30}"/>
              </a:ext>
            </a:extLst>
          </p:cNvPr>
          <p:cNvSpPr txBox="1">
            <a:spLocks noChangeArrowheads="1"/>
          </p:cNvSpPr>
          <p:nvPr/>
        </p:nvSpPr>
        <p:spPr bwMode="auto">
          <a:xfrm>
            <a:off x="9237" y="-24269"/>
            <a:ext cx="9158780" cy="646331"/>
          </a:xfrm>
          <a:prstGeom prst="rect">
            <a:avLst/>
          </a:prstGeom>
          <a:solidFill>
            <a:srgbClr val="002060"/>
          </a:solidFill>
          <a:ln w="19050">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GB" altLang="en-US" sz="3600" dirty="0">
                <a:solidFill>
                  <a:schemeClr val="bg1"/>
                </a:solidFill>
                <a:latin typeface="Calibri" panose="020F0502020204030204" pitchFamily="34" charset="0"/>
              </a:rPr>
              <a:t>  The bigger picture - Qualification Pathways</a:t>
            </a:r>
          </a:p>
        </p:txBody>
      </p:sp>
      <p:pic>
        <p:nvPicPr>
          <p:cNvPr id="3" name="Graphic 2" descr="Badge 3 with solid fill">
            <a:extLst>
              <a:ext uri="{FF2B5EF4-FFF2-40B4-BE49-F238E27FC236}">
                <a16:creationId xmlns:a16="http://schemas.microsoft.com/office/drawing/2014/main" id="{2626B23A-0D99-F7AA-00D4-F7404AC4BA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1948" y="50007"/>
            <a:ext cx="646331" cy="646331"/>
          </a:xfrm>
          <a:prstGeom prst="rect">
            <a:avLst/>
          </a:prstGeom>
        </p:spPr>
      </p:pic>
    </p:spTree>
    <p:extLst>
      <p:ext uri="{BB962C8B-B14F-4D97-AF65-F5344CB8AC3E}">
        <p14:creationId xmlns:p14="http://schemas.microsoft.com/office/powerpoint/2010/main" val="209332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ppt_x"/>
                                          </p:val>
                                        </p:tav>
                                        <p:tav tm="100000">
                                          <p:val>
                                            <p:strVal val="#ppt_x"/>
                                          </p:val>
                                        </p:tav>
                                      </p:tavLst>
                                    </p:anim>
                                    <p:anim calcmode="lin" valueType="num">
                                      <p:cBhvr additive="base">
                                        <p:cTn id="3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fill="hold"/>
                                        <p:tgtEl>
                                          <p:spTgt spid="45"/>
                                        </p:tgtEl>
                                        <p:attrNameLst>
                                          <p:attrName>ppt_x</p:attrName>
                                        </p:attrNameLst>
                                      </p:cBhvr>
                                      <p:tavLst>
                                        <p:tav tm="0">
                                          <p:val>
                                            <p:strVal val="#ppt_x"/>
                                          </p:val>
                                        </p:tav>
                                        <p:tav tm="100000">
                                          <p:val>
                                            <p:strVal val="#ppt_x"/>
                                          </p:val>
                                        </p:tav>
                                      </p:tavLst>
                                    </p:anim>
                                    <p:anim calcmode="lin" valueType="num">
                                      <p:cBhvr additive="base">
                                        <p:cTn id="3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additive="base">
                                        <p:cTn id="43" dur="500" fill="hold"/>
                                        <p:tgtEl>
                                          <p:spTgt spid="49"/>
                                        </p:tgtEl>
                                        <p:attrNameLst>
                                          <p:attrName>ppt_x</p:attrName>
                                        </p:attrNameLst>
                                      </p:cBhvr>
                                      <p:tavLst>
                                        <p:tav tm="0">
                                          <p:val>
                                            <p:strVal val="#ppt_x"/>
                                          </p:val>
                                        </p:tav>
                                        <p:tav tm="100000">
                                          <p:val>
                                            <p:strVal val="#ppt_x"/>
                                          </p:val>
                                        </p:tav>
                                      </p:tavLst>
                                    </p:anim>
                                    <p:anim calcmode="lin" valueType="num">
                                      <p:cBhvr additive="base">
                                        <p:cTn id="4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6"/>
                                        </p:tgtEl>
                                        <p:attrNameLst>
                                          <p:attrName>style.visibility</p:attrName>
                                        </p:attrNameLst>
                                      </p:cBhvr>
                                      <p:to>
                                        <p:strVal val="visible"/>
                                      </p:to>
                                    </p:set>
                                    <p:anim calcmode="lin" valueType="num">
                                      <p:cBhvr additive="base">
                                        <p:cTn id="49" dur="500" fill="hold"/>
                                        <p:tgtEl>
                                          <p:spTgt spid="56"/>
                                        </p:tgtEl>
                                        <p:attrNameLst>
                                          <p:attrName>ppt_x</p:attrName>
                                        </p:attrNameLst>
                                      </p:cBhvr>
                                      <p:tavLst>
                                        <p:tav tm="0">
                                          <p:val>
                                            <p:strVal val="#ppt_x"/>
                                          </p:val>
                                        </p:tav>
                                        <p:tav tm="100000">
                                          <p:val>
                                            <p:strVal val="#ppt_x"/>
                                          </p:val>
                                        </p:tav>
                                      </p:tavLst>
                                    </p:anim>
                                    <p:anim calcmode="lin" valueType="num">
                                      <p:cBhvr additive="base">
                                        <p:cTn id="5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
          <p:cNvSpPr>
            <a:spLocks noChangeArrowheads="1"/>
          </p:cNvSpPr>
          <p:nvPr/>
        </p:nvSpPr>
        <p:spPr bwMode="auto">
          <a:xfrm>
            <a:off x="0" y="0"/>
            <a:ext cx="9158780" cy="6858000"/>
          </a:xfrm>
          <a:prstGeom prst="rect">
            <a:avLst/>
          </a:prstGeom>
          <a:solidFill>
            <a:srgbClr val="0072BA"/>
          </a:solidFill>
          <a:ln w="9525">
            <a:solidFill>
              <a:srgbClr val="50BDC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12292" name="Rectangle 2"/>
          <p:cNvSpPr>
            <a:spLocks noChangeArrowheads="1"/>
          </p:cNvSpPr>
          <p:nvPr/>
        </p:nvSpPr>
        <p:spPr bwMode="auto">
          <a:xfrm>
            <a:off x="-14780" y="0"/>
            <a:ext cx="9158780" cy="646331"/>
          </a:xfrm>
          <a:prstGeom prst="rect">
            <a:avLst/>
          </a:prstGeom>
          <a:solidFill>
            <a:srgbClr val="00206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chemeClr val="bg1"/>
                </a:solidFill>
                <a:latin typeface="Calibri" panose="020F0502020204030204" pitchFamily="34" charset="0"/>
              </a:rPr>
              <a:t>What Skills does the jobs need?</a:t>
            </a:r>
          </a:p>
        </p:txBody>
      </p:sp>
      <p:pic>
        <p:nvPicPr>
          <p:cNvPr id="10" name="Graphic 9">
            <a:extLst>
              <a:ext uri="{FF2B5EF4-FFF2-40B4-BE49-F238E27FC236}">
                <a16:creationId xmlns:a16="http://schemas.microsoft.com/office/drawing/2014/main" id="{76A6D18B-4B3C-412A-960B-C5460A375E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75545" y="0"/>
            <a:ext cx="646331" cy="646331"/>
          </a:xfrm>
          <a:prstGeom prst="rect">
            <a:avLst/>
          </a:prstGeom>
        </p:spPr>
      </p:pic>
      <p:pic>
        <p:nvPicPr>
          <p:cNvPr id="2" name="Picture 1">
            <a:extLst>
              <a:ext uri="{FF2B5EF4-FFF2-40B4-BE49-F238E27FC236}">
                <a16:creationId xmlns:a16="http://schemas.microsoft.com/office/drawing/2014/main" id="{AE1BFBB3-4807-AF98-84C6-859FF75572F7}"/>
              </a:ext>
            </a:extLst>
          </p:cNvPr>
          <p:cNvPicPr>
            <a:picLocks noChangeAspect="1"/>
          </p:cNvPicPr>
          <p:nvPr/>
        </p:nvPicPr>
        <p:blipFill>
          <a:blip r:embed="rId5"/>
          <a:stretch>
            <a:fillRect/>
          </a:stretch>
        </p:blipFill>
        <p:spPr>
          <a:xfrm>
            <a:off x="1457443" y="823913"/>
            <a:ext cx="7611143" cy="3559917"/>
          </a:xfrm>
          <a:prstGeom prst="rect">
            <a:avLst/>
          </a:prstGeom>
          <a:ln w="38100">
            <a:noFill/>
          </a:ln>
          <a:effectLst>
            <a:outerShdw blurRad="63500" sx="102000" sy="102000" algn="ctr" rotWithShape="0">
              <a:prstClr val="black">
                <a:alpha val="40000"/>
              </a:prstClr>
            </a:outerShdw>
          </a:effectLst>
        </p:spPr>
      </p:pic>
      <p:pic>
        <p:nvPicPr>
          <p:cNvPr id="5" name="Picture 10" descr="Loop">
            <a:extLst>
              <a:ext uri="{FF2B5EF4-FFF2-40B4-BE49-F238E27FC236}">
                <a16:creationId xmlns:a16="http://schemas.microsoft.com/office/drawing/2014/main" id="{23255CB1-9101-726F-7B3F-7CEFF98A33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2778" y="3203656"/>
            <a:ext cx="4150236" cy="1257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D69FCC1-3529-EB75-784B-6192985007A7}"/>
              </a:ext>
            </a:extLst>
          </p:cNvPr>
          <p:cNvPicPr>
            <a:picLocks noChangeAspect="1"/>
          </p:cNvPicPr>
          <p:nvPr/>
        </p:nvPicPr>
        <p:blipFill>
          <a:blip r:embed="rId7"/>
          <a:stretch>
            <a:fillRect/>
          </a:stretch>
        </p:blipFill>
        <p:spPr>
          <a:xfrm>
            <a:off x="3061991" y="3796708"/>
            <a:ext cx="5937925" cy="2817940"/>
          </a:xfrm>
          <a:prstGeom prst="rect">
            <a:avLst/>
          </a:prstGeom>
          <a:ln w="38100">
            <a:noFill/>
          </a:ln>
          <a:effectLst>
            <a:outerShdw blurRad="63500" sx="102000" sy="102000" algn="ctr" rotWithShape="0">
              <a:prstClr val="black">
                <a:alpha val="40000"/>
              </a:prstClr>
            </a:outerShdw>
          </a:effectLst>
        </p:spPr>
      </p:pic>
      <p:sp>
        <p:nvSpPr>
          <p:cNvPr id="8" name="Speech Bubble: Rectangle 7">
            <a:extLst>
              <a:ext uri="{FF2B5EF4-FFF2-40B4-BE49-F238E27FC236}">
                <a16:creationId xmlns:a16="http://schemas.microsoft.com/office/drawing/2014/main" id="{3A570263-41D9-D253-C821-232D04D36234}"/>
              </a:ext>
            </a:extLst>
          </p:cNvPr>
          <p:cNvSpPr/>
          <p:nvPr/>
        </p:nvSpPr>
        <p:spPr>
          <a:xfrm>
            <a:off x="75414" y="4704347"/>
            <a:ext cx="2827714" cy="1780674"/>
          </a:xfrm>
          <a:prstGeom prst="wedgeRectCallout">
            <a:avLst>
              <a:gd name="adj1" fmla="val -16502"/>
              <a:gd name="adj2" fmla="val 64527"/>
            </a:avLst>
          </a:prstGeom>
          <a:solidFill>
            <a:srgbClr val="FF6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Have you got any skills already that match to the job?</a:t>
            </a:r>
          </a:p>
        </p:txBody>
      </p:sp>
      <p:pic>
        <p:nvPicPr>
          <p:cNvPr id="3" name="Picture 2">
            <a:extLst>
              <a:ext uri="{FF2B5EF4-FFF2-40B4-BE49-F238E27FC236}">
                <a16:creationId xmlns:a16="http://schemas.microsoft.com/office/drawing/2014/main" id="{6A246B86-1E90-AD3A-B610-42BF6C0CDDF6}"/>
              </a:ext>
            </a:extLst>
          </p:cNvPr>
          <p:cNvPicPr>
            <a:picLocks noChangeAspect="1"/>
          </p:cNvPicPr>
          <p:nvPr/>
        </p:nvPicPr>
        <p:blipFill>
          <a:blip r:embed="rId8"/>
          <a:stretch>
            <a:fillRect/>
          </a:stretch>
        </p:blipFill>
        <p:spPr>
          <a:xfrm>
            <a:off x="75414" y="823913"/>
            <a:ext cx="1280415" cy="1293177"/>
          </a:xfrm>
          <a:prstGeom prst="rect">
            <a:avLst/>
          </a:prstGeom>
          <a:ln w="38100">
            <a:solidFill>
              <a:srgbClr val="002060"/>
            </a:solidFill>
          </a:ln>
        </p:spPr>
      </p:pic>
    </p:spTree>
    <p:extLst>
      <p:ext uri="{BB962C8B-B14F-4D97-AF65-F5344CB8AC3E}">
        <p14:creationId xmlns:p14="http://schemas.microsoft.com/office/powerpoint/2010/main" val="260344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6FBBCD-12FE-4C51-93CA-60C261572318}"/>
              </a:ext>
            </a:extLst>
          </p:cNvPr>
          <p:cNvSpPr/>
          <p:nvPr/>
        </p:nvSpPr>
        <p:spPr>
          <a:xfrm>
            <a:off x="0" y="0"/>
            <a:ext cx="9144000" cy="6858000"/>
          </a:xfrm>
          <a:prstGeom prst="rect">
            <a:avLst/>
          </a:prstGeom>
          <a:solidFill>
            <a:srgbClr val="0072BA">
              <a:alpha val="9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1" y="0"/>
            <a:ext cx="9143999" cy="646331"/>
          </a:xfrm>
          <a:prstGeom prst="rect">
            <a:avLst/>
          </a:prstGeom>
          <a:solidFill>
            <a:srgbClr val="002060"/>
          </a:solidFill>
        </p:spPr>
        <p:txBody>
          <a:bodyPr wrap="square" rtlCol="0">
            <a:spAutoFit/>
          </a:bodyPr>
          <a:lstStyle/>
          <a:p>
            <a:pPr algn="ctr"/>
            <a:r>
              <a:rPr lang="en-GB" sz="3600" dirty="0">
                <a:solidFill>
                  <a:schemeClr val="bg1"/>
                </a:solidFill>
              </a:rPr>
              <a:t>What’s going to help you?</a:t>
            </a:r>
          </a:p>
        </p:txBody>
      </p:sp>
      <p:pic>
        <p:nvPicPr>
          <p:cNvPr id="6" name="Graphic 5" descr="Badge 1 with solid fill">
            <a:extLst>
              <a:ext uri="{FF2B5EF4-FFF2-40B4-BE49-F238E27FC236}">
                <a16:creationId xmlns:a16="http://schemas.microsoft.com/office/drawing/2014/main" id="{A9AD44D3-B565-4EF9-9C5C-D529517FAF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5545" y="0"/>
            <a:ext cx="646331" cy="646331"/>
          </a:xfrm>
          <a:prstGeom prst="rect">
            <a:avLst/>
          </a:prstGeom>
        </p:spPr>
      </p:pic>
      <p:sp>
        <p:nvSpPr>
          <p:cNvPr id="14" name="Arc 13">
            <a:extLst>
              <a:ext uri="{FF2B5EF4-FFF2-40B4-BE49-F238E27FC236}">
                <a16:creationId xmlns:a16="http://schemas.microsoft.com/office/drawing/2014/main" id="{956AE18B-ED2A-66D6-C205-93F32B1D9064}"/>
              </a:ext>
            </a:extLst>
          </p:cNvPr>
          <p:cNvSpPr/>
          <p:nvPr/>
        </p:nvSpPr>
        <p:spPr>
          <a:xfrm>
            <a:off x="-1357935" y="907313"/>
            <a:ext cx="45719"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9" name="Picture 8">
            <a:extLst>
              <a:ext uri="{FF2B5EF4-FFF2-40B4-BE49-F238E27FC236}">
                <a16:creationId xmlns:a16="http://schemas.microsoft.com/office/drawing/2014/main" id="{B52FF931-57EC-0C3D-4DE6-7B6703CED566}"/>
              </a:ext>
            </a:extLst>
          </p:cNvPr>
          <p:cNvPicPr>
            <a:picLocks noChangeAspect="1"/>
          </p:cNvPicPr>
          <p:nvPr/>
        </p:nvPicPr>
        <p:blipFill>
          <a:blip r:embed="rId6"/>
          <a:stretch>
            <a:fillRect/>
          </a:stretch>
        </p:blipFill>
        <p:spPr>
          <a:xfrm>
            <a:off x="220369" y="3342590"/>
            <a:ext cx="1533525" cy="409575"/>
          </a:xfrm>
          <a:prstGeom prst="rect">
            <a:avLst/>
          </a:prstGeom>
          <a:ln>
            <a:solidFill>
              <a:srgbClr val="002060"/>
            </a:solidFill>
          </a:ln>
        </p:spPr>
      </p:pic>
      <p:sp>
        <p:nvSpPr>
          <p:cNvPr id="10" name="Rectangle 9">
            <a:extLst>
              <a:ext uri="{FF2B5EF4-FFF2-40B4-BE49-F238E27FC236}">
                <a16:creationId xmlns:a16="http://schemas.microsoft.com/office/drawing/2014/main" id="{164E3254-F24C-9F29-E6ED-1DC693FDA19F}"/>
              </a:ext>
            </a:extLst>
          </p:cNvPr>
          <p:cNvSpPr/>
          <p:nvPr/>
        </p:nvSpPr>
        <p:spPr>
          <a:xfrm>
            <a:off x="1925814" y="3032461"/>
            <a:ext cx="7034387" cy="12051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A website with all the information you need to help you </a:t>
            </a:r>
          </a:p>
        </p:txBody>
      </p:sp>
      <p:grpSp>
        <p:nvGrpSpPr>
          <p:cNvPr id="8" name="Group 7">
            <a:extLst>
              <a:ext uri="{FF2B5EF4-FFF2-40B4-BE49-F238E27FC236}">
                <a16:creationId xmlns:a16="http://schemas.microsoft.com/office/drawing/2014/main" id="{F2FD5523-161F-D390-7B46-107FE44DDDCF}"/>
              </a:ext>
            </a:extLst>
          </p:cNvPr>
          <p:cNvGrpSpPr/>
          <p:nvPr/>
        </p:nvGrpSpPr>
        <p:grpSpPr>
          <a:xfrm>
            <a:off x="228802" y="1185732"/>
            <a:ext cx="8705505" cy="1205191"/>
            <a:chOff x="228802" y="1185732"/>
            <a:chExt cx="8705505" cy="1205191"/>
          </a:xfrm>
        </p:grpSpPr>
        <p:sp>
          <p:nvSpPr>
            <p:cNvPr id="7" name="Rectangle 6">
              <a:extLst>
                <a:ext uri="{FF2B5EF4-FFF2-40B4-BE49-F238E27FC236}">
                  <a16:creationId xmlns:a16="http://schemas.microsoft.com/office/drawing/2014/main" id="{09662A56-3FAA-B1B7-07AC-6AC24BEF095D}"/>
                </a:ext>
              </a:extLst>
            </p:cNvPr>
            <p:cNvSpPr/>
            <p:nvPr/>
          </p:nvSpPr>
          <p:spPr>
            <a:xfrm>
              <a:off x="1899920" y="1185732"/>
              <a:ext cx="7034387" cy="12051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Helping YOU with YOUR personal career journey</a:t>
              </a:r>
            </a:p>
          </p:txBody>
        </p:sp>
        <p:pic>
          <p:nvPicPr>
            <p:cNvPr id="4" name="Picture 3">
              <a:extLst>
                <a:ext uri="{FF2B5EF4-FFF2-40B4-BE49-F238E27FC236}">
                  <a16:creationId xmlns:a16="http://schemas.microsoft.com/office/drawing/2014/main" id="{2F4D7C80-97B9-39BE-BD9E-4B6BE79605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802" y="1185732"/>
              <a:ext cx="1205190" cy="1205190"/>
            </a:xfrm>
            <a:prstGeom prst="rect">
              <a:avLst/>
            </a:prstGeom>
          </p:spPr>
        </p:pic>
      </p:grpSp>
      <p:grpSp>
        <p:nvGrpSpPr>
          <p:cNvPr id="18" name="Group 17">
            <a:extLst>
              <a:ext uri="{FF2B5EF4-FFF2-40B4-BE49-F238E27FC236}">
                <a16:creationId xmlns:a16="http://schemas.microsoft.com/office/drawing/2014/main" id="{34DB424F-C2F9-9429-C570-5B2AE017E494}"/>
              </a:ext>
            </a:extLst>
          </p:cNvPr>
          <p:cNvGrpSpPr/>
          <p:nvPr/>
        </p:nvGrpSpPr>
        <p:grpSpPr>
          <a:xfrm>
            <a:off x="220369" y="4879190"/>
            <a:ext cx="8739832" cy="1205191"/>
            <a:chOff x="220369" y="4879190"/>
            <a:chExt cx="8739832" cy="1205191"/>
          </a:xfrm>
        </p:grpSpPr>
        <p:sp>
          <p:nvSpPr>
            <p:cNvPr id="11" name="Rectangle 10">
              <a:extLst>
                <a:ext uri="{FF2B5EF4-FFF2-40B4-BE49-F238E27FC236}">
                  <a16:creationId xmlns:a16="http://schemas.microsoft.com/office/drawing/2014/main" id="{BE71BFA0-7AAA-8166-6AEA-E7D53BC62E96}"/>
                </a:ext>
              </a:extLst>
            </p:cNvPr>
            <p:cNvSpPr/>
            <p:nvPr/>
          </p:nvSpPr>
          <p:spPr>
            <a:xfrm>
              <a:off x="1925814" y="4879190"/>
              <a:ext cx="7034387" cy="12051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Your school’s career programme</a:t>
              </a:r>
            </a:p>
          </p:txBody>
        </p:sp>
        <p:pic>
          <p:nvPicPr>
            <p:cNvPr id="17" name="Picture 16">
              <a:extLst>
                <a:ext uri="{FF2B5EF4-FFF2-40B4-BE49-F238E27FC236}">
                  <a16:creationId xmlns:a16="http://schemas.microsoft.com/office/drawing/2014/main" id="{1F4BFED9-E26A-8015-2B73-7992B0C8AD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369" y="4990718"/>
              <a:ext cx="1473200" cy="982133"/>
            </a:xfrm>
            <a:prstGeom prst="rect">
              <a:avLst/>
            </a:prstGeom>
          </p:spPr>
        </p:pic>
      </p:grpSp>
    </p:spTree>
    <p:custDataLst>
      <p:tags r:id="rId1"/>
    </p:custDataLst>
    <p:extLst>
      <p:ext uri="{BB962C8B-B14F-4D97-AF65-F5344CB8AC3E}">
        <p14:creationId xmlns:p14="http://schemas.microsoft.com/office/powerpoint/2010/main" val="255710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7390" y="0"/>
            <a:ext cx="9158780" cy="6858000"/>
          </a:xfrm>
          <a:prstGeom prst="rect">
            <a:avLst/>
          </a:prstGeom>
          <a:solidFill>
            <a:srgbClr val="0072BA"/>
          </a:solidFill>
          <a:ln w="9525">
            <a:solidFill>
              <a:srgbClr val="FF66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dirty="0">
              <a:latin typeface="Calibri" panose="020F0502020204030204" pitchFamily="34" charset="0"/>
            </a:endParaRPr>
          </a:p>
        </p:txBody>
      </p:sp>
      <p:sp>
        <p:nvSpPr>
          <p:cNvPr id="5" name="Rectangle 2"/>
          <p:cNvSpPr>
            <a:spLocks noChangeArrowheads="1"/>
          </p:cNvSpPr>
          <p:nvPr/>
        </p:nvSpPr>
        <p:spPr bwMode="auto">
          <a:xfrm>
            <a:off x="0" y="1"/>
            <a:ext cx="9144000" cy="757646"/>
          </a:xfrm>
          <a:prstGeom prst="rect">
            <a:avLst/>
          </a:prstGeom>
          <a:solidFill>
            <a:srgbClr val="00206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000">
              <a:latin typeface="Calibri" panose="020F0502020204030204" pitchFamily="34" charset="0"/>
            </a:endParaRPr>
          </a:p>
        </p:txBody>
      </p:sp>
      <p:sp>
        <p:nvSpPr>
          <p:cNvPr id="6" name="Text Box 22"/>
          <p:cNvSpPr txBox="1">
            <a:spLocks noChangeArrowheads="1"/>
          </p:cNvSpPr>
          <p:nvPr/>
        </p:nvSpPr>
        <p:spPr bwMode="auto">
          <a:xfrm>
            <a:off x="1521021" y="45940"/>
            <a:ext cx="6411277" cy="646331"/>
          </a:xfrm>
          <a:prstGeom prst="rect">
            <a:avLst/>
          </a:prstGeom>
          <a:noFill/>
          <a:ln w="9525">
            <a:noFill/>
            <a:miter lim="800000"/>
            <a:headEnd/>
            <a:tailEnd/>
          </a:ln>
        </p:spPr>
        <p:txBody>
          <a:bodyPr wrap="square">
            <a:spAutoFit/>
          </a:bodyPr>
          <a:lstStyle/>
          <a:p>
            <a:r>
              <a:rPr lang="en-GB" sz="3600" dirty="0">
                <a:solidFill>
                  <a:schemeClr val="bg1"/>
                </a:solidFill>
              </a:rPr>
              <a:t>Register or sign in to Careerpilot</a:t>
            </a:r>
          </a:p>
        </p:txBody>
      </p:sp>
      <p:pic>
        <p:nvPicPr>
          <p:cNvPr id="2" name="Picture 1">
            <a:extLst>
              <a:ext uri="{FF2B5EF4-FFF2-40B4-BE49-F238E27FC236}">
                <a16:creationId xmlns:a16="http://schemas.microsoft.com/office/drawing/2014/main" id="{15AFAB0E-BC0C-4192-B976-E21C2912C8C8}"/>
              </a:ext>
            </a:extLst>
          </p:cNvPr>
          <p:cNvPicPr>
            <a:picLocks noChangeAspect="1"/>
          </p:cNvPicPr>
          <p:nvPr/>
        </p:nvPicPr>
        <p:blipFill>
          <a:blip r:embed="rId3"/>
          <a:stretch>
            <a:fillRect/>
          </a:stretch>
        </p:blipFill>
        <p:spPr>
          <a:xfrm>
            <a:off x="59718" y="887884"/>
            <a:ext cx="5263147" cy="3406566"/>
          </a:xfrm>
          <a:prstGeom prst="rect">
            <a:avLst/>
          </a:prstGeom>
          <a:ln w="38100">
            <a:noFill/>
          </a:ln>
          <a:effectLst>
            <a:outerShdw blurRad="50800" dist="38100" dir="5400000" algn="t" rotWithShape="0">
              <a:prstClr val="black">
                <a:alpha val="40000"/>
              </a:prstClr>
            </a:outerShdw>
          </a:effectLst>
        </p:spPr>
      </p:pic>
      <p:pic>
        <p:nvPicPr>
          <p:cNvPr id="10" name="Picture 10" descr="Lo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333" y="810563"/>
            <a:ext cx="1262428" cy="324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5"/>
          <a:stretch>
            <a:fillRect/>
          </a:stretch>
        </p:blipFill>
        <p:spPr>
          <a:xfrm>
            <a:off x="4866547" y="1498398"/>
            <a:ext cx="4167313" cy="5001838"/>
          </a:xfrm>
          <a:prstGeom prst="rect">
            <a:avLst/>
          </a:prstGeom>
          <a:ln w="38100">
            <a:noFill/>
          </a:ln>
          <a:effectLst>
            <a:outerShdw blurRad="50800" dist="38100" dir="5400000" algn="t" rotWithShape="0">
              <a:prstClr val="black">
                <a:alpha val="40000"/>
              </a:prstClr>
            </a:outerShdw>
          </a:effectLst>
        </p:spPr>
      </p:pic>
      <p:pic>
        <p:nvPicPr>
          <p:cNvPr id="18" name="Picture 10" descr="Lo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0785" y="4601497"/>
            <a:ext cx="2391229" cy="3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Explosion 2 20"/>
          <p:cNvSpPr/>
          <p:nvPr/>
        </p:nvSpPr>
        <p:spPr>
          <a:xfrm>
            <a:off x="350410" y="3669458"/>
            <a:ext cx="5059903" cy="3188541"/>
          </a:xfrm>
          <a:prstGeom prst="irregularSeal2">
            <a:avLst/>
          </a:prstGeom>
          <a:solidFill>
            <a:srgbClr val="00206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If you have registered before – sign in</a:t>
            </a:r>
          </a:p>
        </p:txBody>
      </p:sp>
      <p:pic>
        <p:nvPicPr>
          <p:cNvPr id="3" name="Picture 10" descr="Loop">
            <a:extLst>
              <a:ext uri="{FF2B5EF4-FFF2-40B4-BE49-F238E27FC236}">
                <a16:creationId xmlns:a16="http://schemas.microsoft.com/office/drawing/2014/main" id="{EE1470EC-DB21-2878-30AD-204F7DF807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333" y="1047146"/>
            <a:ext cx="1262428" cy="29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544D6D2-8186-F184-5ACA-57C04BE9D297}"/>
              </a:ext>
            </a:extLst>
          </p:cNvPr>
          <p:cNvSpPr txBox="1"/>
          <p:nvPr/>
        </p:nvSpPr>
        <p:spPr>
          <a:xfrm>
            <a:off x="5497761" y="875033"/>
            <a:ext cx="3646240" cy="646331"/>
          </a:xfrm>
          <a:prstGeom prst="rect">
            <a:avLst/>
          </a:prstGeom>
          <a:noFill/>
        </p:spPr>
        <p:txBody>
          <a:bodyPr wrap="square" rtlCol="0">
            <a:spAutoFit/>
          </a:bodyPr>
          <a:lstStyle/>
          <a:p>
            <a:pPr algn="ctr"/>
            <a:r>
              <a:rPr lang="en-GB" sz="3600" b="1" dirty="0">
                <a:solidFill>
                  <a:schemeClr val="accent5">
                    <a:lumMod val="20000"/>
                    <a:lumOff val="80000"/>
                  </a:schemeClr>
                </a:solidFill>
                <a:hlinkClick r:id="rId6">
                  <a:extLst>
                    <a:ext uri="{A12FA001-AC4F-418D-AE19-62706E023703}">
                      <ahyp:hlinkClr xmlns:ahyp="http://schemas.microsoft.com/office/drawing/2018/hyperlinkcolor" val="tx"/>
                    </a:ext>
                  </a:extLst>
                </a:hlinkClick>
              </a:rPr>
              <a:t>careerpilot.org.uk</a:t>
            </a:r>
            <a:endParaRPr lang="en-GB" sz="3600" b="1" dirty="0">
              <a:solidFill>
                <a:schemeClr val="accent5">
                  <a:lumMod val="20000"/>
                  <a:lumOff val="80000"/>
                </a:schemeClr>
              </a:solidFill>
            </a:endParaRPr>
          </a:p>
        </p:txBody>
      </p:sp>
    </p:spTree>
    <p:extLst>
      <p:ext uri="{BB962C8B-B14F-4D97-AF65-F5344CB8AC3E}">
        <p14:creationId xmlns:p14="http://schemas.microsoft.com/office/powerpoint/2010/main" val="377141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6FBBCD-12FE-4C51-93CA-60C261572318}"/>
              </a:ext>
            </a:extLst>
          </p:cNvPr>
          <p:cNvSpPr/>
          <p:nvPr/>
        </p:nvSpPr>
        <p:spPr>
          <a:xfrm>
            <a:off x="0" y="-2473"/>
            <a:ext cx="9144000" cy="6858000"/>
          </a:xfrm>
          <a:prstGeom prst="rect">
            <a:avLst/>
          </a:prstGeom>
          <a:solidFill>
            <a:srgbClr val="0072BA">
              <a:alpha val="9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97E74D7D-EB5A-DCAC-87D5-5DBD88683F09}"/>
              </a:ext>
            </a:extLst>
          </p:cNvPr>
          <p:cNvPicPr>
            <a:picLocks noChangeAspect="1"/>
          </p:cNvPicPr>
          <p:nvPr/>
        </p:nvPicPr>
        <p:blipFill>
          <a:blip r:embed="rId4"/>
          <a:stretch>
            <a:fillRect/>
          </a:stretch>
        </p:blipFill>
        <p:spPr>
          <a:xfrm>
            <a:off x="974840" y="745416"/>
            <a:ext cx="3922479" cy="5194989"/>
          </a:xfrm>
          <a:prstGeom prst="rect">
            <a:avLst/>
          </a:prstGeom>
        </p:spPr>
      </p:pic>
      <p:sp>
        <p:nvSpPr>
          <p:cNvPr id="2" name="TextBox 1"/>
          <p:cNvSpPr txBox="1"/>
          <p:nvPr/>
        </p:nvSpPr>
        <p:spPr>
          <a:xfrm>
            <a:off x="1" y="0"/>
            <a:ext cx="9143999" cy="646331"/>
          </a:xfrm>
          <a:prstGeom prst="rect">
            <a:avLst/>
          </a:prstGeom>
          <a:solidFill>
            <a:srgbClr val="002060"/>
          </a:solidFill>
        </p:spPr>
        <p:txBody>
          <a:bodyPr wrap="square" rtlCol="0">
            <a:spAutoFit/>
          </a:bodyPr>
          <a:lstStyle/>
          <a:p>
            <a:pPr algn="ctr"/>
            <a:r>
              <a:rPr lang="en-GB" sz="3600" dirty="0">
                <a:solidFill>
                  <a:schemeClr val="bg1"/>
                </a:solidFill>
              </a:rPr>
              <a:t>Workbook</a:t>
            </a:r>
          </a:p>
        </p:txBody>
      </p:sp>
      <p:pic>
        <p:nvPicPr>
          <p:cNvPr id="6" name="Graphic 5" descr="Badge 1 with solid fill">
            <a:extLst>
              <a:ext uri="{FF2B5EF4-FFF2-40B4-BE49-F238E27FC236}">
                <a16:creationId xmlns:a16="http://schemas.microsoft.com/office/drawing/2014/main" id="{A9AD44D3-B565-4EF9-9C5C-D529517FAF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5545" y="0"/>
            <a:ext cx="646331" cy="646331"/>
          </a:xfrm>
          <a:prstGeom prst="rect">
            <a:avLst/>
          </a:prstGeom>
        </p:spPr>
      </p:pic>
      <p:sp>
        <p:nvSpPr>
          <p:cNvPr id="14" name="Arc 13">
            <a:extLst>
              <a:ext uri="{FF2B5EF4-FFF2-40B4-BE49-F238E27FC236}">
                <a16:creationId xmlns:a16="http://schemas.microsoft.com/office/drawing/2014/main" id="{956AE18B-ED2A-66D6-C205-93F32B1D9064}"/>
              </a:ext>
            </a:extLst>
          </p:cNvPr>
          <p:cNvSpPr/>
          <p:nvPr/>
        </p:nvSpPr>
        <p:spPr>
          <a:xfrm>
            <a:off x="-1357935" y="907313"/>
            <a:ext cx="45719"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11" name="Group 10">
            <a:extLst>
              <a:ext uri="{FF2B5EF4-FFF2-40B4-BE49-F238E27FC236}">
                <a16:creationId xmlns:a16="http://schemas.microsoft.com/office/drawing/2014/main" id="{936B7E17-B767-8E9F-92B3-6082D4AD7B56}"/>
              </a:ext>
            </a:extLst>
          </p:cNvPr>
          <p:cNvGrpSpPr/>
          <p:nvPr/>
        </p:nvGrpSpPr>
        <p:grpSpPr>
          <a:xfrm>
            <a:off x="114499" y="745416"/>
            <a:ext cx="811674" cy="853947"/>
            <a:chOff x="-2310081" y="3996113"/>
            <a:chExt cx="1474470" cy="1511472"/>
          </a:xfrm>
        </p:grpSpPr>
        <p:sp>
          <p:nvSpPr>
            <p:cNvPr id="15" name="Rectangle 14">
              <a:extLst>
                <a:ext uri="{FF2B5EF4-FFF2-40B4-BE49-F238E27FC236}">
                  <a16:creationId xmlns:a16="http://schemas.microsoft.com/office/drawing/2014/main" id="{6F2639ED-29D8-EAC1-3C19-09AC682365FB}"/>
                </a:ext>
              </a:extLst>
            </p:cNvPr>
            <p:cNvSpPr/>
            <p:nvPr/>
          </p:nvSpPr>
          <p:spPr>
            <a:xfrm>
              <a:off x="-2310081" y="3996113"/>
              <a:ext cx="1474470" cy="1511472"/>
            </a:xfrm>
            <a:prstGeom prst="rect">
              <a:avLst/>
            </a:prstGeom>
            <a:solidFill>
              <a:schemeClr val="bg1"/>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4">
              <a:extLst>
                <a:ext uri="{FF2B5EF4-FFF2-40B4-BE49-F238E27FC236}">
                  <a16:creationId xmlns:a16="http://schemas.microsoft.com/office/drawing/2014/main" id="{063163ED-3B1A-6B02-433C-3B884B5A5178}"/>
                </a:ext>
              </a:extLst>
            </p:cNvPr>
            <p:cNvSpPr/>
            <p:nvPr/>
          </p:nvSpPr>
          <p:spPr>
            <a:xfrm>
              <a:off x="-2170077" y="4157171"/>
              <a:ext cx="1216756" cy="1189357"/>
            </a:xfrm>
            <a:custGeom>
              <a:avLst/>
              <a:gdLst/>
              <a:ahLst/>
              <a:cxnLst/>
              <a:rect l="l" t="t" r="r" b="b"/>
              <a:pathLst>
                <a:path w="4348534" h="4114800">
                  <a:moveTo>
                    <a:pt x="0" y="0"/>
                  </a:moveTo>
                  <a:lnTo>
                    <a:pt x="4348533" y="0"/>
                  </a:lnTo>
                  <a:lnTo>
                    <a:pt x="434853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sp>
        <p:nvSpPr>
          <p:cNvPr id="26" name="Rectangle 25">
            <a:extLst>
              <a:ext uri="{FF2B5EF4-FFF2-40B4-BE49-F238E27FC236}">
                <a16:creationId xmlns:a16="http://schemas.microsoft.com/office/drawing/2014/main" id="{631ED1FC-23D5-F0BC-2487-4290A3F2B26B}"/>
              </a:ext>
            </a:extLst>
          </p:cNvPr>
          <p:cNvSpPr/>
          <p:nvPr/>
        </p:nvSpPr>
        <p:spPr>
          <a:xfrm>
            <a:off x="2173591" y="813116"/>
            <a:ext cx="2608914" cy="15724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57DC42BC-BADF-5155-3D0D-4B47353E3B22}"/>
              </a:ext>
            </a:extLst>
          </p:cNvPr>
          <p:cNvPicPr>
            <a:picLocks noChangeAspect="1"/>
          </p:cNvPicPr>
          <p:nvPr/>
        </p:nvPicPr>
        <p:blipFill>
          <a:blip r:embed="rId9"/>
          <a:stretch>
            <a:fillRect/>
          </a:stretch>
        </p:blipFill>
        <p:spPr>
          <a:xfrm>
            <a:off x="5013301" y="1499111"/>
            <a:ext cx="3922479" cy="5219167"/>
          </a:xfrm>
          <a:prstGeom prst="rect">
            <a:avLst/>
          </a:prstGeom>
        </p:spPr>
      </p:pic>
      <p:sp>
        <p:nvSpPr>
          <p:cNvPr id="9" name="Rectangle 8">
            <a:extLst>
              <a:ext uri="{FF2B5EF4-FFF2-40B4-BE49-F238E27FC236}">
                <a16:creationId xmlns:a16="http://schemas.microsoft.com/office/drawing/2014/main" id="{4A72A752-2B13-53B2-F18C-918B1D422B94}"/>
              </a:ext>
            </a:extLst>
          </p:cNvPr>
          <p:cNvSpPr/>
          <p:nvPr/>
        </p:nvSpPr>
        <p:spPr>
          <a:xfrm>
            <a:off x="4964634" y="1499111"/>
            <a:ext cx="3971146" cy="252424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46439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21614</TotalTime>
  <Words>2994</Words>
  <Application>Microsoft Office PowerPoint</Application>
  <PresentationFormat>On-screen Show (4:3)</PresentationFormat>
  <Paragraphs>433</Paragraphs>
  <Slides>61</Slides>
  <Notes>61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Arial</vt:lpstr>
      <vt:lpstr>BrandingBold</vt:lpstr>
      <vt:lpstr>Calibri</vt:lpstr>
      <vt:lpstr>Calibri Light</vt:lpstr>
      <vt:lpstr>inherit</vt:lpstr>
      <vt:lpstr>LL Circular Black</vt:lpstr>
      <vt:lpstr>proxima-nova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Bath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 Profile</dc:title>
  <dc:creator>Sue Lewis</dc:creator>
  <cp:lastModifiedBy>Sue Lewis</cp:lastModifiedBy>
  <cp:revision>599</cp:revision>
  <cp:lastPrinted>2023-10-03T07:35:40Z</cp:lastPrinted>
  <dcterms:created xsi:type="dcterms:W3CDTF">2017-03-16T08:26:44Z</dcterms:created>
  <dcterms:modified xsi:type="dcterms:W3CDTF">2025-09-16T11:22:02Z</dcterms:modified>
</cp:coreProperties>
</file>