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AE2"/>
    <a:srgbClr val="2DBFCB"/>
    <a:srgbClr val="29629C"/>
    <a:srgbClr val="AAE571"/>
    <a:srgbClr val="FF6600"/>
    <a:srgbClr val="3EA4E5"/>
    <a:srgbClr val="50BDC0"/>
    <a:srgbClr val="EBF8FF"/>
    <a:srgbClr val="FFFFFF"/>
    <a:srgbClr val="009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79" d="100"/>
          <a:sy n="79" d="100"/>
        </p:scale>
        <p:origin x="39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08C43-0C71-4D7E-98AA-BC6A8FB3799A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1538" y="1241425"/>
            <a:ext cx="25114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7770D-8D2B-4787-8458-60F7EAD177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58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18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2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60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58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9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67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35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27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7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7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91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58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reerpilot.org.uk/information/a-job-or-career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D52881-65A9-28A3-7FBE-330F42267A41}"/>
              </a:ext>
            </a:extLst>
          </p:cNvPr>
          <p:cNvSpPr/>
          <p:nvPr/>
        </p:nvSpPr>
        <p:spPr>
          <a:xfrm>
            <a:off x="0" y="1"/>
            <a:ext cx="6858000" cy="8280892"/>
          </a:xfrm>
          <a:prstGeom prst="rect">
            <a:avLst/>
          </a:prstGeom>
          <a:solidFill>
            <a:srgbClr val="2962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88C08F-CCB4-9056-5785-7265C5F00EEF}"/>
              </a:ext>
            </a:extLst>
          </p:cNvPr>
          <p:cNvSpPr/>
          <p:nvPr/>
        </p:nvSpPr>
        <p:spPr>
          <a:xfrm>
            <a:off x="184385" y="127475"/>
            <a:ext cx="6546436" cy="80026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984165-5703-01C5-7ABE-7BA025BF6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01" y="291088"/>
            <a:ext cx="1340164" cy="1340164"/>
          </a:xfrm>
          <a:prstGeom prst="rect">
            <a:avLst/>
          </a:prstGeom>
        </p:spPr>
      </p:pic>
      <p:sp>
        <p:nvSpPr>
          <p:cNvPr id="2" name="Freeform 13">
            <a:extLst>
              <a:ext uri="{FF2B5EF4-FFF2-40B4-BE49-F238E27FC236}">
                <a16:creationId xmlns:a16="http://schemas.microsoft.com/office/drawing/2014/main" id="{FE6CF673-DF8F-7A85-19CC-29F025337B2D}"/>
              </a:ext>
            </a:extLst>
          </p:cNvPr>
          <p:cNvSpPr/>
          <p:nvPr/>
        </p:nvSpPr>
        <p:spPr>
          <a:xfrm>
            <a:off x="168730" y="8518099"/>
            <a:ext cx="1910265" cy="384324"/>
          </a:xfrm>
          <a:custGeom>
            <a:avLst/>
            <a:gdLst/>
            <a:ahLst/>
            <a:cxnLst/>
            <a:rect l="l" t="t" r="r" b="b"/>
            <a:pathLst>
              <a:path w="1820292" h="319230">
                <a:moveTo>
                  <a:pt x="0" y="0"/>
                </a:moveTo>
                <a:lnTo>
                  <a:pt x="1820292" y="0"/>
                </a:lnTo>
                <a:lnTo>
                  <a:pt x="1820292" y="319230"/>
                </a:lnTo>
                <a:lnTo>
                  <a:pt x="0" y="3192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6D4280-E5AD-11FC-F279-BB7D2CBE1108}"/>
              </a:ext>
            </a:extLst>
          </p:cNvPr>
          <p:cNvSpPr txBox="1"/>
          <p:nvPr/>
        </p:nvSpPr>
        <p:spPr>
          <a:xfrm>
            <a:off x="2223598" y="8579555"/>
            <a:ext cx="2402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careerpilot@bath.ac.uk</a:t>
            </a:r>
            <a:endParaRPr lang="en-GB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D5D5F0E-880F-C7C9-1E7A-00A39A13C02E}"/>
              </a:ext>
            </a:extLst>
          </p:cNvPr>
          <p:cNvSpPr/>
          <p:nvPr/>
        </p:nvSpPr>
        <p:spPr>
          <a:xfrm>
            <a:off x="2107683" y="422937"/>
            <a:ext cx="1117093" cy="997366"/>
          </a:xfrm>
          <a:custGeom>
            <a:avLst/>
            <a:gdLst/>
            <a:ahLst/>
            <a:cxnLst/>
            <a:rect l="l" t="t" r="r" b="b"/>
            <a:pathLst>
              <a:path w="3024000" h="1973847">
                <a:moveTo>
                  <a:pt x="0" y="0"/>
                </a:moveTo>
                <a:lnTo>
                  <a:pt x="3024000" y="0"/>
                </a:lnTo>
                <a:lnTo>
                  <a:pt x="3024000" y="1973847"/>
                </a:lnTo>
                <a:lnTo>
                  <a:pt x="0" y="197384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F34ED7-D660-ED1F-17FF-12BEA27779FE}"/>
              </a:ext>
            </a:extLst>
          </p:cNvPr>
          <p:cNvSpPr/>
          <p:nvPr/>
        </p:nvSpPr>
        <p:spPr>
          <a:xfrm>
            <a:off x="1970481" y="291087"/>
            <a:ext cx="4579095" cy="13401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14A0B7-5CB1-5F43-F689-5BD9FD670364}"/>
              </a:ext>
            </a:extLst>
          </p:cNvPr>
          <p:cNvSpPr txBox="1"/>
          <p:nvPr/>
        </p:nvSpPr>
        <p:spPr>
          <a:xfrm>
            <a:off x="3453448" y="422937"/>
            <a:ext cx="3096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Digital Postcard </a:t>
            </a:r>
          </a:p>
          <a:p>
            <a:pPr algn="ctr"/>
            <a:r>
              <a:rPr lang="en-GB" sz="2800" dirty="0"/>
              <a:t>Lesson 2</a:t>
            </a:r>
          </a:p>
        </p:txBody>
      </p:sp>
      <p:sp>
        <p:nvSpPr>
          <p:cNvPr id="23" name="TextBox 47">
            <a:extLst>
              <a:ext uri="{FF2B5EF4-FFF2-40B4-BE49-F238E27FC236}">
                <a16:creationId xmlns:a16="http://schemas.microsoft.com/office/drawing/2014/main" id="{A1554247-83CB-AFB3-FF8A-62E1FEB35641}"/>
              </a:ext>
            </a:extLst>
          </p:cNvPr>
          <p:cNvSpPr txBox="1"/>
          <p:nvPr/>
        </p:nvSpPr>
        <p:spPr>
          <a:xfrm>
            <a:off x="434280" y="3170049"/>
            <a:ext cx="5909072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b="1" dirty="0"/>
              <a:t>You: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1200" dirty="0"/>
              <a:t>Identified a range of job roles in a specific working context;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Explored local companies that might offer work experience placement opportunities;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Recognised</a:t>
            </a:r>
            <a:r>
              <a:rPr lang="en-US" sz="1200" dirty="0"/>
              <a:t> essential workplace skills you have developed/could develop.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Looked at what skills you have that map to a work experience job role.</a:t>
            </a: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9E52DC9D-9C35-DA6B-1D8B-449AEDBA6EBA}"/>
              </a:ext>
            </a:extLst>
          </p:cNvPr>
          <p:cNvSpPr/>
          <p:nvPr/>
        </p:nvSpPr>
        <p:spPr>
          <a:xfrm>
            <a:off x="228057" y="3086155"/>
            <a:ext cx="6321519" cy="1125604"/>
          </a:xfrm>
          <a:custGeom>
            <a:avLst/>
            <a:gdLst/>
            <a:ahLst/>
            <a:cxnLst/>
            <a:rect l="l" t="t" r="r" b="b"/>
            <a:pathLst>
              <a:path w="1847194" h="486447">
                <a:moveTo>
                  <a:pt x="55554" y="0"/>
                </a:moveTo>
                <a:lnTo>
                  <a:pt x="1791640" y="0"/>
                </a:lnTo>
                <a:cubicBezTo>
                  <a:pt x="1822322" y="0"/>
                  <a:pt x="1847194" y="24872"/>
                  <a:pt x="1847194" y="55554"/>
                </a:cubicBezTo>
                <a:lnTo>
                  <a:pt x="1847194" y="430893"/>
                </a:lnTo>
                <a:cubicBezTo>
                  <a:pt x="1847194" y="461575"/>
                  <a:pt x="1822322" y="486447"/>
                  <a:pt x="1791640" y="486447"/>
                </a:cubicBezTo>
                <a:lnTo>
                  <a:pt x="55554" y="486447"/>
                </a:lnTo>
                <a:cubicBezTo>
                  <a:pt x="24872" y="486447"/>
                  <a:pt x="0" y="461575"/>
                  <a:pt x="0" y="430893"/>
                </a:cubicBezTo>
                <a:lnTo>
                  <a:pt x="0" y="55554"/>
                </a:lnTo>
                <a:cubicBezTo>
                  <a:pt x="0" y="24872"/>
                  <a:pt x="24872" y="0"/>
                  <a:pt x="55554" y="0"/>
                </a:cubicBezTo>
                <a:close/>
              </a:path>
            </a:pathLst>
          </a:custGeom>
          <a:noFill/>
          <a:ln w="28575">
            <a:solidFill>
              <a:srgbClr val="FB6454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83018233-D366-6A9A-93C1-E09B50E99646}"/>
              </a:ext>
            </a:extLst>
          </p:cNvPr>
          <p:cNvSpPr/>
          <p:nvPr/>
        </p:nvSpPr>
        <p:spPr>
          <a:xfrm>
            <a:off x="-4240" y="1811942"/>
            <a:ext cx="6858000" cy="382807"/>
          </a:xfrm>
          <a:custGeom>
            <a:avLst/>
            <a:gdLst/>
            <a:ahLst/>
            <a:cxnLst/>
            <a:rect l="l" t="t" r="r" b="b"/>
            <a:pathLst>
              <a:path w="2709333" h="167224">
                <a:moveTo>
                  <a:pt x="0" y="0"/>
                </a:moveTo>
                <a:lnTo>
                  <a:pt x="2709333" y="0"/>
                </a:lnTo>
                <a:lnTo>
                  <a:pt x="2709333" y="167224"/>
                </a:lnTo>
                <a:lnTo>
                  <a:pt x="0" y="167224"/>
                </a:lnTo>
                <a:close/>
              </a:path>
            </a:pathLst>
          </a:custGeom>
          <a:solidFill>
            <a:srgbClr val="1EAAE2"/>
          </a:solidFill>
        </p:spPr>
        <p:txBody>
          <a:bodyPr/>
          <a:lstStyle/>
          <a:p>
            <a:pPr algn="ctr"/>
            <a:endParaRPr lang="en-GB" b="1"/>
          </a:p>
        </p:txBody>
      </p:sp>
      <p:sp>
        <p:nvSpPr>
          <p:cNvPr id="28" name="TextBox 47">
            <a:extLst>
              <a:ext uri="{FF2B5EF4-FFF2-40B4-BE49-F238E27FC236}">
                <a16:creationId xmlns:a16="http://schemas.microsoft.com/office/drawing/2014/main" id="{1456CE7B-36CE-C41D-6B97-F41EBBBDDC7B}"/>
              </a:ext>
            </a:extLst>
          </p:cNvPr>
          <p:cNvSpPr txBox="1"/>
          <p:nvPr/>
        </p:nvSpPr>
        <p:spPr>
          <a:xfrm>
            <a:off x="-8479" y="1802355"/>
            <a:ext cx="6866480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/>
              <a:t>This is what we did</a:t>
            </a:r>
          </a:p>
        </p:txBody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F5F3B90C-EC8B-6D9A-6CF1-4FC1CF2F54CB}"/>
              </a:ext>
            </a:extLst>
          </p:cNvPr>
          <p:cNvSpPr/>
          <p:nvPr/>
        </p:nvSpPr>
        <p:spPr>
          <a:xfrm>
            <a:off x="0" y="4357212"/>
            <a:ext cx="6858000" cy="382807"/>
          </a:xfrm>
          <a:custGeom>
            <a:avLst/>
            <a:gdLst/>
            <a:ahLst/>
            <a:cxnLst/>
            <a:rect l="l" t="t" r="r" b="b"/>
            <a:pathLst>
              <a:path w="2709333" h="167224">
                <a:moveTo>
                  <a:pt x="0" y="0"/>
                </a:moveTo>
                <a:lnTo>
                  <a:pt x="2709333" y="0"/>
                </a:lnTo>
                <a:lnTo>
                  <a:pt x="2709333" y="167224"/>
                </a:lnTo>
                <a:lnTo>
                  <a:pt x="0" y="167224"/>
                </a:lnTo>
                <a:close/>
              </a:path>
            </a:pathLst>
          </a:custGeom>
          <a:solidFill>
            <a:srgbClr val="1EAAE2"/>
          </a:solidFill>
        </p:spPr>
        <p:txBody>
          <a:bodyPr/>
          <a:lstStyle/>
          <a:p>
            <a:pPr algn="ctr"/>
            <a:endParaRPr lang="en-GB" b="1">
              <a:solidFill>
                <a:srgbClr val="EBF8FF"/>
              </a:solidFill>
            </a:endParaRPr>
          </a:p>
        </p:txBody>
      </p:sp>
      <p:sp>
        <p:nvSpPr>
          <p:cNvPr id="30" name="TextBox 47">
            <a:extLst>
              <a:ext uri="{FF2B5EF4-FFF2-40B4-BE49-F238E27FC236}">
                <a16:creationId xmlns:a16="http://schemas.microsoft.com/office/drawing/2014/main" id="{6BD91FF6-50B1-3627-F8FE-5ED133150CAF}"/>
              </a:ext>
            </a:extLst>
          </p:cNvPr>
          <p:cNvSpPr txBox="1"/>
          <p:nvPr/>
        </p:nvSpPr>
        <p:spPr>
          <a:xfrm>
            <a:off x="-4241" y="4314493"/>
            <a:ext cx="6858002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/>
              <a:t>This is what you can do now</a:t>
            </a:r>
          </a:p>
        </p:txBody>
      </p:sp>
      <p:sp>
        <p:nvSpPr>
          <p:cNvPr id="31" name="TextBox 47">
            <a:extLst>
              <a:ext uri="{FF2B5EF4-FFF2-40B4-BE49-F238E27FC236}">
                <a16:creationId xmlns:a16="http://schemas.microsoft.com/office/drawing/2014/main" id="{6D862AEB-750C-3A51-6979-87028F030FFE}"/>
              </a:ext>
            </a:extLst>
          </p:cNvPr>
          <p:cNvSpPr txBox="1"/>
          <p:nvPr/>
        </p:nvSpPr>
        <p:spPr>
          <a:xfrm>
            <a:off x="485301" y="5065428"/>
            <a:ext cx="5909072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Go to Careerpilot.org.uk, sign in and look at your Career Tools report;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Ask your family and friends for ideas for work experience placements;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 online methods to find possible work experience placements </a:t>
            </a:r>
            <a:r>
              <a:rPr lang="en-US" sz="1200" dirty="0" err="1"/>
              <a:t>e.g</a:t>
            </a:r>
            <a:r>
              <a:rPr lang="en-US" sz="1200" dirty="0"/>
              <a:t> AI, Google Maps; </a:t>
            </a:r>
            <a:r>
              <a:rPr lang="en-US" sz="1200" dirty="0">
                <a:hlinkClick r:id="rId6"/>
              </a:rPr>
              <a:t>Remind your self of the ways to look for work experience placements.</a:t>
            </a:r>
            <a:endParaRPr lang="en-US" sz="1200" dirty="0"/>
          </a:p>
        </p:txBody>
      </p:sp>
      <p:sp>
        <p:nvSpPr>
          <p:cNvPr id="32" name="Freeform 20">
            <a:extLst>
              <a:ext uri="{FF2B5EF4-FFF2-40B4-BE49-F238E27FC236}">
                <a16:creationId xmlns:a16="http://schemas.microsoft.com/office/drawing/2014/main" id="{A7DE22F5-ED61-1870-FF45-3403D52EF27E}"/>
              </a:ext>
            </a:extLst>
          </p:cNvPr>
          <p:cNvSpPr/>
          <p:nvPr/>
        </p:nvSpPr>
        <p:spPr>
          <a:xfrm>
            <a:off x="279078" y="4847604"/>
            <a:ext cx="6321519" cy="1223572"/>
          </a:xfrm>
          <a:custGeom>
            <a:avLst/>
            <a:gdLst/>
            <a:ahLst/>
            <a:cxnLst/>
            <a:rect l="l" t="t" r="r" b="b"/>
            <a:pathLst>
              <a:path w="1847194" h="486447">
                <a:moveTo>
                  <a:pt x="55554" y="0"/>
                </a:moveTo>
                <a:lnTo>
                  <a:pt x="1791640" y="0"/>
                </a:lnTo>
                <a:cubicBezTo>
                  <a:pt x="1822322" y="0"/>
                  <a:pt x="1847194" y="24872"/>
                  <a:pt x="1847194" y="55554"/>
                </a:cubicBezTo>
                <a:lnTo>
                  <a:pt x="1847194" y="430893"/>
                </a:lnTo>
                <a:cubicBezTo>
                  <a:pt x="1847194" y="461575"/>
                  <a:pt x="1822322" y="486447"/>
                  <a:pt x="1791640" y="486447"/>
                </a:cubicBezTo>
                <a:lnTo>
                  <a:pt x="55554" y="486447"/>
                </a:lnTo>
                <a:cubicBezTo>
                  <a:pt x="24872" y="486447"/>
                  <a:pt x="0" y="461575"/>
                  <a:pt x="0" y="430893"/>
                </a:cubicBezTo>
                <a:lnTo>
                  <a:pt x="0" y="55554"/>
                </a:lnTo>
                <a:cubicBezTo>
                  <a:pt x="0" y="24872"/>
                  <a:pt x="24872" y="0"/>
                  <a:pt x="55554" y="0"/>
                </a:cubicBezTo>
                <a:close/>
              </a:path>
            </a:pathLst>
          </a:custGeom>
          <a:noFill/>
          <a:ln w="28575">
            <a:solidFill>
              <a:srgbClr val="FB6454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33" name="Freeform 6">
            <a:extLst>
              <a:ext uri="{FF2B5EF4-FFF2-40B4-BE49-F238E27FC236}">
                <a16:creationId xmlns:a16="http://schemas.microsoft.com/office/drawing/2014/main" id="{2D2B3ED9-3DE8-6318-5274-D55DFFE30E3E}"/>
              </a:ext>
            </a:extLst>
          </p:cNvPr>
          <p:cNvSpPr/>
          <p:nvPr/>
        </p:nvSpPr>
        <p:spPr>
          <a:xfrm>
            <a:off x="0" y="6194783"/>
            <a:ext cx="6858000" cy="382807"/>
          </a:xfrm>
          <a:custGeom>
            <a:avLst/>
            <a:gdLst/>
            <a:ahLst/>
            <a:cxnLst/>
            <a:rect l="l" t="t" r="r" b="b"/>
            <a:pathLst>
              <a:path w="2709333" h="167224">
                <a:moveTo>
                  <a:pt x="0" y="0"/>
                </a:moveTo>
                <a:lnTo>
                  <a:pt x="2709333" y="0"/>
                </a:lnTo>
                <a:lnTo>
                  <a:pt x="2709333" y="167224"/>
                </a:lnTo>
                <a:lnTo>
                  <a:pt x="0" y="167224"/>
                </a:lnTo>
                <a:close/>
              </a:path>
            </a:pathLst>
          </a:custGeom>
          <a:solidFill>
            <a:srgbClr val="1EAAE2"/>
          </a:solidFill>
        </p:spPr>
        <p:txBody>
          <a:bodyPr/>
          <a:lstStyle/>
          <a:p>
            <a:pPr algn="ctr"/>
            <a:endParaRPr lang="en-GB" b="1">
              <a:solidFill>
                <a:srgbClr val="EBF8FF"/>
              </a:solidFill>
            </a:endParaRPr>
          </a:p>
        </p:txBody>
      </p:sp>
      <p:sp>
        <p:nvSpPr>
          <p:cNvPr id="34" name="TextBox 47">
            <a:extLst>
              <a:ext uri="{FF2B5EF4-FFF2-40B4-BE49-F238E27FC236}">
                <a16:creationId xmlns:a16="http://schemas.microsoft.com/office/drawing/2014/main" id="{3738EA28-6373-CB9F-C111-682A21D57961}"/>
              </a:ext>
            </a:extLst>
          </p:cNvPr>
          <p:cNvSpPr txBox="1"/>
          <p:nvPr/>
        </p:nvSpPr>
        <p:spPr>
          <a:xfrm>
            <a:off x="1" y="6152064"/>
            <a:ext cx="6862240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/>
              <a:t>This is what we will do next time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A7AB642-5B95-AF55-B790-BAF7767D6A6D}"/>
              </a:ext>
            </a:extLst>
          </p:cNvPr>
          <p:cNvSpPr/>
          <p:nvPr/>
        </p:nvSpPr>
        <p:spPr>
          <a:xfrm>
            <a:off x="314611" y="6724311"/>
            <a:ext cx="6285985" cy="1234668"/>
          </a:xfrm>
          <a:prstGeom prst="roundRect">
            <a:avLst/>
          </a:prstGeom>
          <a:noFill/>
          <a:ln w="28575">
            <a:solidFill>
              <a:srgbClr val="FB6454"/>
            </a:solidFill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How to contact employers;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How to be well prepared for your placement;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Knowing when you are successful.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How to access an easy CV builder.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3909AF-D954-780E-C74B-19BA047D41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7161" y="2239732"/>
            <a:ext cx="4386582" cy="7119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8DB8B4-BBB5-2709-DF7D-DE46AA3A3D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7820960" y="843229"/>
            <a:ext cx="7399031" cy="5722170"/>
          </a:xfrm>
          <a:prstGeom prst="rect">
            <a:avLst/>
          </a:prstGeom>
        </p:spPr>
      </p:pic>
      <p:pic>
        <p:nvPicPr>
          <p:cNvPr id="11" name="Picture 10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A617F166-CC59-EC45-BB30-C8FA92EC6C4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640" y="8353992"/>
            <a:ext cx="1737360" cy="66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08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3929</TotalTime>
  <Words>170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Lewis</dc:creator>
  <cp:lastModifiedBy>Sue Lewis</cp:lastModifiedBy>
  <cp:revision>42</cp:revision>
  <cp:lastPrinted>2024-09-17T09:15:22Z</cp:lastPrinted>
  <dcterms:created xsi:type="dcterms:W3CDTF">2023-07-14T13:55:41Z</dcterms:created>
  <dcterms:modified xsi:type="dcterms:W3CDTF">2026-02-19T09:05:18Z</dcterms:modified>
</cp:coreProperties>
</file>